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2.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3.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4.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5.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charts/chart1.xml" ContentType="application/vnd.openxmlformats-officedocument.drawingml.chart+xml"/>
  <Override PartName="/ppt/theme/themeOverride1.xml" ContentType="application/vnd.openxmlformats-officedocument.themeOverride+xml"/>
  <Override PartName="/ppt/notesSlides/notesSlide16.xml" ContentType="application/vnd.openxmlformats-officedocument.presentationml.notesSlide+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charts/chart2.xml" ContentType="application/vnd.openxmlformats-officedocument.drawingml.chart+xml"/>
  <Override PartName="/ppt/theme/themeOverride2.xml" ContentType="application/vnd.openxmlformats-officedocument.themeOverride+xml"/>
  <Override PartName="/ppt/notesSlides/notesSlide17.xml" ContentType="application/vnd.openxmlformats-officedocument.presentationml.notesSlide+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charts/chart3.xml" ContentType="application/vnd.openxmlformats-officedocument.drawingml.chart+xml"/>
  <Override PartName="/ppt/theme/themeOverride3.xml" ContentType="application/vnd.openxmlformats-officedocument.themeOverride+xml"/>
  <Override PartName="/ppt/notesSlides/notesSlide18.xml" ContentType="application/vnd.openxmlformats-officedocument.presentationml.notesSlide+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charts/chart4.xml" ContentType="application/vnd.openxmlformats-officedocument.drawingml.chart+xml"/>
  <Override PartName="/ppt/theme/themeOverride4.xml" ContentType="application/vnd.openxmlformats-officedocument.themeOverride+xml"/>
  <Override PartName="/ppt/charts/chart5.xml" ContentType="application/vnd.openxmlformats-officedocument.drawingml.chart+xml"/>
  <Override PartName="/ppt/theme/themeOverride5.xml" ContentType="application/vnd.openxmlformats-officedocument.themeOverride+xml"/>
  <Override PartName="/ppt/notesSlides/notesSlide19.xml" ContentType="application/vnd.openxmlformats-officedocument.presentationml.notesSlide+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charts/chart6.xml" ContentType="application/vnd.openxmlformats-officedocument.drawingml.chart+xml"/>
  <Override PartName="/ppt/theme/themeOverride6.xml" ContentType="application/vnd.openxmlformats-officedocument.themeOverride+xml"/>
  <Override PartName="/ppt/charts/chart7.xml" ContentType="application/vnd.openxmlformats-officedocument.drawingml.chart+xml"/>
  <Override PartName="/ppt/theme/themeOverride7.xml" ContentType="application/vnd.openxmlformats-officedocument.themeOverride+xml"/>
  <Override PartName="/ppt/notesSlides/notesSlide20.xml" ContentType="application/vnd.openxmlformats-officedocument.presentationml.notesSlide+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charts/chart8.xml" ContentType="application/vnd.openxmlformats-officedocument.drawingml.chart+xml"/>
  <Override PartName="/ppt/theme/themeOverride8.xml" ContentType="application/vnd.openxmlformats-officedocument.themeOverride+xml"/>
  <Override PartName="/ppt/charts/chart9.xml" ContentType="application/vnd.openxmlformats-officedocument.drawingml.chart+xml"/>
  <Override PartName="/ppt/theme/themeOverride9.xml" ContentType="application/vnd.openxmlformats-officedocument.themeOverride+xml"/>
  <Override PartName="/ppt/charts/chart10.xml" ContentType="application/vnd.openxmlformats-officedocument.drawingml.chart+xml"/>
  <Override PartName="/ppt/theme/themeOverride10.xml" ContentType="application/vnd.openxmlformats-officedocument.themeOverride+xml"/>
  <Override PartName="/ppt/charts/chart11.xml" ContentType="application/vnd.openxmlformats-officedocument.drawingml.chart+xml"/>
  <Override PartName="/ppt/theme/themeOverride11.xml" ContentType="application/vnd.openxmlformats-officedocument.themeOverride+xml"/>
  <Override PartName="/ppt/charts/chart12.xml" ContentType="application/vnd.openxmlformats-officedocument.drawingml.chart+xml"/>
  <Override PartName="/ppt/theme/themeOverride12.xml" ContentType="application/vnd.openxmlformats-officedocument.themeOverride+xml"/>
  <Override PartName="/ppt/charts/chart13.xml" ContentType="application/vnd.openxmlformats-officedocument.drawingml.chart+xml"/>
  <Override PartName="/ppt/theme/themeOverride13.xml" ContentType="application/vnd.openxmlformats-officedocument.themeOverride+xml"/>
  <Override PartName="/ppt/charts/chart14.xml" ContentType="application/vnd.openxmlformats-officedocument.drawingml.chart+xml"/>
  <Override PartName="/ppt/theme/themeOverride14.xml" ContentType="application/vnd.openxmlformats-officedocument.themeOverride+xml"/>
  <Override PartName="/ppt/charts/chart15.xml" ContentType="application/vnd.openxmlformats-officedocument.drawingml.chart+xml"/>
  <Override PartName="/ppt/theme/themeOverride15.xml" ContentType="application/vnd.openxmlformats-officedocument.themeOverride+xml"/>
  <Override PartName="/ppt/charts/chart16.xml" ContentType="application/vnd.openxmlformats-officedocument.drawingml.chart+xml"/>
  <Override PartName="/ppt/theme/themeOverride16.xml" ContentType="application/vnd.openxmlformats-officedocument.themeOverride+xml"/>
  <Override PartName="/ppt/charts/chart17.xml" ContentType="application/vnd.openxmlformats-officedocument.drawingml.chart+xml"/>
  <Override PartName="/ppt/theme/themeOverride17.xml" ContentType="application/vnd.openxmlformats-officedocument.themeOverride+xml"/>
  <Override PartName="/ppt/charts/chart18.xml" ContentType="application/vnd.openxmlformats-officedocument.drawingml.chart+xml"/>
  <Override PartName="/ppt/theme/themeOverride18.xml" ContentType="application/vnd.openxmlformats-officedocument.themeOverride+xml"/>
  <Override PartName="/ppt/charts/chart19.xml" ContentType="application/vnd.openxmlformats-officedocument.drawingml.chart+xml"/>
  <Override PartName="/ppt/theme/themeOverride19.xml" ContentType="application/vnd.openxmlformats-officedocument.themeOverride+xml"/>
  <Override PartName="/ppt/charts/chart20.xml" ContentType="application/vnd.openxmlformats-officedocument.drawingml.chart+xml"/>
  <Override PartName="/ppt/theme/themeOverride20.xml" ContentType="application/vnd.openxmlformats-officedocument.themeOverride+xml"/>
  <Override PartName="/ppt/notesSlides/notesSlide21.xml" ContentType="application/vnd.openxmlformats-officedocument.presentationml.notesSlide+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notesSlides/notesSlide22.xml" ContentType="application/vnd.openxmlformats-officedocument.presentationml.notesSlide+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ppt/charts/chart21.xml" ContentType="application/vnd.openxmlformats-officedocument.drawingml.chart+xml"/>
  <Override PartName="/ppt/theme/themeOverride21.xml" ContentType="application/vnd.openxmlformats-officedocument.themeOverride+xml"/>
  <Override PartName="/ppt/notesSlides/notesSlide23.xml" ContentType="application/vnd.openxmlformats-officedocument.presentationml.notesSlide+xml"/>
  <Override PartName="/ppt/charts/chart22.xml" ContentType="application/vnd.openxmlformats-officedocument.drawingml.chart+xml"/>
  <Override PartName="/ppt/theme/themeOverride22.xml" ContentType="application/vnd.openxmlformats-officedocument.themeOverride+xml"/>
  <Override PartName="/ppt/diagrams/data33.xml" ContentType="application/vnd.openxmlformats-officedocument.drawingml.diagramData+xml"/>
  <Override PartName="/ppt/diagrams/layout33.xml" ContentType="application/vnd.openxmlformats-officedocument.drawingml.diagramLayout+xml"/>
  <Override PartName="/ppt/diagrams/quickStyle33.xml" ContentType="application/vnd.openxmlformats-officedocument.drawingml.diagramStyle+xml"/>
  <Override PartName="/ppt/diagrams/colors33.xml" ContentType="application/vnd.openxmlformats-officedocument.drawingml.diagramColors+xml"/>
  <Override PartName="/ppt/diagrams/drawing33.xml" ContentType="application/vnd.ms-office.drawingml.diagramDrawing+xml"/>
  <Override PartName="/ppt/charts/chart23.xml" ContentType="application/vnd.openxmlformats-officedocument.drawingml.chart+xml"/>
  <Override PartName="/ppt/theme/themeOverride23.xml" ContentType="application/vnd.openxmlformats-officedocument.themeOverride+xml"/>
  <Override PartName="/ppt/notesSlides/notesSlide24.xml" ContentType="application/vnd.openxmlformats-officedocument.presentationml.notesSlide+xml"/>
  <Override PartName="/ppt/diagrams/data34.xml" ContentType="application/vnd.openxmlformats-officedocument.drawingml.diagramData+xml"/>
  <Override PartName="/ppt/diagrams/layout34.xml" ContentType="application/vnd.openxmlformats-officedocument.drawingml.diagramLayout+xml"/>
  <Override PartName="/ppt/diagrams/quickStyle34.xml" ContentType="application/vnd.openxmlformats-officedocument.drawingml.diagramStyle+xml"/>
  <Override PartName="/ppt/diagrams/colors34.xml" ContentType="application/vnd.openxmlformats-officedocument.drawingml.diagramColors+xml"/>
  <Override PartName="/ppt/diagrams/drawing34.xml" ContentType="application/vnd.ms-office.drawingml.diagramDrawing+xml"/>
  <Override PartName="/ppt/charts/chart24.xml" ContentType="application/vnd.openxmlformats-officedocument.drawingml.chart+xml"/>
  <Override PartName="/ppt/theme/themeOverride24.xml" ContentType="application/vnd.openxmlformats-officedocument.themeOverride+xml"/>
  <Override PartName="/ppt/charts/chart25.xml" ContentType="application/vnd.openxmlformats-officedocument.drawingml.chart+xml"/>
  <Override PartName="/ppt/theme/themeOverride25.xml" ContentType="application/vnd.openxmlformats-officedocument.themeOverride+xml"/>
  <Override PartName="/ppt/notesSlides/notesSlide25.xml" ContentType="application/vnd.openxmlformats-officedocument.presentationml.notesSlide+xml"/>
  <Override PartName="/ppt/diagrams/data35.xml" ContentType="application/vnd.openxmlformats-officedocument.drawingml.diagramData+xml"/>
  <Override PartName="/ppt/diagrams/layout35.xml" ContentType="application/vnd.openxmlformats-officedocument.drawingml.diagramLayout+xml"/>
  <Override PartName="/ppt/diagrams/quickStyle35.xml" ContentType="application/vnd.openxmlformats-officedocument.drawingml.diagramStyle+xml"/>
  <Override PartName="/ppt/diagrams/colors35.xml" ContentType="application/vnd.openxmlformats-officedocument.drawingml.diagramColors+xml"/>
  <Override PartName="/ppt/diagrams/drawing35.xml" ContentType="application/vnd.ms-office.drawingml.diagramDrawing+xml"/>
  <Override PartName="/ppt/charts/chart26.xml" ContentType="application/vnd.openxmlformats-officedocument.drawingml.chart+xml"/>
  <Override PartName="/ppt/theme/themeOverride26.xml" ContentType="application/vnd.openxmlformats-officedocument.themeOverride+xml"/>
  <Override PartName="/ppt/charts/chart27.xml" ContentType="application/vnd.openxmlformats-officedocument.drawingml.chart+xml"/>
  <Override PartName="/ppt/theme/themeOverride27.xml" ContentType="application/vnd.openxmlformats-officedocument.themeOverride+xml"/>
  <Override PartName="/ppt/notesSlides/notesSlide26.xml" ContentType="application/vnd.openxmlformats-officedocument.presentationml.notesSlide+xml"/>
  <Override PartName="/ppt/diagrams/data36.xml" ContentType="application/vnd.openxmlformats-officedocument.drawingml.diagramData+xml"/>
  <Override PartName="/ppt/diagrams/layout36.xml" ContentType="application/vnd.openxmlformats-officedocument.drawingml.diagramLayout+xml"/>
  <Override PartName="/ppt/diagrams/quickStyle36.xml" ContentType="application/vnd.openxmlformats-officedocument.drawingml.diagramStyle+xml"/>
  <Override PartName="/ppt/diagrams/colors36.xml" ContentType="application/vnd.openxmlformats-officedocument.drawingml.diagramColors+xml"/>
  <Override PartName="/ppt/diagrams/drawing36.xml" ContentType="application/vnd.ms-office.drawingml.diagramDrawing+xml"/>
  <Override PartName="/ppt/charts/chart28.xml" ContentType="application/vnd.openxmlformats-officedocument.drawingml.chart+xml"/>
  <Override PartName="/ppt/theme/themeOverride28.xml" ContentType="application/vnd.openxmlformats-officedocument.themeOverride+xml"/>
  <Override PartName="/ppt/charts/chart29.xml" ContentType="application/vnd.openxmlformats-officedocument.drawingml.chart+xml"/>
  <Override PartName="/ppt/theme/themeOverride29.xml" ContentType="application/vnd.openxmlformats-officedocument.themeOverride+xml"/>
  <Override PartName="/ppt/notesSlides/notesSlide27.xml" ContentType="application/vnd.openxmlformats-officedocument.presentationml.notesSlide+xml"/>
  <Override PartName="/ppt/diagrams/data37.xml" ContentType="application/vnd.openxmlformats-officedocument.drawingml.diagramData+xml"/>
  <Override PartName="/ppt/diagrams/layout37.xml" ContentType="application/vnd.openxmlformats-officedocument.drawingml.diagramLayout+xml"/>
  <Override PartName="/ppt/diagrams/quickStyle37.xml" ContentType="application/vnd.openxmlformats-officedocument.drawingml.diagramStyle+xml"/>
  <Override PartName="/ppt/diagrams/colors37.xml" ContentType="application/vnd.openxmlformats-officedocument.drawingml.diagramColors+xml"/>
  <Override PartName="/ppt/diagrams/drawing37.xml" ContentType="application/vnd.ms-office.drawingml.diagramDrawing+xml"/>
  <Override PartName="/ppt/charts/chart30.xml" ContentType="application/vnd.openxmlformats-officedocument.drawingml.chart+xml"/>
  <Override PartName="/ppt/theme/themeOverride30.xml" ContentType="application/vnd.openxmlformats-officedocument.themeOverride+xml"/>
  <Override PartName="/ppt/charts/chart31.xml" ContentType="application/vnd.openxmlformats-officedocument.drawingml.chart+xml"/>
  <Override PartName="/ppt/theme/themeOverride31.xml" ContentType="application/vnd.openxmlformats-officedocument.themeOverride+xml"/>
  <Override PartName="/ppt/notesSlides/notesSlide28.xml" ContentType="application/vnd.openxmlformats-officedocument.presentationml.notesSlide+xml"/>
  <Override PartName="/ppt/diagrams/data38.xml" ContentType="application/vnd.openxmlformats-officedocument.drawingml.diagramData+xml"/>
  <Override PartName="/ppt/diagrams/layout38.xml" ContentType="application/vnd.openxmlformats-officedocument.drawingml.diagramLayout+xml"/>
  <Override PartName="/ppt/diagrams/quickStyle38.xml" ContentType="application/vnd.openxmlformats-officedocument.drawingml.diagramStyle+xml"/>
  <Override PartName="/ppt/diagrams/colors38.xml" ContentType="application/vnd.openxmlformats-officedocument.drawingml.diagramColors+xml"/>
  <Override PartName="/ppt/diagrams/drawing38.xml" ContentType="application/vnd.ms-office.drawingml.diagramDrawing+xml"/>
  <Override PartName="/ppt/notesSlides/notesSlide29.xml" ContentType="application/vnd.openxmlformats-officedocument.presentationml.notesSlide+xml"/>
  <Override PartName="/ppt/diagrams/data39.xml" ContentType="application/vnd.openxmlformats-officedocument.drawingml.diagramData+xml"/>
  <Override PartName="/ppt/diagrams/layout39.xml" ContentType="application/vnd.openxmlformats-officedocument.drawingml.diagramLayout+xml"/>
  <Override PartName="/ppt/diagrams/quickStyle39.xml" ContentType="application/vnd.openxmlformats-officedocument.drawingml.diagramStyle+xml"/>
  <Override PartName="/ppt/diagrams/colors39.xml" ContentType="application/vnd.openxmlformats-officedocument.drawingml.diagramColors+xml"/>
  <Override PartName="/ppt/diagrams/drawing39.xml" ContentType="application/vnd.ms-office.drawingml.diagramDrawing+xml"/>
  <Override PartName="/ppt/diagrams/data40.xml" ContentType="application/vnd.openxmlformats-officedocument.drawingml.diagramData+xml"/>
  <Override PartName="/ppt/diagrams/layout40.xml" ContentType="application/vnd.openxmlformats-officedocument.drawingml.diagramLayout+xml"/>
  <Override PartName="/ppt/diagrams/quickStyle40.xml" ContentType="application/vnd.openxmlformats-officedocument.drawingml.diagramStyle+xml"/>
  <Override PartName="/ppt/diagrams/colors40.xml" ContentType="application/vnd.openxmlformats-officedocument.drawingml.diagramColors+xml"/>
  <Override PartName="/ppt/diagrams/drawing40.xml" ContentType="application/vnd.ms-office.drawingml.diagramDrawing+xml"/>
  <Override PartName="/ppt/notesSlides/notesSlide30.xml" ContentType="application/vnd.openxmlformats-officedocument.presentationml.notesSlide+xml"/>
  <Override PartName="/ppt/diagrams/data41.xml" ContentType="application/vnd.openxmlformats-officedocument.drawingml.diagramData+xml"/>
  <Override PartName="/ppt/diagrams/layout41.xml" ContentType="application/vnd.openxmlformats-officedocument.drawingml.diagramLayout+xml"/>
  <Override PartName="/ppt/diagrams/quickStyle41.xml" ContentType="application/vnd.openxmlformats-officedocument.drawingml.diagramStyle+xml"/>
  <Override PartName="/ppt/diagrams/colors41.xml" ContentType="application/vnd.openxmlformats-officedocument.drawingml.diagramColors+xml"/>
  <Override PartName="/ppt/diagrams/drawing41.xml" ContentType="application/vnd.ms-office.drawingml.diagramDrawing+xml"/>
  <Override PartName="/ppt/notesSlides/notesSlide31.xml" ContentType="application/vnd.openxmlformats-officedocument.presentationml.notesSlide+xml"/>
  <Override PartName="/ppt/diagrams/data42.xml" ContentType="application/vnd.openxmlformats-officedocument.drawingml.diagramData+xml"/>
  <Override PartName="/ppt/diagrams/layout42.xml" ContentType="application/vnd.openxmlformats-officedocument.drawingml.diagramLayout+xml"/>
  <Override PartName="/ppt/diagrams/quickStyle42.xml" ContentType="application/vnd.openxmlformats-officedocument.drawingml.diagramStyle+xml"/>
  <Override PartName="/ppt/diagrams/colors42.xml" ContentType="application/vnd.openxmlformats-officedocument.drawingml.diagramColors+xml"/>
  <Override PartName="/ppt/diagrams/drawing42.xml" ContentType="application/vnd.ms-office.drawingml.diagramDrawing+xml"/>
  <Override PartName="/ppt/charts/chart32.xml" ContentType="application/vnd.openxmlformats-officedocument.drawingml.chart+xml"/>
  <Override PartName="/ppt/theme/themeOverride32.xml" ContentType="application/vnd.openxmlformats-officedocument.themeOverride+xml"/>
  <Override PartName="/ppt/charts/chart33.xml" ContentType="application/vnd.openxmlformats-officedocument.drawingml.chart+xml"/>
  <Override PartName="/ppt/theme/themeOverride33.xml" ContentType="application/vnd.openxmlformats-officedocument.themeOverride+xml"/>
  <Override PartName="/ppt/diagrams/data43.xml" ContentType="application/vnd.openxmlformats-officedocument.drawingml.diagramData+xml"/>
  <Override PartName="/ppt/diagrams/layout43.xml" ContentType="application/vnd.openxmlformats-officedocument.drawingml.diagramLayout+xml"/>
  <Override PartName="/ppt/diagrams/quickStyle43.xml" ContentType="application/vnd.openxmlformats-officedocument.drawingml.diagramStyle+xml"/>
  <Override PartName="/ppt/diagrams/colors43.xml" ContentType="application/vnd.openxmlformats-officedocument.drawingml.diagramColors+xml"/>
  <Override PartName="/ppt/diagrams/drawing43.xml" ContentType="application/vnd.ms-office.drawingml.diagramDrawing+xml"/>
  <Override PartName="/ppt/charts/chart34.xml" ContentType="application/vnd.openxmlformats-officedocument.drawingml.chart+xml"/>
  <Override PartName="/ppt/theme/themeOverride34.xml" ContentType="application/vnd.openxmlformats-officedocument.themeOverride+xml"/>
  <Override PartName="/ppt/charts/chart35.xml" ContentType="application/vnd.openxmlformats-officedocument.drawingml.chart+xml"/>
  <Override PartName="/ppt/theme/themeOverride35.xml" ContentType="application/vnd.openxmlformats-officedocument.themeOverride+xml"/>
  <Override PartName="/ppt/notesSlides/notesSlide32.xml" ContentType="application/vnd.openxmlformats-officedocument.presentationml.notesSlide+xml"/>
  <Override PartName="/ppt/charts/chart36.xml" ContentType="application/vnd.openxmlformats-officedocument.drawingml.chart+xml"/>
  <Override PartName="/ppt/theme/themeOverride36.xml" ContentType="application/vnd.openxmlformats-officedocument.themeOverride+xml"/>
  <Override PartName="/ppt/charts/chart37.xml" ContentType="application/vnd.openxmlformats-officedocument.drawingml.chart+xml"/>
  <Override PartName="/ppt/theme/themeOverride37.xml" ContentType="application/vnd.openxmlformats-officedocument.themeOverride+xml"/>
  <Override PartName="/ppt/diagrams/data44.xml" ContentType="application/vnd.openxmlformats-officedocument.drawingml.diagramData+xml"/>
  <Override PartName="/ppt/diagrams/layout44.xml" ContentType="application/vnd.openxmlformats-officedocument.drawingml.diagramLayout+xml"/>
  <Override PartName="/ppt/diagrams/quickStyle44.xml" ContentType="application/vnd.openxmlformats-officedocument.drawingml.diagramStyle+xml"/>
  <Override PartName="/ppt/diagrams/colors44.xml" ContentType="application/vnd.openxmlformats-officedocument.drawingml.diagramColors+xml"/>
  <Override PartName="/ppt/diagrams/drawing44.xml" ContentType="application/vnd.ms-office.drawingml.diagramDrawing+xml"/>
  <Override PartName="/ppt/charts/chart38.xml" ContentType="application/vnd.openxmlformats-officedocument.drawingml.chart+xml"/>
  <Override PartName="/ppt/theme/themeOverride38.xml" ContentType="application/vnd.openxmlformats-officedocument.themeOverride+xml"/>
  <Override PartName="/ppt/diagrams/data45.xml" ContentType="application/vnd.openxmlformats-officedocument.drawingml.diagramData+xml"/>
  <Override PartName="/ppt/diagrams/layout45.xml" ContentType="application/vnd.openxmlformats-officedocument.drawingml.diagramLayout+xml"/>
  <Override PartName="/ppt/diagrams/quickStyle45.xml" ContentType="application/vnd.openxmlformats-officedocument.drawingml.diagramStyle+xml"/>
  <Override PartName="/ppt/diagrams/colors45.xml" ContentType="application/vnd.openxmlformats-officedocument.drawingml.diagramColors+xml"/>
  <Override PartName="/ppt/diagrams/drawing45.xml" ContentType="application/vnd.ms-office.drawingml.diagramDrawing+xml"/>
  <Override PartName="/ppt/diagrams/data46.xml" ContentType="application/vnd.openxmlformats-officedocument.drawingml.diagramData+xml"/>
  <Override PartName="/ppt/diagrams/layout46.xml" ContentType="application/vnd.openxmlformats-officedocument.drawingml.diagramLayout+xml"/>
  <Override PartName="/ppt/diagrams/quickStyle46.xml" ContentType="application/vnd.openxmlformats-officedocument.drawingml.diagramStyle+xml"/>
  <Override PartName="/ppt/diagrams/colors46.xml" ContentType="application/vnd.openxmlformats-officedocument.drawingml.diagramColors+xml"/>
  <Override PartName="/ppt/diagrams/drawing46.xml" ContentType="application/vnd.ms-office.drawingml.diagramDrawing+xml"/>
  <Override PartName="/ppt/charts/chart39.xml" ContentType="application/vnd.openxmlformats-officedocument.drawingml.chart+xml"/>
  <Override PartName="/ppt/theme/themeOverride39.xml" ContentType="application/vnd.openxmlformats-officedocument.themeOverride+xml"/>
  <Override PartName="/ppt/charts/chart40.xml" ContentType="application/vnd.openxmlformats-officedocument.drawingml.chart+xml"/>
  <Override PartName="/ppt/theme/themeOverride40.xml" ContentType="application/vnd.openxmlformats-officedocument.themeOverride+xml"/>
  <Override PartName="/ppt/notesSlides/notesSlide33.xml" ContentType="application/vnd.openxmlformats-officedocument.presentationml.notesSlide+xml"/>
  <Override PartName="/ppt/diagrams/data47.xml" ContentType="application/vnd.openxmlformats-officedocument.drawingml.diagramData+xml"/>
  <Override PartName="/ppt/diagrams/layout47.xml" ContentType="application/vnd.openxmlformats-officedocument.drawingml.diagramLayout+xml"/>
  <Override PartName="/ppt/diagrams/quickStyle47.xml" ContentType="application/vnd.openxmlformats-officedocument.drawingml.diagramStyle+xml"/>
  <Override PartName="/ppt/diagrams/colors47.xml" ContentType="application/vnd.openxmlformats-officedocument.drawingml.diagramColors+xml"/>
  <Override PartName="/ppt/diagrams/drawing47.xml" ContentType="application/vnd.ms-office.drawingml.diagramDrawing+xml"/>
  <Override PartName="/ppt/notesSlides/notesSlide34.xml" ContentType="application/vnd.openxmlformats-officedocument.presentationml.notesSlide+xml"/>
  <Override PartName="/ppt/diagrams/data48.xml" ContentType="application/vnd.openxmlformats-officedocument.drawingml.diagramData+xml"/>
  <Override PartName="/ppt/diagrams/layout48.xml" ContentType="application/vnd.openxmlformats-officedocument.drawingml.diagramLayout+xml"/>
  <Override PartName="/ppt/diagrams/quickStyle48.xml" ContentType="application/vnd.openxmlformats-officedocument.drawingml.diagramStyle+xml"/>
  <Override PartName="/ppt/diagrams/colors48.xml" ContentType="application/vnd.openxmlformats-officedocument.drawingml.diagramColors+xml"/>
  <Override PartName="/ppt/diagrams/drawing48.xml" ContentType="application/vnd.ms-office.drawingml.diagramDrawing+xml"/>
  <Override PartName="/ppt/diagrams/data49.xml" ContentType="application/vnd.openxmlformats-officedocument.drawingml.diagramData+xml"/>
  <Override PartName="/ppt/diagrams/layout49.xml" ContentType="application/vnd.openxmlformats-officedocument.drawingml.diagramLayout+xml"/>
  <Override PartName="/ppt/diagrams/quickStyle49.xml" ContentType="application/vnd.openxmlformats-officedocument.drawingml.diagramStyle+xml"/>
  <Override PartName="/ppt/diagrams/colors49.xml" ContentType="application/vnd.openxmlformats-officedocument.drawingml.diagramColors+xml"/>
  <Override PartName="/ppt/diagrams/drawing49.xml" ContentType="application/vnd.ms-office.drawingml.diagramDrawing+xml"/>
  <Override PartName="/ppt/diagrams/data50.xml" ContentType="application/vnd.openxmlformats-officedocument.drawingml.diagramData+xml"/>
  <Override PartName="/ppt/diagrams/layout50.xml" ContentType="application/vnd.openxmlformats-officedocument.drawingml.diagramLayout+xml"/>
  <Override PartName="/ppt/diagrams/quickStyle50.xml" ContentType="application/vnd.openxmlformats-officedocument.drawingml.diagramStyle+xml"/>
  <Override PartName="/ppt/diagrams/colors50.xml" ContentType="application/vnd.openxmlformats-officedocument.drawingml.diagramColors+xml"/>
  <Override PartName="/ppt/diagrams/drawing50.xml" ContentType="application/vnd.ms-office.drawingml.diagramDrawing+xml"/>
  <Override PartName="/ppt/notesSlides/notesSlide35.xml" ContentType="application/vnd.openxmlformats-officedocument.presentationml.notesSlide+xml"/>
  <Override PartName="/ppt/diagrams/data51.xml" ContentType="application/vnd.openxmlformats-officedocument.drawingml.diagramData+xml"/>
  <Override PartName="/ppt/diagrams/layout51.xml" ContentType="application/vnd.openxmlformats-officedocument.drawingml.diagramLayout+xml"/>
  <Override PartName="/ppt/diagrams/quickStyle51.xml" ContentType="application/vnd.openxmlformats-officedocument.drawingml.diagramStyle+xml"/>
  <Override PartName="/ppt/diagrams/colors51.xml" ContentType="application/vnd.openxmlformats-officedocument.drawingml.diagramColors+xml"/>
  <Override PartName="/ppt/diagrams/drawing51.xml" ContentType="application/vnd.ms-office.drawingml.diagramDrawing+xml"/>
  <Override PartName="/ppt/notesSlides/notesSlide36.xml" ContentType="application/vnd.openxmlformats-officedocument.presentationml.notesSlide+xml"/>
  <Override PartName="/ppt/charts/chart41.xml" ContentType="application/vnd.openxmlformats-officedocument.drawingml.chart+xml"/>
  <Override PartName="/ppt/theme/themeOverride41.xml" ContentType="application/vnd.openxmlformats-officedocument.themeOverride+xml"/>
  <Override PartName="/ppt/diagrams/data52.xml" ContentType="application/vnd.openxmlformats-officedocument.drawingml.diagramData+xml"/>
  <Override PartName="/ppt/diagrams/layout52.xml" ContentType="application/vnd.openxmlformats-officedocument.drawingml.diagramLayout+xml"/>
  <Override PartName="/ppt/diagrams/quickStyle52.xml" ContentType="application/vnd.openxmlformats-officedocument.drawingml.diagramStyle+xml"/>
  <Override PartName="/ppt/diagrams/colors52.xml" ContentType="application/vnd.openxmlformats-officedocument.drawingml.diagramColors+xml"/>
  <Override PartName="/ppt/diagrams/drawing52.xml" ContentType="application/vnd.ms-office.drawingml.diagramDrawing+xml"/>
  <Override PartName="/ppt/diagrams/data53.xml" ContentType="application/vnd.openxmlformats-officedocument.drawingml.diagramData+xml"/>
  <Override PartName="/ppt/diagrams/layout53.xml" ContentType="application/vnd.openxmlformats-officedocument.drawingml.diagramLayout+xml"/>
  <Override PartName="/ppt/diagrams/quickStyle53.xml" ContentType="application/vnd.openxmlformats-officedocument.drawingml.diagramStyle+xml"/>
  <Override PartName="/ppt/diagrams/colors53.xml" ContentType="application/vnd.openxmlformats-officedocument.drawingml.diagramColors+xml"/>
  <Override PartName="/ppt/diagrams/drawing53.xml" ContentType="application/vnd.ms-office.drawingml.diagramDrawing+xml"/>
  <Override PartName="/ppt/charts/chart42.xml" ContentType="application/vnd.openxmlformats-officedocument.drawingml.chart+xml"/>
  <Override PartName="/ppt/theme/themeOverride42.xml" ContentType="application/vnd.openxmlformats-officedocument.themeOverride+xml"/>
  <Override PartName="/ppt/notesSlides/notesSlide37.xml" ContentType="application/vnd.openxmlformats-officedocument.presentationml.notesSlide+xml"/>
  <Override PartName="/ppt/diagrams/data54.xml" ContentType="application/vnd.openxmlformats-officedocument.drawingml.diagramData+xml"/>
  <Override PartName="/ppt/diagrams/layout54.xml" ContentType="application/vnd.openxmlformats-officedocument.drawingml.diagramLayout+xml"/>
  <Override PartName="/ppt/diagrams/quickStyle54.xml" ContentType="application/vnd.openxmlformats-officedocument.drawingml.diagramStyle+xml"/>
  <Override PartName="/ppt/diagrams/colors54.xml" ContentType="application/vnd.openxmlformats-officedocument.drawingml.diagramColors+xml"/>
  <Override PartName="/ppt/diagrams/drawing54.xml" ContentType="application/vnd.ms-office.drawingml.diagramDrawing+xml"/>
  <Override PartName="/ppt/charts/chart43.xml" ContentType="application/vnd.openxmlformats-officedocument.drawingml.chart+xml"/>
  <Override PartName="/ppt/theme/themeOverride43.xml" ContentType="application/vnd.openxmlformats-officedocument.themeOverride+xml"/>
  <Override PartName="/ppt/diagrams/data55.xml" ContentType="application/vnd.openxmlformats-officedocument.drawingml.diagramData+xml"/>
  <Override PartName="/ppt/diagrams/layout55.xml" ContentType="application/vnd.openxmlformats-officedocument.drawingml.diagramLayout+xml"/>
  <Override PartName="/ppt/diagrams/quickStyle55.xml" ContentType="application/vnd.openxmlformats-officedocument.drawingml.diagramStyle+xml"/>
  <Override PartName="/ppt/diagrams/colors55.xml" ContentType="application/vnd.openxmlformats-officedocument.drawingml.diagramColors+xml"/>
  <Override PartName="/ppt/diagrams/drawing55.xml" ContentType="application/vnd.ms-office.drawingml.diagramDrawing+xml"/>
  <Override PartName="/ppt/charts/chart44.xml" ContentType="application/vnd.openxmlformats-officedocument.drawingml.chart+xml"/>
  <Override PartName="/ppt/theme/themeOverride44.xml" ContentType="application/vnd.openxmlformats-officedocument.themeOverride+xml"/>
  <Override PartName="/ppt/charts/chart45.xml" ContentType="application/vnd.openxmlformats-officedocument.drawingml.chart+xml"/>
  <Override PartName="/ppt/theme/themeOverride45.xml" ContentType="application/vnd.openxmlformats-officedocument.themeOverride+xml"/>
  <Override PartName="/ppt/charts/chart46.xml" ContentType="application/vnd.openxmlformats-officedocument.drawingml.chart+xml"/>
  <Override PartName="/ppt/theme/themeOverride46.xml" ContentType="application/vnd.openxmlformats-officedocument.themeOverride+xml"/>
  <Override PartName="/ppt/charts/chart47.xml" ContentType="application/vnd.openxmlformats-officedocument.drawingml.chart+xml"/>
  <Override PartName="/ppt/theme/themeOverride47.xml" ContentType="application/vnd.openxmlformats-officedocument.themeOverride+xml"/>
  <Override PartName="/ppt/charts/chart48.xml" ContentType="application/vnd.openxmlformats-officedocument.drawingml.chart+xml"/>
  <Override PartName="/ppt/theme/themeOverride48.xml" ContentType="application/vnd.openxmlformats-officedocument.themeOverride+xml"/>
  <Override PartName="/ppt/diagrams/data56.xml" ContentType="application/vnd.openxmlformats-officedocument.drawingml.diagramData+xml"/>
  <Override PartName="/ppt/diagrams/layout56.xml" ContentType="application/vnd.openxmlformats-officedocument.drawingml.diagramLayout+xml"/>
  <Override PartName="/ppt/diagrams/quickStyle56.xml" ContentType="application/vnd.openxmlformats-officedocument.drawingml.diagramStyle+xml"/>
  <Override PartName="/ppt/diagrams/colors56.xml" ContentType="application/vnd.openxmlformats-officedocument.drawingml.diagramColors+xml"/>
  <Override PartName="/ppt/diagrams/drawing56.xml" ContentType="application/vnd.ms-office.drawingml.diagramDrawing+xml"/>
  <Override PartName="/ppt/diagrams/data57.xml" ContentType="application/vnd.openxmlformats-officedocument.drawingml.diagramData+xml"/>
  <Override PartName="/ppt/diagrams/layout57.xml" ContentType="application/vnd.openxmlformats-officedocument.drawingml.diagramLayout+xml"/>
  <Override PartName="/ppt/diagrams/quickStyle57.xml" ContentType="application/vnd.openxmlformats-officedocument.drawingml.diagramStyle+xml"/>
  <Override PartName="/ppt/diagrams/colors57.xml" ContentType="application/vnd.openxmlformats-officedocument.drawingml.diagramColors+xml"/>
  <Override PartName="/ppt/diagrams/drawing57.xml" ContentType="application/vnd.ms-office.drawingml.diagramDrawing+xml"/>
  <Override PartName="/ppt/charts/chart49.xml" ContentType="application/vnd.openxmlformats-officedocument.drawingml.chart+xml"/>
  <Override PartName="/ppt/theme/themeOverride49.xml" ContentType="application/vnd.openxmlformats-officedocument.themeOverride+xml"/>
  <Override PartName="/ppt/diagrams/data58.xml" ContentType="application/vnd.openxmlformats-officedocument.drawingml.diagramData+xml"/>
  <Override PartName="/ppt/diagrams/layout58.xml" ContentType="application/vnd.openxmlformats-officedocument.drawingml.diagramLayout+xml"/>
  <Override PartName="/ppt/diagrams/quickStyle58.xml" ContentType="application/vnd.openxmlformats-officedocument.drawingml.diagramStyle+xml"/>
  <Override PartName="/ppt/diagrams/colors58.xml" ContentType="application/vnd.openxmlformats-officedocument.drawingml.diagramColors+xml"/>
  <Override PartName="/ppt/diagrams/drawing58.xml" ContentType="application/vnd.ms-office.drawingml.diagramDrawing+xml"/>
  <Override PartName="/ppt/charts/chart50.xml" ContentType="application/vnd.openxmlformats-officedocument.drawingml.chart+xml"/>
  <Override PartName="/ppt/theme/themeOverride50.xml" ContentType="application/vnd.openxmlformats-officedocument.themeOverride+xml"/>
  <Override PartName="/ppt/notesSlides/notesSlide38.xml" ContentType="application/vnd.openxmlformats-officedocument.presentationml.notesSlide+xml"/>
  <Override PartName="/ppt/diagrams/data59.xml" ContentType="application/vnd.openxmlformats-officedocument.drawingml.diagramData+xml"/>
  <Override PartName="/ppt/diagrams/layout59.xml" ContentType="application/vnd.openxmlformats-officedocument.drawingml.diagramLayout+xml"/>
  <Override PartName="/ppt/diagrams/quickStyle59.xml" ContentType="application/vnd.openxmlformats-officedocument.drawingml.diagramStyle+xml"/>
  <Override PartName="/ppt/diagrams/colors59.xml" ContentType="application/vnd.openxmlformats-officedocument.drawingml.diagramColors+xml"/>
  <Override PartName="/ppt/diagrams/drawing59.xml" ContentType="application/vnd.ms-office.drawingml.diagramDrawing+xml"/>
  <Override PartName="/ppt/diagrams/data60.xml" ContentType="application/vnd.openxmlformats-officedocument.drawingml.diagramData+xml"/>
  <Override PartName="/ppt/diagrams/layout60.xml" ContentType="application/vnd.openxmlformats-officedocument.drawingml.diagramLayout+xml"/>
  <Override PartName="/ppt/diagrams/quickStyle60.xml" ContentType="application/vnd.openxmlformats-officedocument.drawingml.diagramStyle+xml"/>
  <Override PartName="/ppt/diagrams/colors60.xml" ContentType="application/vnd.openxmlformats-officedocument.drawingml.diagramColors+xml"/>
  <Override PartName="/ppt/diagrams/drawing60.xml" ContentType="application/vnd.ms-office.drawingml.diagramDrawing+xml"/>
  <Override PartName="/ppt/diagrams/data61.xml" ContentType="application/vnd.openxmlformats-officedocument.drawingml.diagramData+xml"/>
  <Override PartName="/ppt/diagrams/layout61.xml" ContentType="application/vnd.openxmlformats-officedocument.drawingml.diagramLayout+xml"/>
  <Override PartName="/ppt/diagrams/quickStyle61.xml" ContentType="application/vnd.openxmlformats-officedocument.drawingml.diagramStyle+xml"/>
  <Override PartName="/ppt/diagrams/colors61.xml" ContentType="application/vnd.openxmlformats-officedocument.drawingml.diagramColors+xml"/>
  <Override PartName="/ppt/diagrams/drawing61.xml" ContentType="application/vnd.ms-office.drawingml.diagramDrawing+xml"/>
  <Override PartName="/ppt/notesSlides/notesSlide39.xml" ContentType="application/vnd.openxmlformats-officedocument.presentationml.notesSlide+xml"/>
  <Override PartName="/ppt/diagrams/data62.xml" ContentType="application/vnd.openxmlformats-officedocument.drawingml.diagramData+xml"/>
  <Override PartName="/ppt/diagrams/layout62.xml" ContentType="application/vnd.openxmlformats-officedocument.drawingml.diagramLayout+xml"/>
  <Override PartName="/ppt/diagrams/quickStyle62.xml" ContentType="application/vnd.openxmlformats-officedocument.drawingml.diagramStyle+xml"/>
  <Override PartName="/ppt/diagrams/colors62.xml" ContentType="application/vnd.openxmlformats-officedocument.drawingml.diagramColors+xml"/>
  <Override PartName="/ppt/diagrams/drawing62.xml" ContentType="application/vnd.ms-office.drawingml.diagramDrawing+xml"/>
  <Override PartName="/ppt/notesSlides/notesSlide40.xml" ContentType="application/vnd.openxmlformats-officedocument.presentationml.notesSlide+xml"/>
  <Override PartName="/ppt/diagrams/data63.xml" ContentType="application/vnd.openxmlformats-officedocument.drawingml.diagramData+xml"/>
  <Override PartName="/ppt/diagrams/layout63.xml" ContentType="application/vnd.openxmlformats-officedocument.drawingml.diagramLayout+xml"/>
  <Override PartName="/ppt/diagrams/quickStyle63.xml" ContentType="application/vnd.openxmlformats-officedocument.drawingml.diagramStyle+xml"/>
  <Override PartName="/ppt/diagrams/colors63.xml" ContentType="application/vnd.openxmlformats-officedocument.drawingml.diagramColors+xml"/>
  <Override PartName="/ppt/diagrams/drawing63.xml" ContentType="application/vnd.ms-office.drawingml.diagramDrawing+xml"/>
  <Override PartName="/ppt/notesSlides/notesSlide41.xml" ContentType="application/vnd.openxmlformats-officedocument.presentationml.notesSlide+xml"/>
  <Override PartName="/ppt/diagrams/data64.xml" ContentType="application/vnd.openxmlformats-officedocument.drawingml.diagramData+xml"/>
  <Override PartName="/ppt/diagrams/layout64.xml" ContentType="application/vnd.openxmlformats-officedocument.drawingml.diagramLayout+xml"/>
  <Override PartName="/ppt/diagrams/quickStyle64.xml" ContentType="application/vnd.openxmlformats-officedocument.drawingml.diagramStyle+xml"/>
  <Override PartName="/ppt/diagrams/colors64.xml" ContentType="application/vnd.openxmlformats-officedocument.drawingml.diagramColors+xml"/>
  <Override PartName="/ppt/diagrams/drawing64.xml" ContentType="application/vnd.ms-office.drawingml.diagramDrawing+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65.xml" ContentType="application/vnd.openxmlformats-officedocument.drawingml.diagramData+xml"/>
  <Override PartName="/ppt/diagrams/layout65.xml" ContentType="application/vnd.openxmlformats-officedocument.drawingml.diagramLayout+xml"/>
  <Override PartName="/ppt/diagrams/quickStyle65.xml" ContentType="application/vnd.openxmlformats-officedocument.drawingml.diagramStyle+xml"/>
  <Override PartName="/ppt/diagrams/colors65.xml" ContentType="application/vnd.openxmlformats-officedocument.drawingml.diagramColors+xml"/>
  <Override PartName="/ppt/diagrams/drawing65.xml" ContentType="application/vnd.ms-office.drawingml.diagramDrawing+xml"/>
  <Override PartName="/ppt/notesSlides/notesSlide44.xml" ContentType="application/vnd.openxmlformats-officedocument.presentationml.notesSlide+xml"/>
  <Override PartName="/ppt/diagrams/data66.xml" ContentType="application/vnd.openxmlformats-officedocument.drawingml.diagramData+xml"/>
  <Override PartName="/ppt/diagrams/layout66.xml" ContentType="application/vnd.openxmlformats-officedocument.drawingml.diagramLayout+xml"/>
  <Override PartName="/ppt/diagrams/quickStyle66.xml" ContentType="application/vnd.openxmlformats-officedocument.drawingml.diagramStyle+xml"/>
  <Override PartName="/ppt/diagrams/colors66.xml" ContentType="application/vnd.openxmlformats-officedocument.drawingml.diagramColors+xml"/>
  <Override PartName="/ppt/diagrams/drawing66.xml" ContentType="application/vnd.ms-office.drawingml.diagramDrawing+xml"/>
  <Override PartName="/ppt/notesSlides/notesSlide45.xml" ContentType="application/vnd.openxmlformats-officedocument.presentationml.notesSlide+xml"/>
  <Override PartName="/ppt/diagrams/data67.xml" ContentType="application/vnd.openxmlformats-officedocument.drawingml.diagramData+xml"/>
  <Override PartName="/ppt/diagrams/layout67.xml" ContentType="application/vnd.openxmlformats-officedocument.drawingml.diagramLayout+xml"/>
  <Override PartName="/ppt/diagrams/quickStyle67.xml" ContentType="application/vnd.openxmlformats-officedocument.drawingml.diagramStyle+xml"/>
  <Override PartName="/ppt/diagrams/colors67.xml" ContentType="application/vnd.openxmlformats-officedocument.drawingml.diagramColors+xml"/>
  <Override PartName="/ppt/diagrams/drawing67.xml" ContentType="application/vnd.ms-office.drawingml.diagramDrawing+xml"/>
  <Override PartName="/ppt/diagrams/data68.xml" ContentType="application/vnd.openxmlformats-officedocument.drawingml.diagramData+xml"/>
  <Override PartName="/ppt/diagrams/layout68.xml" ContentType="application/vnd.openxmlformats-officedocument.drawingml.diagramLayout+xml"/>
  <Override PartName="/ppt/diagrams/quickStyle68.xml" ContentType="application/vnd.openxmlformats-officedocument.drawingml.diagramStyle+xml"/>
  <Override PartName="/ppt/diagrams/colors68.xml" ContentType="application/vnd.openxmlformats-officedocument.drawingml.diagramColors+xml"/>
  <Override PartName="/ppt/diagrams/drawing68.xml" ContentType="application/vnd.ms-office.drawingml.diagramDrawing+xml"/>
  <Override PartName="/ppt/diagrams/data69.xml" ContentType="application/vnd.openxmlformats-officedocument.drawingml.diagramData+xml"/>
  <Override PartName="/ppt/diagrams/layout69.xml" ContentType="application/vnd.openxmlformats-officedocument.drawingml.diagramLayout+xml"/>
  <Override PartName="/ppt/diagrams/quickStyle69.xml" ContentType="application/vnd.openxmlformats-officedocument.drawingml.diagramStyle+xml"/>
  <Override PartName="/ppt/diagrams/colors69.xml" ContentType="application/vnd.openxmlformats-officedocument.drawingml.diagramColors+xml"/>
  <Override PartName="/ppt/diagrams/drawing69.xml" ContentType="application/vnd.ms-office.drawingml.diagramDrawing+xml"/>
  <Override PartName="/ppt/media/image18.jpg" ContentType="image/jpeg"/>
  <Override PartName="/ppt/diagrams/data70.xml" ContentType="application/vnd.openxmlformats-officedocument.drawingml.diagramData+xml"/>
  <Override PartName="/ppt/diagrams/layout70.xml" ContentType="application/vnd.openxmlformats-officedocument.drawingml.diagramLayout+xml"/>
  <Override PartName="/ppt/diagrams/quickStyle70.xml" ContentType="application/vnd.openxmlformats-officedocument.drawingml.diagramStyle+xml"/>
  <Override PartName="/ppt/diagrams/colors70.xml" ContentType="application/vnd.openxmlformats-officedocument.drawingml.diagramColors+xml"/>
  <Override PartName="/ppt/diagrams/drawing70.xml" ContentType="application/vnd.ms-office.drawingml.diagramDrawing+xml"/>
  <Override PartName="/ppt/media/image19.jpg" ContentType="image/jpeg"/>
  <Override PartName="/ppt/diagrams/data71.xml" ContentType="application/vnd.openxmlformats-officedocument.drawingml.diagramData+xml"/>
  <Override PartName="/ppt/diagrams/layout71.xml" ContentType="application/vnd.openxmlformats-officedocument.drawingml.diagramLayout+xml"/>
  <Override PartName="/ppt/diagrams/quickStyle71.xml" ContentType="application/vnd.openxmlformats-officedocument.drawingml.diagramStyle+xml"/>
  <Override PartName="/ppt/diagrams/colors71.xml" ContentType="application/vnd.openxmlformats-officedocument.drawingml.diagramColors+xml"/>
  <Override PartName="/ppt/diagrams/drawing71.xml" ContentType="application/vnd.ms-office.drawingml.diagramDrawing+xml"/>
  <Override PartName="/ppt/media/image20.jpg" ContentType="image/jpeg"/>
  <Override PartName="/ppt/diagrams/data72.xml" ContentType="application/vnd.openxmlformats-officedocument.drawingml.diagramData+xml"/>
  <Override PartName="/ppt/diagrams/layout72.xml" ContentType="application/vnd.openxmlformats-officedocument.drawingml.diagramLayout+xml"/>
  <Override PartName="/ppt/diagrams/quickStyle72.xml" ContentType="application/vnd.openxmlformats-officedocument.drawingml.diagramStyle+xml"/>
  <Override PartName="/ppt/diagrams/colors72.xml" ContentType="application/vnd.openxmlformats-officedocument.drawingml.diagramColors+xml"/>
  <Override PartName="/ppt/diagrams/drawing72.xml" ContentType="application/vnd.ms-office.drawingml.diagramDrawing+xml"/>
  <Override PartName="/ppt/media/image21.jpg" ContentType="image/jpeg"/>
  <Override PartName="/ppt/diagrams/data73.xml" ContentType="application/vnd.openxmlformats-officedocument.drawingml.diagramData+xml"/>
  <Override PartName="/ppt/diagrams/layout73.xml" ContentType="application/vnd.openxmlformats-officedocument.drawingml.diagramLayout+xml"/>
  <Override PartName="/ppt/diagrams/quickStyle73.xml" ContentType="application/vnd.openxmlformats-officedocument.drawingml.diagramStyle+xml"/>
  <Override PartName="/ppt/diagrams/colors73.xml" ContentType="application/vnd.openxmlformats-officedocument.drawingml.diagramColors+xml"/>
  <Override PartName="/ppt/diagrams/drawing73.xml" ContentType="application/vnd.ms-office.drawingml.diagramDrawing+xml"/>
  <Override PartName="/ppt/media/image22.jpg" ContentType="image/jpeg"/>
  <Override PartName="/ppt/diagrams/data74.xml" ContentType="application/vnd.openxmlformats-officedocument.drawingml.diagramData+xml"/>
  <Override PartName="/ppt/diagrams/layout74.xml" ContentType="application/vnd.openxmlformats-officedocument.drawingml.diagramLayout+xml"/>
  <Override PartName="/ppt/diagrams/quickStyle74.xml" ContentType="application/vnd.openxmlformats-officedocument.drawingml.diagramStyle+xml"/>
  <Override PartName="/ppt/diagrams/colors74.xml" ContentType="application/vnd.openxmlformats-officedocument.drawingml.diagramColors+xml"/>
  <Override PartName="/ppt/diagrams/drawing74.xml" ContentType="application/vnd.ms-office.drawingml.diagramDrawing+xml"/>
  <Override PartName="/ppt/media/image23.jpg" ContentType="image/jpeg"/>
  <Override PartName="/ppt/diagrams/data75.xml" ContentType="application/vnd.openxmlformats-officedocument.drawingml.diagramData+xml"/>
  <Override PartName="/ppt/diagrams/layout75.xml" ContentType="application/vnd.openxmlformats-officedocument.drawingml.diagramLayout+xml"/>
  <Override PartName="/ppt/diagrams/quickStyle75.xml" ContentType="application/vnd.openxmlformats-officedocument.drawingml.diagramStyle+xml"/>
  <Override PartName="/ppt/diagrams/colors75.xml" ContentType="application/vnd.openxmlformats-officedocument.drawingml.diagramColors+xml"/>
  <Override PartName="/ppt/diagrams/drawing75.xml" ContentType="application/vnd.ms-office.drawingml.diagramDrawing+xml"/>
  <Override PartName="/ppt/media/image24.jpg" ContentType="image/jpeg"/>
  <Override PartName="/ppt/diagrams/data76.xml" ContentType="application/vnd.openxmlformats-officedocument.drawingml.diagramData+xml"/>
  <Override PartName="/ppt/diagrams/layout76.xml" ContentType="application/vnd.openxmlformats-officedocument.drawingml.diagramLayout+xml"/>
  <Override PartName="/ppt/diagrams/quickStyle76.xml" ContentType="application/vnd.openxmlformats-officedocument.drawingml.diagramStyle+xml"/>
  <Override PartName="/ppt/diagrams/colors76.xml" ContentType="application/vnd.openxmlformats-officedocument.drawingml.diagramColors+xml"/>
  <Override PartName="/ppt/diagrams/drawing76.xml" ContentType="application/vnd.ms-office.drawingml.diagramDrawing+xml"/>
  <Override PartName="/ppt/media/image25.jpg" ContentType="image/jpeg"/>
  <Override PartName="/ppt/diagrams/data77.xml" ContentType="application/vnd.openxmlformats-officedocument.drawingml.diagramData+xml"/>
  <Override PartName="/ppt/diagrams/layout77.xml" ContentType="application/vnd.openxmlformats-officedocument.drawingml.diagramLayout+xml"/>
  <Override PartName="/ppt/diagrams/quickStyle77.xml" ContentType="application/vnd.openxmlformats-officedocument.drawingml.diagramStyle+xml"/>
  <Override PartName="/ppt/diagrams/colors77.xml" ContentType="application/vnd.openxmlformats-officedocument.drawingml.diagramColors+xml"/>
  <Override PartName="/ppt/diagrams/drawing77.xml" ContentType="application/vnd.ms-office.drawingml.diagramDrawing+xml"/>
  <Override PartName="/ppt/media/image26.jpg" ContentType="image/jpeg"/>
  <Override PartName="/ppt/diagrams/data78.xml" ContentType="application/vnd.openxmlformats-officedocument.drawingml.diagramData+xml"/>
  <Override PartName="/ppt/diagrams/layout78.xml" ContentType="application/vnd.openxmlformats-officedocument.drawingml.diagramLayout+xml"/>
  <Override PartName="/ppt/diagrams/quickStyle78.xml" ContentType="application/vnd.openxmlformats-officedocument.drawingml.diagramStyle+xml"/>
  <Override PartName="/ppt/diagrams/colors78.xml" ContentType="application/vnd.openxmlformats-officedocument.drawingml.diagramColors+xml"/>
  <Override PartName="/ppt/diagrams/drawing78.xml" ContentType="application/vnd.ms-office.drawingml.diagramDrawing+xml"/>
  <Override PartName="/ppt/media/image28.jpg" ContentType="image/jpeg"/>
  <Override PartName="/ppt/diagrams/data79.xml" ContentType="application/vnd.openxmlformats-officedocument.drawingml.diagramData+xml"/>
  <Override PartName="/ppt/diagrams/layout79.xml" ContentType="application/vnd.openxmlformats-officedocument.drawingml.diagramLayout+xml"/>
  <Override PartName="/ppt/diagrams/quickStyle79.xml" ContentType="application/vnd.openxmlformats-officedocument.drawingml.diagramStyle+xml"/>
  <Override PartName="/ppt/diagrams/colors79.xml" ContentType="application/vnd.openxmlformats-officedocument.drawingml.diagramColors+xml"/>
  <Override PartName="/ppt/diagrams/drawing79.xml" ContentType="application/vnd.ms-office.drawingml.diagramDrawing+xml"/>
  <Override PartName="/ppt/media/image29.jpg" ContentType="image/jpeg"/>
  <Override PartName="/ppt/diagrams/data80.xml" ContentType="application/vnd.openxmlformats-officedocument.drawingml.diagramData+xml"/>
  <Override PartName="/ppt/diagrams/layout80.xml" ContentType="application/vnd.openxmlformats-officedocument.drawingml.diagramLayout+xml"/>
  <Override PartName="/ppt/diagrams/quickStyle80.xml" ContentType="application/vnd.openxmlformats-officedocument.drawingml.diagramStyle+xml"/>
  <Override PartName="/ppt/diagrams/colors80.xml" ContentType="application/vnd.openxmlformats-officedocument.drawingml.diagramColors+xml"/>
  <Override PartName="/ppt/diagrams/drawing80.xml" ContentType="application/vnd.ms-office.drawingml.diagramDrawing+xml"/>
  <Override PartName="/ppt/media/image30.jpg" ContentType="image/jpeg"/>
  <Override PartName="/ppt/diagrams/data81.xml" ContentType="application/vnd.openxmlformats-officedocument.drawingml.diagramData+xml"/>
  <Override PartName="/ppt/diagrams/layout81.xml" ContentType="application/vnd.openxmlformats-officedocument.drawingml.diagramLayout+xml"/>
  <Override PartName="/ppt/diagrams/quickStyle81.xml" ContentType="application/vnd.openxmlformats-officedocument.drawingml.diagramStyle+xml"/>
  <Override PartName="/ppt/diagrams/colors81.xml" ContentType="application/vnd.openxmlformats-officedocument.drawingml.diagramColors+xml"/>
  <Override PartName="/ppt/diagrams/drawing81.xml" ContentType="application/vnd.ms-office.drawingml.diagramDrawing+xml"/>
  <Override PartName="/ppt/media/image31.jpg" ContentType="image/jpeg"/>
  <Override PartName="/ppt/diagrams/data82.xml" ContentType="application/vnd.openxmlformats-officedocument.drawingml.diagramData+xml"/>
  <Override PartName="/ppt/diagrams/layout82.xml" ContentType="application/vnd.openxmlformats-officedocument.drawingml.diagramLayout+xml"/>
  <Override PartName="/ppt/diagrams/quickStyle82.xml" ContentType="application/vnd.openxmlformats-officedocument.drawingml.diagramStyle+xml"/>
  <Override PartName="/ppt/diagrams/colors82.xml" ContentType="application/vnd.openxmlformats-officedocument.drawingml.diagramColors+xml"/>
  <Override PartName="/ppt/diagrams/drawing82.xml" ContentType="application/vnd.ms-office.drawingml.diagramDrawing+xml"/>
  <Override PartName="/ppt/charts/chart51.xml" ContentType="application/vnd.openxmlformats-officedocument.drawingml.chart+xml"/>
  <Override PartName="/ppt/theme/themeOverride5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107"/>
  </p:notesMasterIdLst>
  <p:sldIdLst>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351" r:id="rId43"/>
    <p:sldId id="352" r:id="rId44"/>
    <p:sldId id="353" r:id="rId45"/>
    <p:sldId id="354" r:id="rId46"/>
    <p:sldId id="355" r:id="rId47"/>
    <p:sldId id="356" r:id="rId48"/>
    <p:sldId id="357" r:id="rId49"/>
    <p:sldId id="358" r:id="rId50"/>
    <p:sldId id="359" r:id="rId51"/>
    <p:sldId id="360" r:id="rId52"/>
    <p:sldId id="297" r:id="rId53"/>
    <p:sldId id="298" r:id="rId54"/>
    <p:sldId id="299" r:id="rId55"/>
    <p:sldId id="300" r:id="rId56"/>
    <p:sldId id="301" r:id="rId57"/>
    <p:sldId id="302" r:id="rId58"/>
    <p:sldId id="303" r:id="rId59"/>
    <p:sldId id="304" r:id="rId60"/>
    <p:sldId id="305" r:id="rId61"/>
    <p:sldId id="306" r:id="rId62"/>
    <p:sldId id="307" r:id="rId63"/>
    <p:sldId id="308" r:id="rId64"/>
    <p:sldId id="309" r:id="rId65"/>
    <p:sldId id="310" r:id="rId66"/>
    <p:sldId id="311" r:id="rId67"/>
    <p:sldId id="312" r:id="rId68"/>
    <p:sldId id="313" r:id="rId69"/>
    <p:sldId id="314" r:id="rId70"/>
    <p:sldId id="315" r:id="rId71"/>
    <p:sldId id="316" r:id="rId72"/>
    <p:sldId id="317" r:id="rId73"/>
    <p:sldId id="318" r:id="rId74"/>
    <p:sldId id="319" r:id="rId75"/>
    <p:sldId id="320" r:id="rId76"/>
    <p:sldId id="321" r:id="rId77"/>
    <p:sldId id="322" r:id="rId78"/>
    <p:sldId id="323" r:id="rId79"/>
    <p:sldId id="324" r:id="rId80"/>
    <p:sldId id="325" r:id="rId81"/>
    <p:sldId id="326" r:id="rId82"/>
    <p:sldId id="327" r:id="rId83"/>
    <p:sldId id="328" r:id="rId84"/>
    <p:sldId id="329" r:id="rId85"/>
    <p:sldId id="330" r:id="rId86"/>
    <p:sldId id="331" r:id="rId87"/>
    <p:sldId id="332" r:id="rId88"/>
    <p:sldId id="333" r:id="rId89"/>
    <p:sldId id="334" r:id="rId90"/>
    <p:sldId id="335" r:id="rId91"/>
    <p:sldId id="336" r:id="rId92"/>
    <p:sldId id="337" r:id="rId93"/>
    <p:sldId id="338" r:id="rId94"/>
    <p:sldId id="339" r:id="rId95"/>
    <p:sldId id="340" r:id="rId96"/>
    <p:sldId id="341" r:id="rId97"/>
    <p:sldId id="342" r:id="rId98"/>
    <p:sldId id="343" r:id="rId99"/>
    <p:sldId id="344" r:id="rId100"/>
    <p:sldId id="345" r:id="rId101"/>
    <p:sldId id="346" r:id="rId102"/>
    <p:sldId id="347" r:id="rId103"/>
    <p:sldId id="348" r:id="rId104"/>
    <p:sldId id="349" r:id="rId105"/>
    <p:sldId id="350" r:id="rId106"/>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6" d="100"/>
          <a:sy n="106" d="100"/>
        </p:scale>
        <p:origin x="-78" y="-117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07" Type="http://schemas.openxmlformats.org/officeDocument/2006/relationships/notesMaster" Target="notesMasters/notesMaster1.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slide" Target="slides/slide100.xml"/><Relationship Id="rId110"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slide" Target="slides/slide103.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slide" Target="slides/slide101.xml"/><Relationship Id="rId108"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1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slide" Target="slides/slide104.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viewProps" Target="viewProps.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slide" Target="slides/slide102.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s>
</file>

<file path=ppt/charts/_rels/chart1.xml.rels><?xml version="1.0" encoding="UTF-8" standalone="yes"?>
<Relationships xmlns="http://schemas.openxmlformats.org/package/2006/relationships"><Relationship Id="rId2" Type="http://schemas.openxmlformats.org/officeDocument/2006/relationships/oleObject" Target="file:///C:\Users\MEDIA\Documents\orthonat%20arreglado%20medicos\ashwaganda\grafcas%20ashwagandas.xlsx" TargetMode="External"/><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2" Type="http://schemas.openxmlformats.org/officeDocument/2006/relationships/oleObject" Target="file:///C:\Users\MEDIA\Documents\orthonat%20arreglado%20medicos\ashwaganda\estudio%20estres%20y%20peso.xlsx" TargetMode="External"/><Relationship Id="rId1" Type="http://schemas.openxmlformats.org/officeDocument/2006/relationships/themeOverride" Target="../theme/themeOverride10.xml"/></Relationships>
</file>

<file path=ppt/charts/_rels/chart11.xml.rels><?xml version="1.0" encoding="UTF-8" standalone="yes"?>
<Relationships xmlns="http://schemas.openxmlformats.org/package/2006/relationships"><Relationship Id="rId2" Type="http://schemas.openxmlformats.org/officeDocument/2006/relationships/oleObject" Target="file:///C:\Users\MEDIA\Documents\orthonat%20arreglado%20medicos\ashwaganda\estudio%20estres%20y%20peso.xlsx" TargetMode="External"/><Relationship Id="rId1" Type="http://schemas.openxmlformats.org/officeDocument/2006/relationships/themeOverride" Target="../theme/themeOverride11.xml"/></Relationships>
</file>

<file path=ppt/charts/_rels/chart12.xml.rels><?xml version="1.0" encoding="UTF-8" standalone="yes"?>
<Relationships xmlns="http://schemas.openxmlformats.org/package/2006/relationships"><Relationship Id="rId2" Type="http://schemas.openxmlformats.org/officeDocument/2006/relationships/oleObject" Target="file:///C:\Users\MEDIA\Documents\orthonat%20arreglado%20medicos\ashwaganda\estudio%20estres%20y%20peso.xlsx" TargetMode="External"/><Relationship Id="rId1" Type="http://schemas.openxmlformats.org/officeDocument/2006/relationships/themeOverride" Target="../theme/themeOverride12.xml"/></Relationships>
</file>

<file path=ppt/charts/_rels/chart13.xml.rels><?xml version="1.0" encoding="UTF-8" standalone="yes"?>
<Relationships xmlns="http://schemas.openxmlformats.org/package/2006/relationships"><Relationship Id="rId2" Type="http://schemas.openxmlformats.org/officeDocument/2006/relationships/oleObject" Target="file:///C:\Users\MEDIA\Documents\orthonat%20arreglado%20medicos\ashwaganda\estudio%20estres%20y%20peso.xlsx" TargetMode="External"/><Relationship Id="rId1" Type="http://schemas.openxmlformats.org/officeDocument/2006/relationships/themeOverride" Target="../theme/themeOverride13.xml"/></Relationships>
</file>

<file path=ppt/charts/_rels/chart14.xml.rels><?xml version="1.0" encoding="UTF-8" standalone="yes"?>
<Relationships xmlns="http://schemas.openxmlformats.org/package/2006/relationships"><Relationship Id="rId2" Type="http://schemas.openxmlformats.org/officeDocument/2006/relationships/oleObject" Target="file:///C:\Users\MEDIA\Documents\orthonat%20arreglado%20medicos\ashwaganda\estudio%20estres%20y%20peso.xlsx" TargetMode="External"/><Relationship Id="rId1" Type="http://schemas.openxmlformats.org/officeDocument/2006/relationships/themeOverride" Target="../theme/themeOverride14.xml"/></Relationships>
</file>

<file path=ppt/charts/_rels/chart15.xml.rels><?xml version="1.0" encoding="UTF-8" standalone="yes"?>
<Relationships xmlns="http://schemas.openxmlformats.org/package/2006/relationships"><Relationship Id="rId2" Type="http://schemas.openxmlformats.org/officeDocument/2006/relationships/oleObject" Target="file:///C:\Users\MEDIA\Documents\orthonat%20arreglado%20medicos\ashwaganda\estudio%20estres%20y%20peso.xlsx" TargetMode="External"/><Relationship Id="rId1" Type="http://schemas.openxmlformats.org/officeDocument/2006/relationships/themeOverride" Target="../theme/themeOverride15.xml"/></Relationships>
</file>

<file path=ppt/charts/_rels/chart16.xml.rels><?xml version="1.0" encoding="UTF-8" standalone="yes"?>
<Relationships xmlns="http://schemas.openxmlformats.org/package/2006/relationships"><Relationship Id="rId2" Type="http://schemas.openxmlformats.org/officeDocument/2006/relationships/oleObject" Target="file:///C:\Users\MEDIA\Documents\orthonat%20arreglado%20medicos\ashwaganda\estudio%20estres%20y%20peso.xlsx" TargetMode="External"/><Relationship Id="rId1" Type="http://schemas.openxmlformats.org/officeDocument/2006/relationships/themeOverride" Target="../theme/themeOverride16.xml"/></Relationships>
</file>

<file path=ppt/charts/_rels/chart17.xml.rels><?xml version="1.0" encoding="UTF-8" standalone="yes"?>
<Relationships xmlns="http://schemas.openxmlformats.org/package/2006/relationships"><Relationship Id="rId2" Type="http://schemas.openxmlformats.org/officeDocument/2006/relationships/oleObject" Target="file:///C:\Users\MEDIA\Documents\orthonat%20arreglado%20medicos\ashwaganda\estudio%20estres%20y%20peso.xlsx" TargetMode="External"/><Relationship Id="rId1" Type="http://schemas.openxmlformats.org/officeDocument/2006/relationships/themeOverride" Target="../theme/themeOverride17.xml"/></Relationships>
</file>

<file path=ppt/charts/_rels/chart18.xml.rels><?xml version="1.0" encoding="UTF-8" standalone="yes"?>
<Relationships xmlns="http://schemas.openxmlformats.org/package/2006/relationships"><Relationship Id="rId2" Type="http://schemas.openxmlformats.org/officeDocument/2006/relationships/oleObject" Target="file:///C:\Users\MEDIA\Documents\orthonat%20arreglado%20medicos\ashwaganda\estudio%20estres%20y%20peso.xlsx" TargetMode="External"/><Relationship Id="rId1" Type="http://schemas.openxmlformats.org/officeDocument/2006/relationships/themeOverride" Target="../theme/themeOverride18.xml"/></Relationships>
</file>

<file path=ppt/charts/_rels/chart19.xml.rels><?xml version="1.0" encoding="UTF-8" standalone="yes"?>
<Relationships xmlns="http://schemas.openxmlformats.org/package/2006/relationships"><Relationship Id="rId2" Type="http://schemas.openxmlformats.org/officeDocument/2006/relationships/oleObject" Target="file:///C:\Users\MEDIA\Documents\orthonat%20arreglado%20medicos\ashwaganda\estudio%20estres%20y%20peso.xlsx" TargetMode="External"/><Relationship Id="rId1" Type="http://schemas.openxmlformats.org/officeDocument/2006/relationships/themeOverride" Target="../theme/themeOverride19.xml"/></Relationships>
</file>

<file path=ppt/charts/_rels/chart2.xml.rels><?xml version="1.0" encoding="UTF-8" standalone="yes"?>
<Relationships xmlns="http://schemas.openxmlformats.org/package/2006/relationships"><Relationship Id="rId2" Type="http://schemas.openxmlformats.org/officeDocument/2006/relationships/oleObject" Target="file:///C:\Users\MEDIA\Documents\orthonat%20arreglado%20medicos\ashwaganda\grafcas%20ashwagandas.xlsx" TargetMode="External"/><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2" Type="http://schemas.openxmlformats.org/officeDocument/2006/relationships/oleObject" Target="file:///C:\Users\MEDIA\Documents\orthonat%20arreglado%20medicos\ashwaganda\estudio%20estres%20y%20peso.xlsx" TargetMode="External"/><Relationship Id="rId1" Type="http://schemas.openxmlformats.org/officeDocument/2006/relationships/themeOverride" Target="../theme/themeOverride20.xml"/></Relationships>
</file>

<file path=ppt/charts/_rels/chart21.xml.rels><?xml version="1.0" encoding="UTF-8" standalone="yes"?>
<Relationships xmlns="http://schemas.openxmlformats.org/package/2006/relationships"><Relationship Id="rId2" Type="http://schemas.openxmlformats.org/officeDocument/2006/relationships/oleObject" Target="file:///C:\Users\MEDIA\Documents\orthonat%20arreglado%20medicos\ashwaganda\grafcas%20ashwagandas.xlsx" TargetMode="External"/><Relationship Id="rId1" Type="http://schemas.openxmlformats.org/officeDocument/2006/relationships/themeOverride" Target="../theme/themeOverride21.xml"/></Relationships>
</file>

<file path=ppt/charts/_rels/chart22.xml.rels><?xml version="1.0" encoding="UTF-8" standalone="yes"?>
<Relationships xmlns="http://schemas.openxmlformats.org/package/2006/relationships"><Relationship Id="rId2" Type="http://schemas.openxmlformats.org/officeDocument/2006/relationships/oleObject" Target="file:///C:\Users\MEDIA\Documents\orthonat%20arreglado%20medicos\ashwaganda\grafcas%20ashwagandas.xlsx" TargetMode="External"/><Relationship Id="rId1" Type="http://schemas.openxmlformats.org/officeDocument/2006/relationships/themeOverride" Target="../theme/themeOverride22.xml"/></Relationships>
</file>

<file path=ppt/charts/_rels/chart23.xml.rels><?xml version="1.0" encoding="UTF-8" standalone="yes"?>
<Relationships xmlns="http://schemas.openxmlformats.org/package/2006/relationships"><Relationship Id="rId2" Type="http://schemas.openxmlformats.org/officeDocument/2006/relationships/oleObject" Target="file:///C:\Users\MEDIA\Documents\orthonat%20arreglado%20medicos\ashwaganda\grafcas%20ashwagandas.xlsx" TargetMode="External"/><Relationship Id="rId1" Type="http://schemas.openxmlformats.org/officeDocument/2006/relationships/themeOverride" Target="../theme/themeOverride23.xml"/></Relationships>
</file>

<file path=ppt/charts/_rels/chart24.xml.rels><?xml version="1.0" encoding="UTF-8" standalone="yes"?>
<Relationships xmlns="http://schemas.openxmlformats.org/package/2006/relationships"><Relationship Id="rId2" Type="http://schemas.openxmlformats.org/officeDocument/2006/relationships/oleObject" Target="file:///C:\Users\MEDIA\Documents\orthonat%20arreglado%20medicos\ashwaganda\grafcas%20ashwagandas.xlsx" TargetMode="External"/><Relationship Id="rId1" Type="http://schemas.openxmlformats.org/officeDocument/2006/relationships/themeOverride" Target="../theme/themeOverride24.xml"/></Relationships>
</file>

<file path=ppt/charts/_rels/chart25.xml.rels><?xml version="1.0" encoding="UTF-8" standalone="yes"?>
<Relationships xmlns="http://schemas.openxmlformats.org/package/2006/relationships"><Relationship Id="rId2" Type="http://schemas.openxmlformats.org/officeDocument/2006/relationships/oleObject" Target="file:///C:\Users\MEDIA\Documents\orthonat%20arreglado%20medicos\ashwaganda\grafcas%20ashwagandas.xlsx" TargetMode="External"/><Relationship Id="rId1" Type="http://schemas.openxmlformats.org/officeDocument/2006/relationships/themeOverride" Target="../theme/themeOverride25.xml"/></Relationships>
</file>

<file path=ppt/charts/_rels/chart26.xml.rels><?xml version="1.0" encoding="UTF-8" standalone="yes"?>
<Relationships xmlns="http://schemas.openxmlformats.org/package/2006/relationships"><Relationship Id="rId2" Type="http://schemas.openxmlformats.org/officeDocument/2006/relationships/oleObject" Target="file:///C:\Users\MEDIA\Documents\orthonat%20arreglado%20medicos\ashwaganda\grafcas%20ashwagandas.xlsx" TargetMode="External"/><Relationship Id="rId1" Type="http://schemas.openxmlformats.org/officeDocument/2006/relationships/themeOverride" Target="../theme/themeOverride26.xml"/></Relationships>
</file>

<file path=ppt/charts/_rels/chart27.xml.rels><?xml version="1.0" encoding="UTF-8" standalone="yes"?>
<Relationships xmlns="http://schemas.openxmlformats.org/package/2006/relationships"><Relationship Id="rId2" Type="http://schemas.openxmlformats.org/officeDocument/2006/relationships/oleObject" Target="file:///C:\Users\MEDIA\Documents\orthonat%20arreglado%20medicos\ashwaganda\grafcas%20ashwagandas.xlsx" TargetMode="External"/><Relationship Id="rId1" Type="http://schemas.openxmlformats.org/officeDocument/2006/relationships/themeOverride" Target="../theme/themeOverride27.xml"/></Relationships>
</file>

<file path=ppt/charts/_rels/chart28.xml.rels><?xml version="1.0" encoding="UTF-8" standalone="yes"?>
<Relationships xmlns="http://schemas.openxmlformats.org/package/2006/relationships"><Relationship Id="rId2" Type="http://schemas.openxmlformats.org/officeDocument/2006/relationships/oleObject" Target="file:///C:\Users\MEDIA\Documents\orthonat%20arreglado%20medicos\ashwaganda\grafcas%20ashwagandas.xlsx" TargetMode="External"/><Relationship Id="rId1" Type="http://schemas.openxmlformats.org/officeDocument/2006/relationships/themeOverride" Target="../theme/themeOverride28.xml"/></Relationships>
</file>

<file path=ppt/charts/_rels/chart29.xml.rels><?xml version="1.0" encoding="UTF-8" standalone="yes"?>
<Relationships xmlns="http://schemas.openxmlformats.org/package/2006/relationships"><Relationship Id="rId2" Type="http://schemas.openxmlformats.org/officeDocument/2006/relationships/oleObject" Target="file:///C:\Users\MEDIA\Documents\orthonat%20arreglado%20medicos\ashwaganda\grafcas%20ashwagandas.xlsx" TargetMode="External"/><Relationship Id="rId1" Type="http://schemas.openxmlformats.org/officeDocument/2006/relationships/themeOverride" Target="../theme/themeOverride29.xml"/></Relationships>
</file>

<file path=ppt/charts/_rels/chart3.xml.rels><?xml version="1.0" encoding="UTF-8" standalone="yes"?>
<Relationships xmlns="http://schemas.openxmlformats.org/package/2006/relationships"><Relationship Id="rId2" Type="http://schemas.openxmlformats.org/officeDocument/2006/relationships/oleObject" Target="file:///C:\Users\MEDIA\Documents\orthonat%20arreglado%20medicos\ashwaganda\grafcas%20ashwagandas.xlsx" TargetMode="External"/><Relationship Id="rId1" Type="http://schemas.openxmlformats.org/officeDocument/2006/relationships/themeOverride" Target="../theme/themeOverride3.xml"/></Relationships>
</file>

<file path=ppt/charts/_rels/chart30.xml.rels><?xml version="1.0" encoding="UTF-8" standalone="yes"?>
<Relationships xmlns="http://schemas.openxmlformats.org/package/2006/relationships"><Relationship Id="rId2" Type="http://schemas.openxmlformats.org/officeDocument/2006/relationships/oleObject" Target="file:///C:\Users\MEDIA\Documents\orthonat%20arreglado%20medicos\ashwaganda\grafcas%20ashwagandas.xlsx" TargetMode="External"/><Relationship Id="rId1" Type="http://schemas.openxmlformats.org/officeDocument/2006/relationships/themeOverride" Target="../theme/themeOverride30.xml"/></Relationships>
</file>

<file path=ppt/charts/_rels/chart31.xml.rels><?xml version="1.0" encoding="UTF-8" standalone="yes"?>
<Relationships xmlns="http://schemas.openxmlformats.org/package/2006/relationships"><Relationship Id="rId2" Type="http://schemas.openxmlformats.org/officeDocument/2006/relationships/oleObject" Target="file:///C:\Users\MEDIA\Documents\orthonat%20arreglado%20medicos\ashwaganda\grafcas%20ashwagandas.xlsx" TargetMode="External"/><Relationship Id="rId1" Type="http://schemas.openxmlformats.org/officeDocument/2006/relationships/themeOverride" Target="../theme/themeOverride31.xml"/></Relationships>
</file>

<file path=ppt/charts/_rels/chart32.xml.rels><?xml version="1.0" encoding="UTF-8" standalone="yes"?>
<Relationships xmlns="http://schemas.openxmlformats.org/package/2006/relationships"><Relationship Id="rId2" Type="http://schemas.openxmlformats.org/officeDocument/2006/relationships/package" Target="../embeddings/Hoja_de_c_lculo_de_Microsoft_Excel1.xlsx"/><Relationship Id="rId1" Type="http://schemas.openxmlformats.org/officeDocument/2006/relationships/themeOverride" Target="../theme/themeOverride32.xml"/></Relationships>
</file>

<file path=ppt/charts/_rels/chart33.xml.rels><?xml version="1.0" encoding="UTF-8" standalone="yes"?>
<Relationships xmlns="http://schemas.openxmlformats.org/package/2006/relationships"><Relationship Id="rId2" Type="http://schemas.openxmlformats.org/officeDocument/2006/relationships/package" Target="../embeddings/Hoja_de_c_lculo_de_Microsoft_Excel2.xlsx"/><Relationship Id="rId1" Type="http://schemas.openxmlformats.org/officeDocument/2006/relationships/themeOverride" Target="../theme/themeOverride33.xml"/></Relationships>
</file>

<file path=ppt/charts/_rels/chart34.xml.rels><?xml version="1.0" encoding="UTF-8" standalone="yes"?>
<Relationships xmlns="http://schemas.openxmlformats.org/package/2006/relationships"><Relationship Id="rId2" Type="http://schemas.openxmlformats.org/officeDocument/2006/relationships/package" Target="../embeddings/Hoja_de_c_lculo_de_Microsoft_Excel3.xlsx"/><Relationship Id="rId1" Type="http://schemas.openxmlformats.org/officeDocument/2006/relationships/themeOverride" Target="../theme/themeOverride34.xml"/></Relationships>
</file>

<file path=ppt/charts/_rels/chart35.xml.rels><?xml version="1.0" encoding="UTF-8" standalone="yes"?>
<Relationships xmlns="http://schemas.openxmlformats.org/package/2006/relationships"><Relationship Id="rId2" Type="http://schemas.openxmlformats.org/officeDocument/2006/relationships/package" Target="../embeddings/Hoja_de_c_lculo_de_Microsoft_Excel4.xlsx"/><Relationship Id="rId1" Type="http://schemas.openxmlformats.org/officeDocument/2006/relationships/themeOverride" Target="../theme/themeOverride35.xml"/></Relationships>
</file>

<file path=ppt/charts/_rels/chart36.xml.rels><?xml version="1.0" encoding="UTF-8" standalone="yes"?>
<Relationships xmlns="http://schemas.openxmlformats.org/package/2006/relationships"><Relationship Id="rId2" Type="http://schemas.openxmlformats.org/officeDocument/2006/relationships/package" Target="../embeddings/Hoja_de_c_lculo_de_Microsoft_Excel5.xlsx"/><Relationship Id="rId1" Type="http://schemas.openxmlformats.org/officeDocument/2006/relationships/themeOverride" Target="../theme/themeOverride36.xml"/></Relationships>
</file>

<file path=ppt/charts/_rels/chart37.xml.rels><?xml version="1.0" encoding="UTF-8" standalone="yes"?>
<Relationships xmlns="http://schemas.openxmlformats.org/package/2006/relationships"><Relationship Id="rId2" Type="http://schemas.openxmlformats.org/officeDocument/2006/relationships/package" Target="../embeddings/Hoja_de_c_lculo_de_Microsoft_Excel6.xlsx"/><Relationship Id="rId1" Type="http://schemas.openxmlformats.org/officeDocument/2006/relationships/themeOverride" Target="../theme/themeOverride37.xml"/></Relationships>
</file>

<file path=ppt/charts/_rels/chart38.xml.rels><?xml version="1.0" encoding="UTF-8" standalone="yes"?>
<Relationships xmlns="http://schemas.openxmlformats.org/package/2006/relationships"><Relationship Id="rId2" Type="http://schemas.openxmlformats.org/officeDocument/2006/relationships/package" Target="../embeddings/Hoja_de_c_lculo_de_Microsoft_Excel7.xlsx"/><Relationship Id="rId1" Type="http://schemas.openxmlformats.org/officeDocument/2006/relationships/themeOverride" Target="../theme/themeOverride38.xml"/></Relationships>
</file>

<file path=ppt/charts/_rels/chart39.xml.rels><?xml version="1.0" encoding="UTF-8" standalone="yes"?>
<Relationships xmlns="http://schemas.openxmlformats.org/package/2006/relationships"><Relationship Id="rId2" Type="http://schemas.openxmlformats.org/officeDocument/2006/relationships/package" Target="../embeddings/Hoja_de_c_lculo_de_Microsoft_Excel8.xlsx"/><Relationship Id="rId1" Type="http://schemas.openxmlformats.org/officeDocument/2006/relationships/themeOverride" Target="../theme/themeOverride39.xml"/></Relationships>
</file>

<file path=ppt/charts/_rels/chart4.xml.rels><?xml version="1.0" encoding="UTF-8" standalone="yes"?>
<Relationships xmlns="http://schemas.openxmlformats.org/package/2006/relationships"><Relationship Id="rId2" Type="http://schemas.openxmlformats.org/officeDocument/2006/relationships/oleObject" Target="file:///C:\Users\MEDIA\Documents\orthonat%20arreglado%20medicos\ashwaganda\grafcas%20ashwagandas.xlsx" TargetMode="External"/><Relationship Id="rId1" Type="http://schemas.openxmlformats.org/officeDocument/2006/relationships/themeOverride" Target="../theme/themeOverride4.xml"/></Relationships>
</file>

<file path=ppt/charts/_rels/chart40.xml.rels><?xml version="1.0" encoding="UTF-8" standalone="yes"?>
<Relationships xmlns="http://schemas.openxmlformats.org/package/2006/relationships"><Relationship Id="rId2" Type="http://schemas.openxmlformats.org/officeDocument/2006/relationships/package" Target="../embeddings/Hoja_de_c_lculo_de_Microsoft_Excel9.xlsx"/><Relationship Id="rId1" Type="http://schemas.openxmlformats.org/officeDocument/2006/relationships/themeOverride" Target="../theme/themeOverride40.xml"/></Relationships>
</file>

<file path=ppt/charts/_rels/chart41.xml.rels><?xml version="1.0" encoding="UTF-8" standalone="yes"?>
<Relationships xmlns="http://schemas.openxmlformats.org/package/2006/relationships"><Relationship Id="rId2" Type="http://schemas.openxmlformats.org/officeDocument/2006/relationships/package" Target="../embeddings/Hoja_de_c_lculo_de_Microsoft_Excel10.xlsx"/><Relationship Id="rId1" Type="http://schemas.openxmlformats.org/officeDocument/2006/relationships/themeOverride" Target="../theme/themeOverride41.xml"/></Relationships>
</file>

<file path=ppt/charts/_rels/chart42.xml.rels><?xml version="1.0" encoding="UTF-8" standalone="yes"?>
<Relationships xmlns="http://schemas.openxmlformats.org/package/2006/relationships"><Relationship Id="rId2" Type="http://schemas.openxmlformats.org/officeDocument/2006/relationships/package" Target="../embeddings/Hoja_de_c_lculo_de_Microsoft_Excel11.xlsx"/><Relationship Id="rId1" Type="http://schemas.openxmlformats.org/officeDocument/2006/relationships/themeOverride" Target="../theme/themeOverride42.xml"/></Relationships>
</file>

<file path=ppt/charts/_rels/chart43.xml.rels><?xml version="1.0" encoding="UTF-8" standalone="yes"?>
<Relationships xmlns="http://schemas.openxmlformats.org/package/2006/relationships"><Relationship Id="rId2" Type="http://schemas.openxmlformats.org/officeDocument/2006/relationships/package" Target="../embeddings/Hoja_de_c_lculo_de_Microsoft_Excel12.xlsx"/><Relationship Id="rId1" Type="http://schemas.openxmlformats.org/officeDocument/2006/relationships/themeOverride" Target="../theme/themeOverride43.xml"/></Relationships>
</file>

<file path=ppt/charts/_rels/chart44.xml.rels><?xml version="1.0" encoding="UTF-8" standalone="yes"?>
<Relationships xmlns="http://schemas.openxmlformats.org/package/2006/relationships"><Relationship Id="rId2" Type="http://schemas.openxmlformats.org/officeDocument/2006/relationships/package" Target="../embeddings/Hoja_de_c_lculo_de_Microsoft_Excel13.xlsx"/><Relationship Id="rId1" Type="http://schemas.openxmlformats.org/officeDocument/2006/relationships/themeOverride" Target="../theme/themeOverride44.xml"/></Relationships>
</file>

<file path=ppt/charts/_rels/chart45.xml.rels><?xml version="1.0" encoding="UTF-8" standalone="yes"?>
<Relationships xmlns="http://schemas.openxmlformats.org/package/2006/relationships"><Relationship Id="rId2" Type="http://schemas.openxmlformats.org/officeDocument/2006/relationships/package" Target="../embeddings/Hoja_de_c_lculo_de_Microsoft_Excel14.xlsx"/><Relationship Id="rId1" Type="http://schemas.openxmlformats.org/officeDocument/2006/relationships/themeOverride" Target="../theme/themeOverride45.xml"/></Relationships>
</file>

<file path=ppt/charts/_rels/chart46.xml.rels><?xml version="1.0" encoding="UTF-8" standalone="yes"?>
<Relationships xmlns="http://schemas.openxmlformats.org/package/2006/relationships"><Relationship Id="rId2" Type="http://schemas.openxmlformats.org/officeDocument/2006/relationships/package" Target="../embeddings/Hoja_de_c_lculo_de_Microsoft_Excel15.xlsx"/><Relationship Id="rId1" Type="http://schemas.openxmlformats.org/officeDocument/2006/relationships/themeOverride" Target="../theme/themeOverride46.xml"/></Relationships>
</file>

<file path=ppt/charts/_rels/chart47.xml.rels><?xml version="1.0" encoding="UTF-8" standalone="yes"?>
<Relationships xmlns="http://schemas.openxmlformats.org/package/2006/relationships"><Relationship Id="rId2" Type="http://schemas.openxmlformats.org/officeDocument/2006/relationships/package" Target="../embeddings/Hoja_de_c_lculo_de_Microsoft_Excel16.xlsx"/><Relationship Id="rId1" Type="http://schemas.openxmlformats.org/officeDocument/2006/relationships/themeOverride" Target="../theme/themeOverride47.xml"/></Relationships>
</file>

<file path=ppt/charts/_rels/chart48.xml.rels><?xml version="1.0" encoding="UTF-8" standalone="yes"?>
<Relationships xmlns="http://schemas.openxmlformats.org/package/2006/relationships"><Relationship Id="rId2" Type="http://schemas.openxmlformats.org/officeDocument/2006/relationships/package" Target="../embeddings/Hoja_de_c_lculo_de_Microsoft_Excel17.xlsx"/><Relationship Id="rId1" Type="http://schemas.openxmlformats.org/officeDocument/2006/relationships/themeOverride" Target="../theme/themeOverride48.xml"/></Relationships>
</file>

<file path=ppt/charts/_rels/chart49.xml.rels><?xml version="1.0" encoding="UTF-8" standalone="yes"?>
<Relationships xmlns="http://schemas.openxmlformats.org/package/2006/relationships"><Relationship Id="rId2" Type="http://schemas.openxmlformats.org/officeDocument/2006/relationships/package" Target="../embeddings/Hoja_de_c_lculo_de_Microsoft_Excel18.xlsx"/><Relationship Id="rId1" Type="http://schemas.openxmlformats.org/officeDocument/2006/relationships/themeOverride" Target="../theme/themeOverride49.xml"/></Relationships>
</file>

<file path=ppt/charts/_rels/chart5.xml.rels><?xml version="1.0" encoding="UTF-8" standalone="yes"?>
<Relationships xmlns="http://schemas.openxmlformats.org/package/2006/relationships"><Relationship Id="rId2" Type="http://schemas.openxmlformats.org/officeDocument/2006/relationships/oleObject" Target="file:///C:\Users\MEDIA\Documents\orthonat%20arreglado%20medicos\ashwaganda\grafcas%20ashwagandas.xlsx" TargetMode="External"/><Relationship Id="rId1" Type="http://schemas.openxmlformats.org/officeDocument/2006/relationships/themeOverride" Target="../theme/themeOverride5.xml"/></Relationships>
</file>

<file path=ppt/charts/_rels/chart50.xml.rels><?xml version="1.0" encoding="UTF-8" standalone="yes"?>
<Relationships xmlns="http://schemas.openxmlformats.org/package/2006/relationships"><Relationship Id="rId2" Type="http://schemas.openxmlformats.org/officeDocument/2006/relationships/package" Target="../embeddings/Hoja_de_c_lculo_de_Microsoft_Excel19.xlsx"/><Relationship Id="rId1" Type="http://schemas.openxmlformats.org/officeDocument/2006/relationships/themeOverride" Target="../theme/themeOverride50.xml"/></Relationships>
</file>

<file path=ppt/charts/_rels/chart5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51.xml"/></Relationships>
</file>

<file path=ppt/charts/_rels/chart6.xml.rels><?xml version="1.0" encoding="UTF-8" standalone="yes"?>
<Relationships xmlns="http://schemas.openxmlformats.org/package/2006/relationships"><Relationship Id="rId2" Type="http://schemas.openxmlformats.org/officeDocument/2006/relationships/oleObject" Target="file:///C:\Users\MEDIA\Documents\orthonat%20arreglado%20medicos\ashwaganda\grafcas%20ashwagandas.xlsx"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file:///C:\Users\MEDIA\Documents\orthonat%20arreglado%20medicos\ashwaganda\grafcas%20ashwagandas.xlsx" TargetMode="External"/><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oleObject" Target="file:///C:\Users\MEDIA\Documents\orthonat%20arreglado%20medicos\ashwaganda\estudio%20estres%20y%20peso.xlsx" TargetMode="External"/><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oleObject" Target="file:///C:\Users\MEDIA\Documents\orthonat%20arreglado%20medicos\ashwaganda\estudio%20estres%20y%20peso.xlsx" TargetMode="External"/><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a:t>
            </a:r>
            <a:r>
              <a:rPr lang="en-US" baseline="0"/>
              <a:t> reducción en las diferentes escalas</a:t>
            </a:r>
            <a:endParaRPr lang="en-US"/>
          </a:p>
        </c:rich>
      </c:tx>
      <c:layout/>
      <c:overlay val="0"/>
    </c:title>
    <c:autoTitleDeleted val="0"/>
    <c:plotArea>
      <c:layout/>
      <c:barChart>
        <c:barDir val="col"/>
        <c:grouping val="clustered"/>
        <c:varyColors val="0"/>
        <c:ser>
          <c:idx val="0"/>
          <c:order val="0"/>
          <c:tx>
            <c:strRef>
              <c:f>Hoja2!$D$95</c:f>
              <c:strCache>
                <c:ptCount val="1"/>
                <c:pt idx="0">
                  <c:v>ASHWAGANDHA</c:v>
                </c:pt>
              </c:strCache>
            </c:strRef>
          </c:tx>
          <c:spPr>
            <a:solidFill>
              <a:schemeClr val="accent2"/>
            </a:solidFill>
          </c:spPr>
          <c:invertIfNegative val="0"/>
          <c:cat>
            <c:strRef>
              <c:f>Hoja2!$C$96:$C$99</c:f>
              <c:strCache>
                <c:ptCount val="4"/>
                <c:pt idx="0">
                  <c:v>PSS</c:v>
                </c:pt>
                <c:pt idx="1">
                  <c:v>GHQ-28</c:v>
                </c:pt>
                <c:pt idx="2">
                  <c:v>DASS</c:v>
                </c:pt>
                <c:pt idx="3">
                  <c:v>S.CORTISOL</c:v>
                </c:pt>
              </c:strCache>
            </c:strRef>
          </c:cat>
          <c:val>
            <c:numRef>
              <c:f>Hoja2!$D$96:$D$99</c:f>
              <c:numCache>
                <c:formatCode>0.0%</c:formatCode>
                <c:ptCount val="4"/>
                <c:pt idx="0">
                  <c:v>-0.44</c:v>
                </c:pt>
                <c:pt idx="1">
                  <c:v>-0.72299999999999998</c:v>
                </c:pt>
                <c:pt idx="2">
                  <c:v>-0.71599999999999997</c:v>
                </c:pt>
                <c:pt idx="3">
                  <c:v>-0.27900000000000003</c:v>
                </c:pt>
              </c:numCache>
            </c:numRef>
          </c:val>
        </c:ser>
        <c:ser>
          <c:idx val="1"/>
          <c:order val="1"/>
          <c:tx>
            <c:strRef>
              <c:f>Hoja2!$E$95</c:f>
              <c:strCache>
                <c:ptCount val="1"/>
                <c:pt idx="0">
                  <c:v>PLACEBO</c:v>
                </c:pt>
              </c:strCache>
            </c:strRef>
          </c:tx>
          <c:spPr>
            <a:solidFill>
              <a:schemeClr val="accent1"/>
            </a:solidFill>
          </c:spPr>
          <c:invertIfNegative val="0"/>
          <c:cat>
            <c:strRef>
              <c:f>Hoja2!$C$96:$C$99</c:f>
              <c:strCache>
                <c:ptCount val="4"/>
                <c:pt idx="0">
                  <c:v>PSS</c:v>
                </c:pt>
                <c:pt idx="1">
                  <c:v>GHQ-28</c:v>
                </c:pt>
                <c:pt idx="2">
                  <c:v>DASS</c:v>
                </c:pt>
                <c:pt idx="3">
                  <c:v>S.CORTISOL</c:v>
                </c:pt>
              </c:strCache>
            </c:strRef>
          </c:cat>
          <c:val>
            <c:numRef>
              <c:f>Hoja2!$E$96:$E$99</c:f>
              <c:numCache>
                <c:formatCode>0.0%</c:formatCode>
                <c:ptCount val="4"/>
                <c:pt idx="0">
                  <c:v>-5.5E-2</c:v>
                </c:pt>
                <c:pt idx="1">
                  <c:v>-2.3E-2</c:v>
                </c:pt>
                <c:pt idx="2">
                  <c:v>-0.05</c:v>
                </c:pt>
                <c:pt idx="3">
                  <c:v>-7.9000000000000001E-2</c:v>
                </c:pt>
              </c:numCache>
            </c:numRef>
          </c:val>
        </c:ser>
        <c:dLbls>
          <c:showLegendKey val="0"/>
          <c:showVal val="0"/>
          <c:showCatName val="0"/>
          <c:showSerName val="0"/>
          <c:showPercent val="0"/>
          <c:showBubbleSize val="0"/>
        </c:dLbls>
        <c:gapWidth val="150"/>
        <c:axId val="155330816"/>
        <c:axId val="155357184"/>
      </c:barChart>
      <c:catAx>
        <c:axId val="155330816"/>
        <c:scaling>
          <c:orientation val="minMax"/>
        </c:scaling>
        <c:delete val="0"/>
        <c:axPos val="b"/>
        <c:majorTickMark val="none"/>
        <c:minorTickMark val="none"/>
        <c:tickLblPos val="nextTo"/>
        <c:crossAx val="155357184"/>
        <c:crosses val="autoZero"/>
        <c:auto val="1"/>
        <c:lblAlgn val="ctr"/>
        <c:lblOffset val="100"/>
        <c:noMultiLvlLbl val="0"/>
      </c:catAx>
      <c:valAx>
        <c:axId val="155357184"/>
        <c:scaling>
          <c:orientation val="minMax"/>
        </c:scaling>
        <c:delete val="0"/>
        <c:axPos val="l"/>
        <c:numFmt formatCode="0.0%" sourceLinked="1"/>
        <c:majorTickMark val="none"/>
        <c:minorTickMark val="none"/>
        <c:tickLblPos val="nextTo"/>
        <c:crossAx val="155330816"/>
        <c:crosses val="autoZero"/>
        <c:crossBetween val="between"/>
      </c:valAx>
      <c:dTable>
        <c:showHorzBorder val="1"/>
        <c:showVertBorder val="1"/>
        <c:showOutline val="1"/>
        <c:showKeys val="1"/>
      </c:dTable>
    </c:plotArea>
    <c:plotVisOnly val="1"/>
    <c:dispBlanksAs val="gap"/>
    <c:showDLblsOverMax val="0"/>
  </c:chart>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Hoja3!$B$32</c:f>
              <c:strCache>
                <c:ptCount val="1"/>
                <c:pt idx="0">
                  <c:v>PLACEBO</c:v>
                </c:pt>
              </c:strCache>
            </c:strRef>
          </c:tx>
          <c:invertIfNegative val="0"/>
          <c:dLbls>
            <c:showLegendKey val="0"/>
            <c:showVal val="1"/>
            <c:showCatName val="0"/>
            <c:showSerName val="0"/>
            <c:showPercent val="0"/>
            <c:showBubbleSize val="0"/>
            <c:showLeaderLines val="0"/>
          </c:dLbls>
          <c:cat>
            <c:strRef>
              <c:f>Hoja3!$A$33:$A$34</c:f>
              <c:strCache>
                <c:ptCount val="2"/>
                <c:pt idx="0">
                  <c:v>4 SEMANAS</c:v>
                </c:pt>
                <c:pt idx="1">
                  <c:v>8 SEMANAS</c:v>
                </c:pt>
              </c:strCache>
            </c:strRef>
          </c:cat>
          <c:val>
            <c:numRef>
              <c:f>Hoja3!$B$33:$B$34</c:f>
              <c:numCache>
                <c:formatCode>0%</c:formatCode>
                <c:ptCount val="2"/>
                <c:pt idx="0">
                  <c:v>-6.7422434367541806E-2</c:v>
                </c:pt>
                <c:pt idx="1">
                  <c:v>-7.875894988066838E-2</c:v>
                </c:pt>
              </c:numCache>
            </c:numRef>
          </c:val>
        </c:ser>
        <c:ser>
          <c:idx val="1"/>
          <c:order val="1"/>
          <c:tx>
            <c:strRef>
              <c:f>Hoja3!$C$32</c:f>
              <c:strCache>
                <c:ptCount val="1"/>
                <c:pt idx="0">
                  <c:v>ASHWAGANDA</c:v>
                </c:pt>
              </c:strCache>
            </c:strRef>
          </c:tx>
          <c:invertIfNegative val="0"/>
          <c:dLbls>
            <c:showLegendKey val="0"/>
            <c:showVal val="1"/>
            <c:showCatName val="0"/>
            <c:showSerName val="0"/>
            <c:showPercent val="0"/>
            <c:showBubbleSize val="0"/>
            <c:showLeaderLines val="0"/>
          </c:dLbls>
          <c:cat>
            <c:strRef>
              <c:f>Hoja3!$A$33:$A$34</c:f>
              <c:strCache>
                <c:ptCount val="2"/>
                <c:pt idx="0">
                  <c:v>4 SEMANAS</c:v>
                </c:pt>
                <c:pt idx="1">
                  <c:v>8 SEMANAS</c:v>
                </c:pt>
              </c:strCache>
            </c:strRef>
          </c:cat>
          <c:val>
            <c:numRef>
              <c:f>Hoja3!$C$33:$C$34</c:f>
              <c:numCache>
                <c:formatCode>0%</c:formatCode>
                <c:ptCount val="2"/>
                <c:pt idx="0">
                  <c:v>-0.16115942028985503</c:v>
                </c:pt>
                <c:pt idx="1">
                  <c:v>-0.22260869565217389</c:v>
                </c:pt>
              </c:numCache>
            </c:numRef>
          </c:val>
        </c:ser>
        <c:dLbls>
          <c:showLegendKey val="0"/>
          <c:showVal val="0"/>
          <c:showCatName val="0"/>
          <c:showSerName val="0"/>
          <c:showPercent val="0"/>
          <c:showBubbleSize val="0"/>
        </c:dLbls>
        <c:gapWidth val="150"/>
        <c:axId val="156637440"/>
        <c:axId val="156651520"/>
      </c:barChart>
      <c:catAx>
        <c:axId val="156637440"/>
        <c:scaling>
          <c:orientation val="minMax"/>
        </c:scaling>
        <c:delete val="0"/>
        <c:axPos val="b"/>
        <c:majorTickMark val="out"/>
        <c:minorTickMark val="none"/>
        <c:tickLblPos val="nextTo"/>
        <c:crossAx val="156651520"/>
        <c:crosses val="autoZero"/>
        <c:auto val="1"/>
        <c:lblAlgn val="ctr"/>
        <c:lblOffset val="100"/>
        <c:noMultiLvlLbl val="0"/>
      </c:catAx>
      <c:valAx>
        <c:axId val="156651520"/>
        <c:scaling>
          <c:orientation val="minMax"/>
        </c:scaling>
        <c:delete val="0"/>
        <c:axPos val="l"/>
        <c:majorGridlines>
          <c:spPr>
            <a:ln>
              <a:noFill/>
            </a:ln>
          </c:spPr>
        </c:majorGridlines>
        <c:numFmt formatCode="0%" sourceLinked="1"/>
        <c:majorTickMark val="out"/>
        <c:minorTickMark val="none"/>
        <c:tickLblPos val="nextTo"/>
        <c:crossAx val="156637440"/>
        <c:crosses val="autoZero"/>
        <c:crossBetween val="between"/>
      </c:valAx>
    </c:plotArea>
    <c:legend>
      <c:legendPos val="r"/>
      <c:layout/>
      <c:overlay val="0"/>
    </c:legend>
    <c:plotVisOnly val="1"/>
    <c:dispBlanksAs val="gap"/>
    <c:showDLblsOverMax val="0"/>
  </c:chart>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0905074365704294E-2"/>
          <c:y val="4.6770924467774859E-2"/>
          <c:w val="0.6336511373578303"/>
          <c:h val="0.89719889180519097"/>
        </c:manualLayout>
      </c:layout>
      <c:barChart>
        <c:barDir val="col"/>
        <c:grouping val="clustered"/>
        <c:varyColors val="0"/>
        <c:ser>
          <c:idx val="0"/>
          <c:order val="0"/>
          <c:tx>
            <c:strRef>
              <c:f>Hoja3!$B$55</c:f>
              <c:strCache>
                <c:ptCount val="1"/>
                <c:pt idx="0">
                  <c:v>PLACEBO</c:v>
                </c:pt>
              </c:strCache>
            </c:strRef>
          </c:tx>
          <c:invertIfNegative val="0"/>
          <c:dLbls>
            <c:showLegendKey val="0"/>
            <c:showVal val="1"/>
            <c:showCatName val="0"/>
            <c:showSerName val="0"/>
            <c:showPercent val="0"/>
            <c:showBubbleSize val="0"/>
            <c:showLeaderLines val="0"/>
          </c:dLbls>
          <c:cat>
            <c:strRef>
              <c:f>Hoja3!$A$56:$A$57</c:f>
              <c:strCache>
                <c:ptCount val="2"/>
                <c:pt idx="0">
                  <c:v>4 SEMANAS</c:v>
                </c:pt>
                <c:pt idx="1">
                  <c:v>8 SEMANAS</c:v>
                </c:pt>
              </c:strCache>
            </c:strRef>
          </c:cat>
          <c:val>
            <c:numRef>
              <c:f>Hoja3!$B$56:$B$57</c:f>
              <c:numCache>
                <c:formatCode>0%</c:formatCode>
                <c:ptCount val="2"/>
                <c:pt idx="0">
                  <c:v>-1.0886469673405955E-2</c:v>
                </c:pt>
                <c:pt idx="1">
                  <c:v>-1.4644893727319797E-2</c:v>
                </c:pt>
              </c:numCache>
            </c:numRef>
          </c:val>
        </c:ser>
        <c:ser>
          <c:idx val="1"/>
          <c:order val="1"/>
          <c:tx>
            <c:strRef>
              <c:f>Hoja3!$C$55</c:f>
              <c:strCache>
                <c:ptCount val="1"/>
                <c:pt idx="0">
                  <c:v>ASHWAGANDA</c:v>
                </c:pt>
              </c:strCache>
            </c:strRef>
          </c:tx>
          <c:invertIfNegative val="0"/>
          <c:dLbls>
            <c:dLbl>
              <c:idx val="0"/>
              <c:layout/>
              <c:showLegendKey val="0"/>
              <c:showVal val="1"/>
              <c:showCatName val="0"/>
              <c:showSerName val="0"/>
              <c:showPercent val="0"/>
              <c:showBubbleSize val="0"/>
            </c:dLbl>
            <c:dLbl>
              <c:idx val="1"/>
              <c:layout/>
              <c:showLegendKey val="0"/>
              <c:showVal val="1"/>
              <c:showCatName val="0"/>
              <c:showSerName val="0"/>
              <c:showPercent val="0"/>
              <c:showBubbleSize val="0"/>
            </c:dLbl>
            <c:showLegendKey val="0"/>
            <c:showVal val="0"/>
            <c:showCatName val="0"/>
            <c:showSerName val="0"/>
            <c:showPercent val="0"/>
            <c:showBubbleSize val="0"/>
          </c:dLbls>
          <c:cat>
            <c:strRef>
              <c:f>Hoja3!$A$56:$A$57</c:f>
              <c:strCache>
                <c:ptCount val="2"/>
                <c:pt idx="0">
                  <c:v>4 SEMANAS</c:v>
                </c:pt>
                <c:pt idx="1">
                  <c:v>8 SEMANAS</c:v>
                </c:pt>
              </c:strCache>
            </c:strRef>
          </c:cat>
          <c:val>
            <c:numRef>
              <c:f>Hoja3!$C$56:$C$57</c:f>
              <c:numCache>
                <c:formatCode>0%</c:formatCode>
                <c:ptCount val="2"/>
                <c:pt idx="0">
                  <c:v>-2.1611001964636431E-2</c:v>
                </c:pt>
                <c:pt idx="1">
                  <c:v>-3.0386378519973719E-2</c:v>
                </c:pt>
              </c:numCache>
            </c:numRef>
          </c:val>
        </c:ser>
        <c:dLbls>
          <c:showLegendKey val="0"/>
          <c:showVal val="0"/>
          <c:showCatName val="0"/>
          <c:showSerName val="0"/>
          <c:showPercent val="0"/>
          <c:showBubbleSize val="0"/>
        </c:dLbls>
        <c:gapWidth val="150"/>
        <c:axId val="156682880"/>
        <c:axId val="156385664"/>
      </c:barChart>
      <c:catAx>
        <c:axId val="156682880"/>
        <c:scaling>
          <c:orientation val="minMax"/>
        </c:scaling>
        <c:delete val="0"/>
        <c:axPos val="b"/>
        <c:majorTickMark val="out"/>
        <c:minorTickMark val="none"/>
        <c:tickLblPos val="nextTo"/>
        <c:crossAx val="156385664"/>
        <c:crosses val="autoZero"/>
        <c:auto val="1"/>
        <c:lblAlgn val="ctr"/>
        <c:lblOffset val="100"/>
        <c:noMultiLvlLbl val="0"/>
      </c:catAx>
      <c:valAx>
        <c:axId val="156385664"/>
        <c:scaling>
          <c:orientation val="minMax"/>
        </c:scaling>
        <c:delete val="0"/>
        <c:axPos val="l"/>
        <c:numFmt formatCode="0%" sourceLinked="1"/>
        <c:majorTickMark val="out"/>
        <c:minorTickMark val="none"/>
        <c:tickLblPos val="nextTo"/>
        <c:crossAx val="156682880"/>
        <c:crosses val="autoZero"/>
        <c:crossBetween val="between"/>
      </c:valAx>
    </c:plotArea>
    <c:legend>
      <c:legendPos val="r"/>
      <c:layout/>
      <c:overlay val="0"/>
    </c:legend>
    <c:plotVisOnly val="1"/>
    <c:dispBlanksAs val="gap"/>
    <c:showDLblsOverMax val="0"/>
  </c:chart>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Hoja3!$B$71</c:f>
              <c:strCache>
                <c:ptCount val="1"/>
                <c:pt idx="0">
                  <c:v>PLACEBO</c:v>
                </c:pt>
              </c:strCache>
            </c:strRef>
          </c:tx>
          <c:invertIfNegative val="0"/>
          <c:dLbls>
            <c:showLegendKey val="0"/>
            <c:showVal val="1"/>
            <c:showCatName val="0"/>
            <c:showSerName val="0"/>
            <c:showPercent val="0"/>
            <c:showBubbleSize val="0"/>
            <c:showLeaderLines val="0"/>
          </c:dLbls>
          <c:cat>
            <c:strRef>
              <c:f>Hoja3!$A$72:$A$73</c:f>
              <c:strCache>
                <c:ptCount val="2"/>
                <c:pt idx="0">
                  <c:v>4 SEMANAS</c:v>
                </c:pt>
                <c:pt idx="1">
                  <c:v>8 SEMANAS</c:v>
                </c:pt>
              </c:strCache>
            </c:strRef>
          </c:cat>
          <c:val>
            <c:numRef>
              <c:f>Hoja3!$B$72:$B$73</c:f>
              <c:numCache>
                <c:formatCode>0%</c:formatCode>
                <c:ptCount val="2"/>
                <c:pt idx="0">
                  <c:v>-1.0305483989694558E-2</c:v>
                </c:pt>
                <c:pt idx="1">
                  <c:v>-1.3617960986382075E-2</c:v>
                </c:pt>
              </c:numCache>
            </c:numRef>
          </c:val>
        </c:ser>
        <c:ser>
          <c:idx val="1"/>
          <c:order val="1"/>
          <c:tx>
            <c:strRef>
              <c:f>Hoja3!$C$71</c:f>
              <c:strCache>
                <c:ptCount val="1"/>
                <c:pt idx="0">
                  <c:v>ASHWAGANDA</c:v>
                </c:pt>
              </c:strCache>
            </c:strRef>
          </c:tx>
          <c:invertIfNegative val="0"/>
          <c:dLbls>
            <c:showLegendKey val="0"/>
            <c:showVal val="1"/>
            <c:showCatName val="0"/>
            <c:showSerName val="0"/>
            <c:showPercent val="0"/>
            <c:showBubbleSize val="0"/>
            <c:showLeaderLines val="0"/>
          </c:dLbls>
          <c:cat>
            <c:strRef>
              <c:f>Hoja3!$A$72:$A$73</c:f>
              <c:strCache>
                <c:ptCount val="2"/>
                <c:pt idx="0">
                  <c:v>4 SEMANAS</c:v>
                </c:pt>
                <c:pt idx="1">
                  <c:v>8 SEMANAS</c:v>
                </c:pt>
              </c:strCache>
            </c:strRef>
          </c:cat>
          <c:val>
            <c:numRef>
              <c:f>Hoja3!$C$72:$C$73</c:f>
              <c:numCache>
                <c:formatCode>0%</c:formatCode>
                <c:ptCount val="2"/>
                <c:pt idx="0">
                  <c:v>-2.0833333333333287E-2</c:v>
                </c:pt>
                <c:pt idx="1">
                  <c:v>-2.9389880952380921E-2</c:v>
                </c:pt>
              </c:numCache>
            </c:numRef>
          </c:val>
        </c:ser>
        <c:dLbls>
          <c:showLegendKey val="0"/>
          <c:showVal val="0"/>
          <c:showCatName val="0"/>
          <c:showSerName val="0"/>
          <c:showPercent val="0"/>
          <c:showBubbleSize val="0"/>
        </c:dLbls>
        <c:gapWidth val="150"/>
        <c:axId val="156400256"/>
        <c:axId val="156406144"/>
      </c:barChart>
      <c:catAx>
        <c:axId val="156400256"/>
        <c:scaling>
          <c:orientation val="minMax"/>
        </c:scaling>
        <c:delete val="0"/>
        <c:axPos val="b"/>
        <c:majorTickMark val="out"/>
        <c:minorTickMark val="none"/>
        <c:tickLblPos val="nextTo"/>
        <c:crossAx val="156406144"/>
        <c:crosses val="autoZero"/>
        <c:auto val="1"/>
        <c:lblAlgn val="ctr"/>
        <c:lblOffset val="100"/>
        <c:noMultiLvlLbl val="0"/>
      </c:catAx>
      <c:valAx>
        <c:axId val="156406144"/>
        <c:scaling>
          <c:orientation val="minMax"/>
        </c:scaling>
        <c:delete val="0"/>
        <c:axPos val="l"/>
        <c:numFmt formatCode="0%" sourceLinked="1"/>
        <c:majorTickMark val="out"/>
        <c:minorTickMark val="none"/>
        <c:tickLblPos val="nextTo"/>
        <c:crossAx val="156400256"/>
        <c:crosses val="autoZero"/>
        <c:crossBetween val="between"/>
      </c:valAx>
    </c:plotArea>
    <c:legend>
      <c:legendPos val="r"/>
      <c:layout/>
      <c:overlay val="0"/>
    </c:legend>
    <c:plotVisOnly val="1"/>
    <c:dispBlanksAs val="gap"/>
    <c:showDLblsOverMax val="0"/>
  </c:chart>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Hoja2!$B$32</c:f>
              <c:strCache>
                <c:ptCount val="1"/>
                <c:pt idx="0">
                  <c:v>PLACEBO</c:v>
                </c:pt>
              </c:strCache>
            </c:strRef>
          </c:tx>
          <c:invertIfNegative val="0"/>
          <c:dLbls>
            <c:showLegendKey val="0"/>
            <c:showVal val="1"/>
            <c:showCatName val="0"/>
            <c:showSerName val="0"/>
            <c:showPercent val="0"/>
            <c:showBubbleSize val="0"/>
            <c:showLeaderLines val="0"/>
          </c:dLbls>
          <c:cat>
            <c:strRef>
              <c:f>Hoja2!$A$33:$A$34</c:f>
              <c:strCache>
                <c:ptCount val="2"/>
                <c:pt idx="0">
                  <c:v>4 SEMANAS</c:v>
                </c:pt>
                <c:pt idx="1">
                  <c:v>8 SEMANAS</c:v>
                </c:pt>
              </c:strCache>
            </c:strRef>
          </c:cat>
          <c:val>
            <c:numRef>
              <c:f>Hoja2!$B$33:$B$34</c:f>
              <c:numCache>
                <c:formatCode>0%</c:formatCode>
                <c:ptCount val="2"/>
                <c:pt idx="0">
                  <c:v>-5.5467511885895354E-2</c:v>
                </c:pt>
                <c:pt idx="1">
                  <c:v>-7.5277337559429419E-2</c:v>
                </c:pt>
              </c:numCache>
            </c:numRef>
          </c:val>
        </c:ser>
        <c:ser>
          <c:idx val="1"/>
          <c:order val="1"/>
          <c:tx>
            <c:strRef>
              <c:f>Hoja2!$C$32</c:f>
              <c:strCache>
                <c:ptCount val="1"/>
                <c:pt idx="0">
                  <c:v>ASHWAGANDA</c:v>
                </c:pt>
              </c:strCache>
            </c:strRef>
          </c:tx>
          <c:invertIfNegative val="0"/>
          <c:dLbls>
            <c:showLegendKey val="0"/>
            <c:showVal val="1"/>
            <c:showCatName val="0"/>
            <c:showSerName val="0"/>
            <c:showPercent val="0"/>
            <c:showBubbleSize val="0"/>
            <c:showLeaderLines val="0"/>
          </c:dLbls>
          <c:cat>
            <c:strRef>
              <c:f>Hoja2!$A$33:$A$34</c:f>
              <c:strCache>
                <c:ptCount val="2"/>
                <c:pt idx="0">
                  <c:v>4 SEMANAS</c:v>
                </c:pt>
                <c:pt idx="1">
                  <c:v>8 SEMANAS</c:v>
                </c:pt>
              </c:strCache>
            </c:strRef>
          </c:cat>
          <c:val>
            <c:numRef>
              <c:f>Hoja2!$C$33:$C$34</c:f>
              <c:numCache>
                <c:formatCode>0%</c:formatCode>
                <c:ptCount val="2"/>
                <c:pt idx="0">
                  <c:v>-0.12305025996533796</c:v>
                </c:pt>
                <c:pt idx="1">
                  <c:v>-0.1897746967071057</c:v>
                </c:pt>
              </c:numCache>
            </c:numRef>
          </c:val>
        </c:ser>
        <c:dLbls>
          <c:showLegendKey val="0"/>
          <c:showVal val="0"/>
          <c:showCatName val="0"/>
          <c:showSerName val="0"/>
          <c:showPercent val="0"/>
          <c:showBubbleSize val="0"/>
        </c:dLbls>
        <c:gapWidth val="150"/>
        <c:axId val="156715648"/>
        <c:axId val="156725632"/>
      </c:barChart>
      <c:catAx>
        <c:axId val="156715648"/>
        <c:scaling>
          <c:orientation val="minMax"/>
        </c:scaling>
        <c:delete val="0"/>
        <c:axPos val="b"/>
        <c:majorTickMark val="out"/>
        <c:minorTickMark val="none"/>
        <c:tickLblPos val="nextTo"/>
        <c:crossAx val="156725632"/>
        <c:crosses val="autoZero"/>
        <c:auto val="1"/>
        <c:lblAlgn val="ctr"/>
        <c:lblOffset val="100"/>
        <c:noMultiLvlLbl val="0"/>
      </c:catAx>
      <c:valAx>
        <c:axId val="156725632"/>
        <c:scaling>
          <c:orientation val="minMax"/>
        </c:scaling>
        <c:delete val="0"/>
        <c:axPos val="l"/>
        <c:majorGridlines>
          <c:spPr>
            <a:ln>
              <a:noFill/>
            </a:ln>
          </c:spPr>
        </c:majorGridlines>
        <c:numFmt formatCode="0%" sourceLinked="1"/>
        <c:majorTickMark val="out"/>
        <c:minorTickMark val="none"/>
        <c:tickLblPos val="nextTo"/>
        <c:crossAx val="156715648"/>
        <c:crosses val="autoZero"/>
        <c:crossBetween val="between"/>
      </c:valAx>
    </c:plotArea>
    <c:legend>
      <c:legendPos val="r"/>
      <c:layout/>
      <c:overlay val="0"/>
    </c:legend>
    <c:plotVisOnly val="1"/>
    <c:dispBlanksAs val="gap"/>
    <c:showDLblsOverMax val="0"/>
  </c:chart>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8265824330098274"/>
          <c:y val="5.6030183727034118E-2"/>
          <c:w val="0.6336511373578303"/>
          <c:h val="0.89719889180519097"/>
        </c:manualLayout>
      </c:layout>
      <c:barChart>
        <c:barDir val="col"/>
        <c:grouping val="clustered"/>
        <c:varyColors val="0"/>
        <c:ser>
          <c:idx val="0"/>
          <c:order val="0"/>
          <c:tx>
            <c:strRef>
              <c:f>Hoja2!$B$55</c:f>
              <c:strCache>
                <c:ptCount val="1"/>
                <c:pt idx="0">
                  <c:v>PLACEBO</c:v>
                </c:pt>
              </c:strCache>
            </c:strRef>
          </c:tx>
          <c:invertIfNegative val="0"/>
          <c:dLbls>
            <c:showLegendKey val="0"/>
            <c:showVal val="1"/>
            <c:showCatName val="0"/>
            <c:showSerName val="0"/>
            <c:showPercent val="0"/>
            <c:showBubbleSize val="0"/>
            <c:showLeaderLines val="0"/>
          </c:dLbls>
          <c:cat>
            <c:strRef>
              <c:f>Hoja2!$A$56:$A$57</c:f>
              <c:strCache>
                <c:ptCount val="2"/>
                <c:pt idx="0">
                  <c:v>4 SEMANAS</c:v>
                </c:pt>
                <c:pt idx="1">
                  <c:v>8 SEMANAS</c:v>
                </c:pt>
              </c:strCache>
            </c:strRef>
          </c:cat>
          <c:val>
            <c:numRef>
              <c:f>Hoja2!$B$56:$B$57</c:f>
              <c:numCache>
                <c:formatCode>0%</c:formatCode>
                <c:ptCount val="2"/>
                <c:pt idx="0">
                  <c:v>-3.018500486854905E-2</c:v>
                </c:pt>
                <c:pt idx="1">
                  <c:v>-4.4790652385589005E-2</c:v>
                </c:pt>
              </c:numCache>
            </c:numRef>
          </c:val>
        </c:ser>
        <c:ser>
          <c:idx val="1"/>
          <c:order val="1"/>
          <c:tx>
            <c:strRef>
              <c:f>Hoja2!$C$55</c:f>
              <c:strCache>
                <c:ptCount val="1"/>
                <c:pt idx="0">
                  <c:v>ASHWAGANDA</c:v>
                </c:pt>
              </c:strCache>
            </c:strRef>
          </c:tx>
          <c:invertIfNegative val="0"/>
          <c:dLbls>
            <c:showLegendKey val="0"/>
            <c:showVal val="1"/>
            <c:showCatName val="0"/>
            <c:showSerName val="0"/>
            <c:showPercent val="0"/>
            <c:showBubbleSize val="0"/>
            <c:showLeaderLines val="0"/>
          </c:dLbls>
          <c:cat>
            <c:strRef>
              <c:f>Hoja2!$A$56:$A$57</c:f>
              <c:strCache>
                <c:ptCount val="2"/>
                <c:pt idx="0">
                  <c:v>4 SEMANAS</c:v>
                </c:pt>
                <c:pt idx="1">
                  <c:v>8 SEMANAS</c:v>
                </c:pt>
              </c:strCache>
            </c:strRef>
          </c:cat>
          <c:val>
            <c:numRef>
              <c:f>Hoja2!$C$56:$C$57</c:f>
              <c:numCache>
                <c:formatCode>0%</c:formatCode>
                <c:ptCount val="2"/>
                <c:pt idx="0">
                  <c:v>-0.12918410041841016</c:v>
                </c:pt>
                <c:pt idx="1">
                  <c:v>-0.16736401673640172</c:v>
                </c:pt>
              </c:numCache>
            </c:numRef>
          </c:val>
        </c:ser>
        <c:dLbls>
          <c:showLegendKey val="0"/>
          <c:showVal val="0"/>
          <c:showCatName val="0"/>
          <c:showSerName val="0"/>
          <c:showPercent val="0"/>
          <c:showBubbleSize val="0"/>
        </c:dLbls>
        <c:gapWidth val="150"/>
        <c:axId val="157029888"/>
        <c:axId val="157031424"/>
      </c:barChart>
      <c:catAx>
        <c:axId val="157029888"/>
        <c:scaling>
          <c:orientation val="minMax"/>
        </c:scaling>
        <c:delete val="0"/>
        <c:axPos val="b"/>
        <c:majorTickMark val="out"/>
        <c:minorTickMark val="none"/>
        <c:tickLblPos val="nextTo"/>
        <c:crossAx val="157031424"/>
        <c:crosses val="autoZero"/>
        <c:auto val="1"/>
        <c:lblAlgn val="ctr"/>
        <c:lblOffset val="100"/>
        <c:noMultiLvlLbl val="0"/>
      </c:catAx>
      <c:valAx>
        <c:axId val="157031424"/>
        <c:scaling>
          <c:orientation val="minMax"/>
        </c:scaling>
        <c:delete val="0"/>
        <c:axPos val="l"/>
        <c:numFmt formatCode="0%" sourceLinked="1"/>
        <c:majorTickMark val="out"/>
        <c:minorTickMark val="none"/>
        <c:tickLblPos val="nextTo"/>
        <c:crossAx val="157029888"/>
        <c:crosses val="autoZero"/>
        <c:crossBetween val="between"/>
      </c:valAx>
    </c:plotArea>
    <c:legend>
      <c:legendPos val="r"/>
      <c:layout/>
      <c:overlay val="0"/>
    </c:legend>
    <c:plotVisOnly val="1"/>
    <c:dispBlanksAs val="gap"/>
    <c:showDLblsOverMax val="0"/>
  </c:chart>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Hoja2!$B$71</c:f>
              <c:strCache>
                <c:ptCount val="1"/>
                <c:pt idx="0">
                  <c:v>PLACEBO</c:v>
                </c:pt>
              </c:strCache>
            </c:strRef>
          </c:tx>
          <c:invertIfNegative val="0"/>
          <c:dLbls>
            <c:showLegendKey val="0"/>
            <c:showVal val="1"/>
            <c:showCatName val="0"/>
            <c:showSerName val="0"/>
            <c:showPercent val="0"/>
            <c:showBubbleSize val="0"/>
            <c:showLeaderLines val="0"/>
          </c:dLbls>
          <c:cat>
            <c:strRef>
              <c:f>Hoja2!$A$72:$A$73</c:f>
              <c:strCache>
                <c:ptCount val="2"/>
                <c:pt idx="0">
                  <c:v>4 SEMANAS</c:v>
                </c:pt>
                <c:pt idx="1">
                  <c:v>8 SEMANAS</c:v>
                </c:pt>
              </c:strCache>
            </c:strRef>
          </c:cat>
          <c:val>
            <c:numRef>
              <c:f>Hoja2!$B$72:$B$73</c:f>
              <c:numCache>
                <c:formatCode>0%</c:formatCode>
                <c:ptCount val="2"/>
                <c:pt idx="0">
                  <c:v>-3.8240917782027648E-3</c:v>
                </c:pt>
                <c:pt idx="1">
                  <c:v>-3.6328871892925503E-2</c:v>
                </c:pt>
              </c:numCache>
            </c:numRef>
          </c:val>
        </c:ser>
        <c:ser>
          <c:idx val="1"/>
          <c:order val="1"/>
          <c:tx>
            <c:strRef>
              <c:f>Hoja2!$C$71</c:f>
              <c:strCache>
                <c:ptCount val="1"/>
                <c:pt idx="0">
                  <c:v>ASHWAGANDA</c:v>
                </c:pt>
              </c:strCache>
            </c:strRef>
          </c:tx>
          <c:invertIfNegative val="0"/>
          <c:dLbls>
            <c:showLegendKey val="0"/>
            <c:showVal val="1"/>
            <c:showCatName val="0"/>
            <c:showSerName val="0"/>
            <c:showPercent val="0"/>
            <c:showBubbleSize val="0"/>
            <c:showLeaderLines val="0"/>
          </c:dLbls>
          <c:cat>
            <c:strRef>
              <c:f>Hoja2!$A$72:$A$73</c:f>
              <c:strCache>
                <c:ptCount val="2"/>
                <c:pt idx="0">
                  <c:v>4 SEMANAS</c:v>
                </c:pt>
                <c:pt idx="1">
                  <c:v>8 SEMANAS</c:v>
                </c:pt>
              </c:strCache>
            </c:strRef>
          </c:cat>
          <c:val>
            <c:numRef>
              <c:f>Hoja2!$C$72:$C$73</c:f>
              <c:numCache>
                <c:formatCode>0%</c:formatCode>
                <c:ptCount val="2"/>
                <c:pt idx="0">
                  <c:v>-0.11835973904939417</c:v>
                </c:pt>
                <c:pt idx="1">
                  <c:v>-0.17520969245107182</c:v>
                </c:pt>
              </c:numCache>
            </c:numRef>
          </c:val>
        </c:ser>
        <c:dLbls>
          <c:showLegendKey val="0"/>
          <c:showVal val="0"/>
          <c:showCatName val="0"/>
          <c:showSerName val="0"/>
          <c:showPercent val="0"/>
          <c:showBubbleSize val="0"/>
        </c:dLbls>
        <c:gapWidth val="150"/>
        <c:axId val="157073792"/>
        <c:axId val="157075328"/>
      </c:barChart>
      <c:catAx>
        <c:axId val="157073792"/>
        <c:scaling>
          <c:orientation val="minMax"/>
        </c:scaling>
        <c:delete val="0"/>
        <c:axPos val="b"/>
        <c:majorTickMark val="out"/>
        <c:minorTickMark val="none"/>
        <c:tickLblPos val="nextTo"/>
        <c:crossAx val="157075328"/>
        <c:crosses val="autoZero"/>
        <c:auto val="1"/>
        <c:lblAlgn val="ctr"/>
        <c:lblOffset val="100"/>
        <c:noMultiLvlLbl val="0"/>
      </c:catAx>
      <c:valAx>
        <c:axId val="157075328"/>
        <c:scaling>
          <c:orientation val="minMax"/>
        </c:scaling>
        <c:delete val="0"/>
        <c:axPos val="l"/>
        <c:numFmt formatCode="0%" sourceLinked="1"/>
        <c:majorTickMark val="out"/>
        <c:minorTickMark val="none"/>
        <c:tickLblPos val="nextTo"/>
        <c:crossAx val="157073792"/>
        <c:crosses val="autoZero"/>
        <c:crossBetween val="between"/>
      </c:valAx>
    </c:plotArea>
    <c:legend>
      <c:legendPos val="r"/>
      <c:layout/>
      <c:overlay val="0"/>
    </c:legend>
    <c:plotVisOnly val="1"/>
    <c:dispBlanksAs val="gap"/>
    <c:showDLblsOverMax val="0"/>
  </c:chart>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Hoja2!$B$87</c:f>
              <c:strCache>
                <c:ptCount val="1"/>
                <c:pt idx="0">
                  <c:v>PLACEBO</c:v>
                </c:pt>
              </c:strCache>
            </c:strRef>
          </c:tx>
          <c:invertIfNegative val="0"/>
          <c:dLbls>
            <c:showLegendKey val="0"/>
            <c:showVal val="1"/>
            <c:showCatName val="0"/>
            <c:showSerName val="0"/>
            <c:showPercent val="0"/>
            <c:showBubbleSize val="0"/>
            <c:showLeaderLines val="0"/>
          </c:dLbls>
          <c:cat>
            <c:strRef>
              <c:f>Hoja2!$A$88:$A$89</c:f>
              <c:strCache>
                <c:ptCount val="2"/>
                <c:pt idx="0">
                  <c:v>4 SEMANAS</c:v>
                </c:pt>
                <c:pt idx="1">
                  <c:v>8 SEMANAS</c:v>
                </c:pt>
              </c:strCache>
            </c:strRef>
          </c:cat>
          <c:val>
            <c:numRef>
              <c:f>Hoja2!$B$88:$B$89</c:f>
              <c:numCache>
                <c:formatCode>0%</c:formatCode>
                <c:ptCount val="2"/>
                <c:pt idx="0">
                  <c:v>-2.8965517241379305E-2</c:v>
                </c:pt>
                <c:pt idx="1">
                  <c:v>-4.6206896551724136E-2</c:v>
                </c:pt>
              </c:numCache>
            </c:numRef>
          </c:val>
        </c:ser>
        <c:ser>
          <c:idx val="1"/>
          <c:order val="1"/>
          <c:tx>
            <c:strRef>
              <c:f>Hoja2!$C$87</c:f>
              <c:strCache>
                <c:ptCount val="1"/>
                <c:pt idx="0">
                  <c:v>ASHWAGANDA</c:v>
                </c:pt>
              </c:strCache>
            </c:strRef>
          </c:tx>
          <c:invertIfNegative val="0"/>
          <c:dLbls>
            <c:showLegendKey val="0"/>
            <c:showVal val="1"/>
            <c:showCatName val="0"/>
            <c:showSerName val="0"/>
            <c:showPercent val="0"/>
            <c:showBubbleSize val="0"/>
            <c:showLeaderLines val="0"/>
          </c:dLbls>
          <c:cat>
            <c:strRef>
              <c:f>Hoja2!$A$88:$A$89</c:f>
              <c:strCache>
                <c:ptCount val="2"/>
                <c:pt idx="0">
                  <c:v>4 SEMANAS</c:v>
                </c:pt>
                <c:pt idx="1">
                  <c:v>8 SEMANAS</c:v>
                </c:pt>
              </c:strCache>
            </c:strRef>
          </c:cat>
          <c:val>
            <c:numRef>
              <c:f>Hoja2!$C$88:$C$89</c:f>
              <c:numCache>
                <c:formatCode>0%</c:formatCode>
                <c:ptCount val="2"/>
                <c:pt idx="0">
                  <c:v>-0.12030075187969935</c:v>
                </c:pt>
                <c:pt idx="1">
                  <c:v>-0.18546365914786972</c:v>
                </c:pt>
              </c:numCache>
            </c:numRef>
          </c:val>
        </c:ser>
        <c:dLbls>
          <c:showLegendKey val="0"/>
          <c:showVal val="0"/>
          <c:showCatName val="0"/>
          <c:showSerName val="0"/>
          <c:showPercent val="0"/>
          <c:showBubbleSize val="0"/>
        </c:dLbls>
        <c:gapWidth val="150"/>
        <c:axId val="157178880"/>
        <c:axId val="157180672"/>
      </c:barChart>
      <c:catAx>
        <c:axId val="157178880"/>
        <c:scaling>
          <c:orientation val="minMax"/>
        </c:scaling>
        <c:delete val="0"/>
        <c:axPos val="b"/>
        <c:majorTickMark val="out"/>
        <c:minorTickMark val="none"/>
        <c:tickLblPos val="nextTo"/>
        <c:crossAx val="157180672"/>
        <c:crosses val="autoZero"/>
        <c:auto val="1"/>
        <c:lblAlgn val="ctr"/>
        <c:lblOffset val="100"/>
        <c:noMultiLvlLbl val="0"/>
      </c:catAx>
      <c:valAx>
        <c:axId val="157180672"/>
        <c:scaling>
          <c:orientation val="minMax"/>
        </c:scaling>
        <c:delete val="0"/>
        <c:axPos val="l"/>
        <c:numFmt formatCode="0%" sourceLinked="1"/>
        <c:majorTickMark val="out"/>
        <c:minorTickMark val="none"/>
        <c:tickLblPos val="nextTo"/>
        <c:crossAx val="157178880"/>
        <c:crosses val="autoZero"/>
        <c:crossBetween val="between"/>
      </c:valAx>
    </c:plotArea>
    <c:legend>
      <c:legendPos val="r"/>
      <c:layout/>
      <c:overlay val="0"/>
    </c:legend>
    <c:plotVisOnly val="1"/>
    <c:dispBlanksAs val="gap"/>
    <c:showDLblsOverMax val="0"/>
  </c:chart>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Hoja2!$B$102</c:f>
              <c:strCache>
                <c:ptCount val="1"/>
                <c:pt idx="0">
                  <c:v>PLACEBO</c:v>
                </c:pt>
              </c:strCache>
            </c:strRef>
          </c:tx>
          <c:invertIfNegative val="0"/>
          <c:dLbls>
            <c:showLegendKey val="0"/>
            <c:showVal val="1"/>
            <c:showCatName val="0"/>
            <c:showSerName val="0"/>
            <c:showPercent val="0"/>
            <c:showBubbleSize val="0"/>
            <c:showLeaderLines val="0"/>
          </c:dLbls>
          <c:cat>
            <c:strRef>
              <c:f>Hoja2!$A$103:$A$104</c:f>
              <c:strCache>
                <c:ptCount val="2"/>
                <c:pt idx="0">
                  <c:v>4 SEMANAS</c:v>
                </c:pt>
                <c:pt idx="1">
                  <c:v>8 SEMANAS</c:v>
                </c:pt>
              </c:strCache>
            </c:strRef>
          </c:cat>
          <c:val>
            <c:numRef>
              <c:f>Hoja2!$B$103:$B$104</c:f>
              <c:numCache>
                <c:formatCode>0%</c:formatCode>
                <c:ptCount val="2"/>
                <c:pt idx="0">
                  <c:v>-1.896392229417207E-2</c:v>
                </c:pt>
                <c:pt idx="1">
                  <c:v>-3.4227567067530155E-2</c:v>
                </c:pt>
              </c:numCache>
            </c:numRef>
          </c:val>
        </c:ser>
        <c:ser>
          <c:idx val="1"/>
          <c:order val="1"/>
          <c:tx>
            <c:strRef>
              <c:f>Hoja2!$C$102</c:f>
              <c:strCache>
                <c:ptCount val="1"/>
                <c:pt idx="0">
                  <c:v>ASHWAGANDA</c:v>
                </c:pt>
              </c:strCache>
            </c:strRef>
          </c:tx>
          <c:invertIfNegative val="0"/>
          <c:dLbls>
            <c:showLegendKey val="0"/>
            <c:showVal val="1"/>
            <c:showCatName val="0"/>
            <c:showSerName val="0"/>
            <c:showPercent val="0"/>
            <c:showBubbleSize val="0"/>
            <c:showLeaderLines val="0"/>
          </c:dLbls>
          <c:cat>
            <c:strRef>
              <c:f>Hoja2!$A$103:$A$104</c:f>
              <c:strCache>
                <c:ptCount val="2"/>
                <c:pt idx="0">
                  <c:v>4 SEMANAS</c:v>
                </c:pt>
                <c:pt idx="1">
                  <c:v>8 SEMANAS</c:v>
                </c:pt>
              </c:strCache>
            </c:strRef>
          </c:cat>
          <c:val>
            <c:numRef>
              <c:f>Hoja2!$C$103:$C$104</c:f>
              <c:numCache>
                <c:formatCode>0%</c:formatCode>
                <c:ptCount val="2"/>
                <c:pt idx="0">
                  <c:v>-7.8973843058350118E-2</c:v>
                </c:pt>
                <c:pt idx="1">
                  <c:v>-0.11569416498993967</c:v>
                </c:pt>
              </c:numCache>
            </c:numRef>
          </c:val>
        </c:ser>
        <c:dLbls>
          <c:showLegendKey val="0"/>
          <c:showVal val="0"/>
          <c:showCatName val="0"/>
          <c:showSerName val="0"/>
          <c:showPercent val="0"/>
          <c:showBubbleSize val="0"/>
        </c:dLbls>
        <c:gapWidth val="150"/>
        <c:axId val="157106176"/>
        <c:axId val="157107712"/>
      </c:barChart>
      <c:catAx>
        <c:axId val="157106176"/>
        <c:scaling>
          <c:orientation val="minMax"/>
        </c:scaling>
        <c:delete val="0"/>
        <c:axPos val="b"/>
        <c:majorTickMark val="out"/>
        <c:minorTickMark val="none"/>
        <c:tickLblPos val="nextTo"/>
        <c:crossAx val="157107712"/>
        <c:crosses val="autoZero"/>
        <c:auto val="1"/>
        <c:lblAlgn val="ctr"/>
        <c:lblOffset val="100"/>
        <c:noMultiLvlLbl val="0"/>
      </c:catAx>
      <c:valAx>
        <c:axId val="157107712"/>
        <c:scaling>
          <c:orientation val="minMax"/>
        </c:scaling>
        <c:delete val="0"/>
        <c:axPos val="l"/>
        <c:numFmt formatCode="0%" sourceLinked="1"/>
        <c:majorTickMark val="out"/>
        <c:minorTickMark val="none"/>
        <c:tickLblPos val="nextTo"/>
        <c:crossAx val="157106176"/>
        <c:crosses val="autoZero"/>
        <c:crossBetween val="between"/>
      </c:valAx>
    </c:plotArea>
    <c:legend>
      <c:legendPos val="r"/>
      <c:layout/>
      <c:overlay val="0"/>
    </c:legend>
    <c:plotVisOnly val="1"/>
    <c:dispBlanksAs val="gap"/>
    <c:showDLblsOverMax val="0"/>
  </c:chart>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Hoja2!$B$116</c:f>
              <c:strCache>
                <c:ptCount val="1"/>
                <c:pt idx="0">
                  <c:v>PLACEBO</c:v>
                </c:pt>
              </c:strCache>
            </c:strRef>
          </c:tx>
          <c:invertIfNegative val="0"/>
          <c:dLbls>
            <c:showLegendKey val="0"/>
            <c:showVal val="1"/>
            <c:showCatName val="0"/>
            <c:showSerName val="0"/>
            <c:showPercent val="0"/>
            <c:showBubbleSize val="0"/>
            <c:showLeaderLines val="0"/>
          </c:dLbls>
          <c:cat>
            <c:strRef>
              <c:f>Hoja2!$A$117:$A$118</c:f>
              <c:strCache>
                <c:ptCount val="2"/>
                <c:pt idx="0">
                  <c:v>4 SEMANAS</c:v>
                </c:pt>
                <c:pt idx="1">
                  <c:v>8 SEMANAS</c:v>
                </c:pt>
              </c:strCache>
            </c:strRef>
          </c:cat>
          <c:val>
            <c:numRef>
              <c:f>Hoja2!$B$117:$B$118</c:f>
              <c:numCache>
                <c:formatCode>0%</c:formatCode>
                <c:ptCount val="2"/>
                <c:pt idx="0">
                  <c:v>-2.02757502027575E-2</c:v>
                </c:pt>
                <c:pt idx="1">
                  <c:v>-2.02757502027575E-2</c:v>
                </c:pt>
              </c:numCache>
            </c:numRef>
          </c:val>
        </c:ser>
        <c:ser>
          <c:idx val="1"/>
          <c:order val="1"/>
          <c:tx>
            <c:strRef>
              <c:f>Hoja2!$C$116</c:f>
              <c:strCache>
                <c:ptCount val="1"/>
                <c:pt idx="0">
                  <c:v>ASHWAGANDA</c:v>
                </c:pt>
              </c:strCache>
            </c:strRef>
          </c:tx>
          <c:invertIfNegative val="0"/>
          <c:dLbls>
            <c:showLegendKey val="0"/>
            <c:showVal val="1"/>
            <c:showCatName val="0"/>
            <c:showSerName val="0"/>
            <c:showPercent val="0"/>
            <c:showBubbleSize val="0"/>
            <c:showLeaderLines val="0"/>
          </c:dLbls>
          <c:cat>
            <c:strRef>
              <c:f>Hoja2!$A$117:$A$118</c:f>
              <c:strCache>
                <c:ptCount val="2"/>
                <c:pt idx="0">
                  <c:v>4 SEMANAS</c:v>
                </c:pt>
                <c:pt idx="1">
                  <c:v>8 SEMANAS</c:v>
                </c:pt>
              </c:strCache>
            </c:strRef>
          </c:cat>
          <c:val>
            <c:numRef>
              <c:f>Hoja2!$C$117:$C$118</c:f>
              <c:numCache>
                <c:formatCode>0%</c:formatCode>
                <c:ptCount val="2"/>
                <c:pt idx="0">
                  <c:v>-6.5643648763853327E-2</c:v>
                </c:pt>
                <c:pt idx="1">
                  <c:v>-8.1841432225064015E-2</c:v>
                </c:pt>
              </c:numCache>
            </c:numRef>
          </c:val>
        </c:ser>
        <c:dLbls>
          <c:showLegendKey val="0"/>
          <c:showVal val="0"/>
          <c:showCatName val="0"/>
          <c:showSerName val="0"/>
          <c:showPercent val="0"/>
          <c:showBubbleSize val="0"/>
        </c:dLbls>
        <c:gapWidth val="150"/>
        <c:axId val="157129344"/>
        <c:axId val="157139328"/>
      </c:barChart>
      <c:catAx>
        <c:axId val="157129344"/>
        <c:scaling>
          <c:orientation val="minMax"/>
        </c:scaling>
        <c:delete val="0"/>
        <c:axPos val="b"/>
        <c:majorTickMark val="out"/>
        <c:minorTickMark val="none"/>
        <c:tickLblPos val="nextTo"/>
        <c:crossAx val="157139328"/>
        <c:crosses val="autoZero"/>
        <c:auto val="1"/>
        <c:lblAlgn val="ctr"/>
        <c:lblOffset val="100"/>
        <c:noMultiLvlLbl val="0"/>
      </c:catAx>
      <c:valAx>
        <c:axId val="157139328"/>
        <c:scaling>
          <c:orientation val="minMax"/>
        </c:scaling>
        <c:delete val="0"/>
        <c:axPos val="l"/>
        <c:numFmt formatCode="0%" sourceLinked="1"/>
        <c:majorTickMark val="out"/>
        <c:minorTickMark val="none"/>
        <c:tickLblPos val="nextTo"/>
        <c:crossAx val="157129344"/>
        <c:crosses val="autoZero"/>
        <c:crossBetween val="between"/>
      </c:valAx>
    </c:plotArea>
    <c:legend>
      <c:legendPos val="r"/>
      <c:layout/>
      <c:overlay val="0"/>
    </c:legend>
    <c:plotVisOnly val="1"/>
    <c:dispBlanksAs val="gap"/>
    <c:showDLblsOverMax val="0"/>
  </c:chart>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Hoja2!$A$142</c:f>
              <c:strCache>
                <c:ptCount val="1"/>
                <c:pt idx="0">
                  <c:v>4 SEMANAS</c:v>
                </c:pt>
              </c:strCache>
            </c:strRef>
          </c:tx>
          <c:invertIfNegative val="0"/>
          <c:dLbls>
            <c:showLegendKey val="0"/>
            <c:showVal val="1"/>
            <c:showCatName val="0"/>
            <c:showSerName val="0"/>
            <c:showPercent val="0"/>
            <c:showBubbleSize val="0"/>
            <c:showLeaderLines val="0"/>
          </c:dLbls>
          <c:cat>
            <c:strRef>
              <c:f>Hoja2!$B$141:$C$141</c:f>
              <c:strCache>
                <c:ptCount val="2"/>
                <c:pt idx="0">
                  <c:v>PLACEBO</c:v>
                </c:pt>
                <c:pt idx="1">
                  <c:v>ASHWAGANDA</c:v>
                </c:pt>
              </c:strCache>
            </c:strRef>
          </c:cat>
          <c:val>
            <c:numRef>
              <c:f>Hoja2!$B$142:$C$142</c:f>
              <c:numCache>
                <c:formatCode>0%</c:formatCode>
                <c:ptCount val="2"/>
                <c:pt idx="0">
                  <c:v>-2.8766086298258952E-2</c:v>
                </c:pt>
                <c:pt idx="1">
                  <c:v>-0.11134163208852013</c:v>
                </c:pt>
              </c:numCache>
            </c:numRef>
          </c:val>
        </c:ser>
        <c:ser>
          <c:idx val="1"/>
          <c:order val="1"/>
          <c:tx>
            <c:strRef>
              <c:f>Hoja2!$A$143</c:f>
              <c:strCache>
                <c:ptCount val="1"/>
                <c:pt idx="0">
                  <c:v>8 SEMANAS</c:v>
                </c:pt>
              </c:strCache>
            </c:strRef>
          </c:tx>
          <c:invertIfNegative val="0"/>
          <c:dLbls>
            <c:showLegendKey val="0"/>
            <c:showVal val="1"/>
            <c:showCatName val="0"/>
            <c:showSerName val="0"/>
            <c:showPercent val="0"/>
            <c:showBubbleSize val="0"/>
            <c:showLeaderLines val="0"/>
          </c:dLbls>
          <c:cat>
            <c:strRef>
              <c:f>Hoja2!$B$141:$C$141</c:f>
              <c:strCache>
                <c:ptCount val="2"/>
                <c:pt idx="0">
                  <c:v>PLACEBO</c:v>
                </c:pt>
                <c:pt idx="1">
                  <c:v>ASHWAGANDA</c:v>
                </c:pt>
              </c:strCache>
            </c:strRef>
          </c:cat>
          <c:val>
            <c:numRef>
              <c:f>Hoja2!$B$143:$C$143</c:f>
              <c:numCache>
                <c:formatCode>0%</c:formatCode>
                <c:ptCount val="2"/>
                <c:pt idx="0">
                  <c:v>-4.0878122634367971E-2</c:v>
                </c:pt>
                <c:pt idx="1">
                  <c:v>-0.15975103734439836</c:v>
                </c:pt>
              </c:numCache>
            </c:numRef>
          </c:val>
        </c:ser>
        <c:dLbls>
          <c:showLegendKey val="0"/>
          <c:showVal val="0"/>
          <c:showCatName val="0"/>
          <c:showSerName val="0"/>
          <c:showPercent val="0"/>
          <c:showBubbleSize val="0"/>
        </c:dLbls>
        <c:gapWidth val="150"/>
        <c:axId val="157267456"/>
        <c:axId val="157268992"/>
      </c:barChart>
      <c:catAx>
        <c:axId val="157267456"/>
        <c:scaling>
          <c:orientation val="minMax"/>
        </c:scaling>
        <c:delete val="0"/>
        <c:axPos val="b"/>
        <c:majorTickMark val="out"/>
        <c:minorTickMark val="none"/>
        <c:tickLblPos val="nextTo"/>
        <c:crossAx val="157268992"/>
        <c:crosses val="autoZero"/>
        <c:auto val="1"/>
        <c:lblAlgn val="ctr"/>
        <c:lblOffset val="100"/>
        <c:noMultiLvlLbl val="0"/>
      </c:catAx>
      <c:valAx>
        <c:axId val="157268992"/>
        <c:scaling>
          <c:orientation val="minMax"/>
        </c:scaling>
        <c:delete val="0"/>
        <c:axPos val="l"/>
        <c:numFmt formatCode="0%" sourceLinked="1"/>
        <c:majorTickMark val="out"/>
        <c:minorTickMark val="none"/>
        <c:tickLblPos val="nextTo"/>
        <c:crossAx val="157267456"/>
        <c:crosses val="autoZero"/>
        <c:crossBetween val="between"/>
      </c:valAx>
    </c:plotArea>
    <c:legend>
      <c:legendPos val="r"/>
      <c:layout/>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s-ES"/>
              <a:t>% puntuación subgrupos escala GHQ- 28</a:t>
            </a:r>
          </a:p>
        </c:rich>
      </c:tx>
      <c:layout/>
      <c:overlay val="0"/>
    </c:title>
    <c:autoTitleDeleted val="0"/>
    <c:plotArea>
      <c:layout/>
      <c:barChart>
        <c:barDir val="col"/>
        <c:grouping val="clustered"/>
        <c:varyColors val="0"/>
        <c:ser>
          <c:idx val="0"/>
          <c:order val="0"/>
          <c:tx>
            <c:strRef>
              <c:f>Hoja3!$C$5</c:f>
              <c:strCache>
                <c:ptCount val="1"/>
                <c:pt idx="0">
                  <c:v>PLACEBO</c:v>
                </c:pt>
              </c:strCache>
            </c:strRef>
          </c:tx>
          <c:invertIfNegative val="0"/>
          <c:cat>
            <c:strRef>
              <c:f>Hoja3!$B$6:$B$9</c:f>
              <c:strCache>
                <c:ptCount val="4"/>
                <c:pt idx="0">
                  <c:v>GHQ28 somatic</c:v>
                </c:pt>
                <c:pt idx="1">
                  <c:v>GHQ28 ansiedad /insomnio</c:v>
                </c:pt>
                <c:pt idx="2">
                  <c:v>GHQ28 Disfuncion social</c:v>
                </c:pt>
                <c:pt idx="3">
                  <c:v>GHQ28 depresión severa</c:v>
                </c:pt>
              </c:strCache>
            </c:strRef>
          </c:cat>
          <c:val>
            <c:numRef>
              <c:f>Hoja3!$C$6:$C$9</c:f>
              <c:numCache>
                <c:formatCode>0%</c:formatCode>
                <c:ptCount val="4"/>
                <c:pt idx="0">
                  <c:v>-5.0632911392405104E-2</c:v>
                </c:pt>
                <c:pt idx="1">
                  <c:v>-0.10999999999999996</c:v>
                </c:pt>
                <c:pt idx="2">
                  <c:v>3.4482758620689738E-2</c:v>
                </c:pt>
                <c:pt idx="3">
                  <c:v>0.1020408163265306</c:v>
                </c:pt>
              </c:numCache>
            </c:numRef>
          </c:val>
        </c:ser>
        <c:ser>
          <c:idx val="1"/>
          <c:order val="1"/>
          <c:tx>
            <c:strRef>
              <c:f>Hoja3!$D$5</c:f>
              <c:strCache>
                <c:ptCount val="1"/>
                <c:pt idx="0">
                  <c:v>ASHWAGANDHA</c:v>
                </c:pt>
              </c:strCache>
            </c:strRef>
          </c:tx>
          <c:invertIfNegative val="0"/>
          <c:cat>
            <c:strRef>
              <c:f>Hoja3!$B$6:$B$9</c:f>
              <c:strCache>
                <c:ptCount val="4"/>
                <c:pt idx="0">
                  <c:v>GHQ28 somatic</c:v>
                </c:pt>
                <c:pt idx="1">
                  <c:v>GHQ28 ansiedad /insomnio</c:v>
                </c:pt>
                <c:pt idx="2">
                  <c:v>GHQ28 Disfuncion social</c:v>
                </c:pt>
                <c:pt idx="3">
                  <c:v>GHQ28 depresión severa</c:v>
                </c:pt>
              </c:strCache>
            </c:strRef>
          </c:cat>
          <c:val>
            <c:numRef>
              <c:f>Hoja3!$D$6:$D$9</c:f>
              <c:numCache>
                <c:formatCode>0%</c:formatCode>
                <c:ptCount val="4"/>
                <c:pt idx="0">
                  <c:v>-0.76470588235294112</c:v>
                </c:pt>
                <c:pt idx="1">
                  <c:v>-0.7010309278350515</c:v>
                </c:pt>
                <c:pt idx="2">
                  <c:v>-0.67924528301886788</c:v>
                </c:pt>
                <c:pt idx="3">
                  <c:v>-0.79245283018867918</c:v>
                </c:pt>
              </c:numCache>
            </c:numRef>
          </c:val>
        </c:ser>
        <c:dLbls>
          <c:showLegendKey val="0"/>
          <c:showVal val="0"/>
          <c:showCatName val="0"/>
          <c:showSerName val="0"/>
          <c:showPercent val="0"/>
          <c:showBubbleSize val="0"/>
        </c:dLbls>
        <c:gapWidth val="150"/>
        <c:axId val="155316608"/>
        <c:axId val="155318144"/>
      </c:barChart>
      <c:catAx>
        <c:axId val="155316608"/>
        <c:scaling>
          <c:orientation val="minMax"/>
        </c:scaling>
        <c:delete val="0"/>
        <c:axPos val="b"/>
        <c:majorTickMark val="none"/>
        <c:minorTickMark val="none"/>
        <c:tickLblPos val="nextTo"/>
        <c:crossAx val="155318144"/>
        <c:crosses val="autoZero"/>
        <c:auto val="1"/>
        <c:lblAlgn val="ctr"/>
        <c:lblOffset val="100"/>
        <c:noMultiLvlLbl val="0"/>
      </c:catAx>
      <c:valAx>
        <c:axId val="155318144"/>
        <c:scaling>
          <c:orientation val="minMax"/>
        </c:scaling>
        <c:delete val="0"/>
        <c:axPos val="l"/>
        <c:majorGridlines/>
        <c:numFmt formatCode="0%" sourceLinked="1"/>
        <c:majorTickMark val="none"/>
        <c:minorTickMark val="none"/>
        <c:tickLblPos val="nextTo"/>
        <c:crossAx val="155316608"/>
        <c:crosses val="autoZero"/>
        <c:crossBetween val="between"/>
      </c:valAx>
      <c:dTable>
        <c:showHorzBorder val="1"/>
        <c:showVertBorder val="1"/>
        <c:showOutline val="1"/>
        <c:showKeys val="1"/>
      </c:dTable>
    </c:plotArea>
    <c:plotVisOnly val="1"/>
    <c:dispBlanksAs val="gap"/>
    <c:showDLblsOverMax val="0"/>
  </c:chart>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Hoja2!$A$158</c:f>
              <c:strCache>
                <c:ptCount val="1"/>
                <c:pt idx="0">
                  <c:v>4 SEMANAS</c:v>
                </c:pt>
              </c:strCache>
            </c:strRef>
          </c:tx>
          <c:invertIfNegative val="0"/>
          <c:dLbls>
            <c:showLegendKey val="0"/>
            <c:showVal val="1"/>
            <c:showCatName val="0"/>
            <c:showSerName val="0"/>
            <c:showPercent val="0"/>
            <c:showBubbleSize val="0"/>
            <c:showLeaderLines val="0"/>
          </c:dLbls>
          <c:cat>
            <c:strRef>
              <c:f>Hoja2!$B$157:$C$157</c:f>
              <c:strCache>
                <c:ptCount val="2"/>
                <c:pt idx="0">
                  <c:v>PLACEBO</c:v>
                </c:pt>
                <c:pt idx="1">
                  <c:v>ASHWAGANDA</c:v>
                </c:pt>
              </c:strCache>
            </c:strRef>
          </c:cat>
          <c:val>
            <c:numRef>
              <c:f>Hoja2!$B$158:$C$158</c:f>
              <c:numCache>
                <c:formatCode>0%</c:formatCode>
                <c:ptCount val="2"/>
                <c:pt idx="0">
                  <c:v>-5.6158264199106626E-2</c:v>
                </c:pt>
                <c:pt idx="1">
                  <c:v>-0.11901681759379053</c:v>
                </c:pt>
              </c:numCache>
            </c:numRef>
          </c:val>
        </c:ser>
        <c:ser>
          <c:idx val="1"/>
          <c:order val="1"/>
          <c:tx>
            <c:strRef>
              <c:f>Hoja2!$A$159</c:f>
              <c:strCache>
                <c:ptCount val="1"/>
                <c:pt idx="0">
                  <c:v>8 SEMANAS</c:v>
                </c:pt>
              </c:strCache>
            </c:strRef>
          </c:tx>
          <c:invertIfNegative val="0"/>
          <c:dLbls>
            <c:showLegendKey val="0"/>
            <c:showVal val="1"/>
            <c:showCatName val="0"/>
            <c:showSerName val="0"/>
            <c:showPercent val="0"/>
            <c:showBubbleSize val="0"/>
            <c:showLeaderLines val="0"/>
          </c:dLbls>
          <c:cat>
            <c:strRef>
              <c:f>Hoja2!$B$157:$C$157</c:f>
              <c:strCache>
                <c:ptCount val="2"/>
                <c:pt idx="0">
                  <c:v>PLACEBO</c:v>
                </c:pt>
                <c:pt idx="1">
                  <c:v>ASHWAGANDA</c:v>
                </c:pt>
              </c:strCache>
            </c:strRef>
          </c:cat>
          <c:val>
            <c:numRef>
              <c:f>Hoja2!$B$159:$C$159</c:f>
              <c:numCache>
                <c:formatCode>0%</c:formatCode>
                <c:ptCount val="2"/>
                <c:pt idx="0">
                  <c:v>-8.8066368857689897E-2</c:v>
                </c:pt>
                <c:pt idx="1">
                  <c:v>-0.17399741267787847</c:v>
                </c:pt>
              </c:numCache>
            </c:numRef>
          </c:val>
        </c:ser>
        <c:dLbls>
          <c:showLegendKey val="0"/>
          <c:showVal val="0"/>
          <c:showCatName val="0"/>
          <c:showSerName val="0"/>
          <c:showPercent val="0"/>
          <c:showBubbleSize val="0"/>
        </c:dLbls>
        <c:gapWidth val="150"/>
        <c:axId val="157315456"/>
        <c:axId val="157316992"/>
      </c:barChart>
      <c:catAx>
        <c:axId val="157315456"/>
        <c:scaling>
          <c:orientation val="minMax"/>
        </c:scaling>
        <c:delete val="0"/>
        <c:axPos val="b"/>
        <c:majorTickMark val="out"/>
        <c:minorTickMark val="none"/>
        <c:tickLblPos val="nextTo"/>
        <c:crossAx val="157316992"/>
        <c:crosses val="autoZero"/>
        <c:auto val="1"/>
        <c:lblAlgn val="ctr"/>
        <c:lblOffset val="100"/>
        <c:noMultiLvlLbl val="0"/>
      </c:catAx>
      <c:valAx>
        <c:axId val="157316992"/>
        <c:scaling>
          <c:orientation val="minMax"/>
        </c:scaling>
        <c:delete val="0"/>
        <c:axPos val="l"/>
        <c:numFmt formatCode="0%" sourceLinked="1"/>
        <c:majorTickMark val="out"/>
        <c:minorTickMark val="none"/>
        <c:tickLblPos val="nextTo"/>
        <c:crossAx val="157315456"/>
        <c:crosses val="autoZero"/>
        <c:crossBetween val="between"/>
      </c:valAx>
    </c:plotArea>
    <c:legend>
      <c:legendPos val="r"/>
      <c:layout/>
      <c:overlay val="0"/>
    </c:legend>
    <c:plotVisOnly val="1"/>
    <c:dispBlanksAs val="gap"/>
    <c:showDLblsOverMax val="0"/>
  </c:chart>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Hoja3!$B$59</c:f>
              <c:strCache>
                <c:ptCount val="1"/>
                <c:pt idx="0">
                  <c:v>Volumen del semen</c:v>
                </c:pt>
              </c:strCache>
            </c:strRef>
          </c:tx>
          <c:invertIfNegative val="0"/>
          <c:dLbls>
            <c:showLegendKey val="0"/>
            <c:showVal val="1"/>
            <c:showCatName val="0"/>
            <c:showSerName val="0"/>
            <c:showPercent val="0"/>
            <c:showBubbleSize val="0"/>
            <c:showLeaderLines val="0"/>
          </c:dLbls>
          <c:cat>
            <c:strRef>
              <c:f>Hoja3!$C$58</c:f>
              <c:strCache>
                <c:ptCount val="1"/>
                <c:pt idx="0">
                  <c:v>ASHWAGANDHA</c:v>
                </c:pt>
              </c:strCache>
            </c:strRef>
          </c:cat>
          <c:val>
            <c:numRef>
              <c:f>Hoja3!$C$59</c:f>
              <c:numCache>
                <c:formatCode>0%</c:formatCode>
                <c:ptCount val="1"/>
                <c:pt idx="0">
                  <c:v>0.59</c:v>
                </c:pt>
              </c:numCache>
            </c:numRef>
          </c:val>
        </c:ser>
        <c:ser>
          <c:idx val="1"/>
          <c:order val="1"/>
          <c:tx>
            <c:strRef>
              <c:f>Hoja3!$B$60</c:f>
              <c:strCache>
                <c:ptCount val="1"/>
                <c:pt idx="0">
                  <c:v>Concentración de espermatozoides</c:v>
                </c:pt>
              </c:strCache>
            </c:strRef>
          </c:tx>
          <c:invertIfNegative val="0"/>
          <c:dLbls>
            <c:dLbl>
              <c:idx val="0"/>
              <c:layout/>
              <c:showLegendKey val="0"/>
              <c:showVal val="1"/>
              <c:showCatName val="0"/>
              <c:showSerName val="0"/>
              <c:showPercent val="0"/>
              <c:showBubbleSize val="0"/>
            </c:dLbl>
            <c:showLegendKey val="0"/>
            <c:showVal val="0"/>
            <c:showCatName val="0"/>
            <c:showSerName val="0"/>
            <c:showPercent val="0"/>
            <c:showBubbleSize val="0"/>
          </c:dLbls>
          <c:cat>
            <c:strRef>
              <c:f>Hoja3!$C$58</c:f>
              <c:strCache>
                <c:ptCount val="1"/>
                <c:pt idx="0">
                  <c:v>ASHWAGANDHA</c:v>
                </c:pt>
              </c:strCache>
            </c:strRef>
          </c:cat>
          <c:val>
            <c:numRef>
              <c:f>Hoja3!$C$60</c:f>
              <c:numCache>
                <c:formatCode>0%</c:formatCode>
                <c:ptCount val="1"/>
                <c:pt idx="0">
                  <c:v>1.67</c:v>
                </c:pt>
              </c:numCache>
            </c:numRef>
          </c:val>
        </c:ser>
        <c:ser>
          <c:idx val="2"/>
          <c:order val="2"/>
          <c:tx>
            <c:strRef>
              <c:f>Hoja3!$B$61</c:f>
              <c:strCache>
                <c:ptCount val="1"/>
                <c:pt idx="0">
                  <c:v>Hormona Luteinizante</c:v>
                </c:pt>
              </c:strCache>
            </c:strRef>
          </c:tx>
          <c:invertIfNegative val="0"/>
          <c:dLbls>
            <c:showLegendKey val="0"/>
            <c:showVal val="1"/>
            <c:showCatName val="0"/>
            <c:showSerName val="0"/>
            <c:showPercent val="0"/>
            <c:showBubbleSize val="0"/>
            <c:showLeaderLines val="0"/>
          </c:dLbls>
          <c:cat>
            <c:strRef>
              <c:f>Hoja3!$C$58</c:f>
              <c:strCache>
                <c:ptCount val="1"/>
                <c:pt idx="0">
                  <c:v>ASHWAGANDHA</c:v>
                </c:pt>
              </c:strCache>
            </c:strRef>
          </c:cat>
          <c:val>
            <c:numRef>
              <c:f>Hoja3!$C$61</c:f>
              <c:numCache>
                <c:formatCode>0%</c:formatCode>
                <c:ptCount val="1"/>
                <c:pt idx="0">
                  <c:v>0.34</c:v>
                </c:pt>
              </c:numCache>
            </c:numRef>
          </c:val>
        </c:ser>
        <c:ser>
          <c:idx val="3"/>
          <c:order val="3"/>
          <c:tx>
            <c:strRef>
              <c:f>Hoja3!$B$62</c:f>
              <c:strCache>
                <c:ptCount val="1"/>
                <c:pt idx="0">
                  <c:v>Motilidad del esperma</c:v>
                </c:pt>
              </c:strCache>
            </c:strRef>
          </c:tx>
          <c:invertIfNegative val="0"/>
          <c:dLbls>
            <c:showLegendKey val="0"/>
            <c:showVal val="1"/>
            <c:showCatName val="0"/>
            <c:showSerName val="0"/>
            <c:showPercent val="0"/>
            <c:showBubbleSize val="0"/>
            <c:showLeaderLines val="0"/>
          </c:dLbls>
          <c:cat>
            <c:strRef>
              <c:f>Hoja3!$C$58</c:f>
              <c:strCache>
                <c:ptCount val="1"/>
                <c:pt idx="0">
                  <c:v>ASHWAGANDHA</c:v>
                </c:pt>
              </c:strCache>
            </c:strRef>
          </c:cat>
          <c:val>
            <c:numRef>
              <c:f>Hoja3!$C$62</c:f>
              <c:numCache>
                <c:formatCode>0%</c:formatCode>
                <c:ptCount val="1"/>
                <c:pt idx="0">
                  <c:v>0.56999999999999995</c:v>
                </c:pt>
              </c:numCache>
            </c:numRef>
          </c:val>
        </c:ser>
        <c:ser>
          <c:idx val="4"/>
          <c:order val="4"/>
          <c:tx>
            <c:strRef>
              <c:f>Hoja3!$B$63</c:f>
              <c:strCache>
                <c:ptCount val="1"/>
                <c:pt idx="0">
                  <c:v>Niveles de Testosterona</c:v>
                </c:pt>
              </c:strCache>
            </c:strRef>
          </c:tx>
          <c:invertIfNegative val="0"/>
          <c:dLbls>
            <c:showLegendKey val="0"/>
            <c:showVal val="1"/>
            <c:showCatName val="0"/>
            <c:showSerName val="0"/>
            <c:showPercent val="0"/>
            <c:showBubbleSize val="0"/>
            <c:showLeaderLines val="0"/>
          </c:dLbls>
          <c:cat>
            <c:strRef>
              <c:f>Hoja3!$C$58</c:f>
              <c:strCache>
                <c:ptCount val="1"/>
                <c:pt idx="0">
                  <c:v>ASHWAGANDHA</c:v>
                </c:pt>
              </c:strCache>
            </c:strRef>
          </c:cat>
          <c:val>
            <c:numRef>
              <c:f>Hoja3!$C$63</c:f>
              <c:numCache>
                <c:formatCode>0%</c:formatCode>
                <c:ptCount val="1"/>
                <c:pt idx="0">
                  <c:v>0.17</c:v>
                </c:pt>
              </c:numCache>
            </c:numRef>
          </c:val>
        </c:ser>
        <c:dLbls>
          <c:showLegendKey val="0"/>
          <c:showVal val="0"/>
          <c:showCatName val="0"/>
          <c:showSerName val="0"/>
          <c:showPercent val="0"/>
          <c:showBubbleSize val="0"/>
        </c:dLbls>
        <c:gapWidth val="150"/>
        <c:axId val="157476352"/>
        <c:axId val="157477888"/>
      </c:barChart>
      <c:catAx>
        <c:axId val="157476352"/>
        <c:scaling>
          <c:orientation val="minMax"/>
        </c:scaling>
        <c:delete val="0"/>
        <c:axPos val="b"/>
        <c:majorTickMark val="out"/>
        <c:minorTickMark val="none"/>
        <c:tickLblPos val="nextTo"/>
        <c:crossAx val="157477888"/>
        <c:crosses val="autoZero"/>
        <c:auto val="1"/>
        <c:lblAlgn val="ctr"/>
        <c:lblOffset val="100"/>
        <c:noMultiLvlLbl val="0"/>
      </c:catAx>
      <c:valAx>
        <c:axId val="157477888"/>
        <c:scaling>
          <c:orientation val="minMax"/>
        </c:scaling>
        <c:delete val="0"/>
        <c:axPos val="l"/>
        <c:numFmt formatCode="0%" sourceLinked="1"/>
        <c:majorTickMark val="out"/>
        <c:minorTickMark val="none"/>
        <c:tickLblPos val="nextTo"/>
        <c:crossAx val="157476352"/>
        <c:crosses val="autoZero"/>
        <c:crossBetween val="between"/>
      </c:valAx>
    </c:plotArea>
    <c:legend>
      <c:legendPos val="r"/>
      <c:layout/>
      <c:overlay val="0"/>
    </c:legend>
    <c:plotVisOnly val="1"/>
    <c:dispBlanksAs val="gap"/>
    <c:showDLblsOverMax val="0"/>
  </c:chart>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s-ES" sz="1600"/>
              <a:t>% change from baseline in Sperm count</a:t>
            </a:r>
          </a:p>
        </c:rich>
      </c:tx>
      <c:layout/>
      <c:overlay val="0"/>
    </c:title>
    <c:autoTitleDeleted val="0"/>
    <c:plotArea>
      <c:layout/>
      <c:barChart>
        <c:barDir val="col"/>
        <c:grouping val="clustered"/>
        <c:varyColors val="0"/>
        <c:ser>
          <c:idx val="0"/>
          <c:order val="0"/>
          <c:tx>
            <c:strRef>
              <c:f>Hoja4!$B$24</c:f>
              <c:strCache>
                <c:ptCount val="1"/>
                <c:pt idx="0">
                  <c:v>PLACEBO</c:v>
                </c:pt>
              </c:strCache>
            </c:strRef>
          </c:tx>
          <c:invertIfNegative val="0"/>
          <c:dLbls>
            <c:showLegendKey val="0"/>
            <c:showVal val="1"/>
            <c:showCatName val="0"/>
            <c:showSerName val="0"/>
            <c:showPercent val="0"/>
            <c:showBubbleSize val="0"/>
            <c:showLeaderLines val="0"/>
          </c:dLbls>
          <c:cat>
            <c:strRef>
              <c:f>Hoja4!$C$23:$D$23</c:f>
              <c:strCache>
                <c:ptCount val="2"/>
                <c:pt idx="0">
                  <c:v>Día 60</c:v>
                </c:pt>
                <c:pt idx="1">
                  <c:v>Día 90</c:v>
                </c:pt>
              </c:strCache>
            </c:strRef>
          </c:cat>
          <c:val>
            <c:numRef>
              <c:f>Hoja4!$C$24:$D$24</c:f>
              <c:numCache>
                <c:formatCode>0%</c:formatCode>
                <c:ptCount val="2"/>
                <c:pt idx="0">
                  <c:v>0.58960000000000001</c:v>
                </c:pt>
                <c:pt idx="1">
                  <c:v>0.96</c:v>
                </c:pt>
              </c:numCache>
            </c:numRef>
          </c:val>
        </c:ser>
        <c:ser>
          <c:idx val="1"/>
          <c:order val="1"/>
          <c:tx>
            <c:strRef>
              <c:f>Hoja4!$B$25</c:f>
              <c:strCache>
                <c:ptCount val="1"/>
                <c:pt idx="0">
                  <c:v>ASHWAGANDA</c:v>
                </c:pt>
              </c:strCache>
            </c:strRef>
          </c:tx>
          <c:invertIfNegative val="0"/>
          <c:dLbls>
            <c:showLegendKey val="0"/>
            <c:showVal val="1"/>
            <c:showCatName val="0"/>
            <c:showSerName val="0"/>
            <c:showPercent val="0"/>
            <c:showBubbleSize val="0"/>
            <c:showLeaderLines val="0"/>
          </c:dLbls>
          <c:cat>
            <c:strRef>
              <c:f>Hoja4!$C$23:$D$23</c:f>
              <c:strCache>
                <c:ptCount val="2"/>
                <c:pt idx="0">
                  <c:v>Día 60</c:v>
                </c:pt>
                <c:pt idx="1">
                  <c:v>Día 90</c:v>
                </c:pt>
              </c:strCache>
            </c:strRef>
          </c:cat>
          <c:val>
            <c:numRef>
              <c:f>Hoja4!$C$25:$D$25</c:f>
              <c:numCache>
                <c:formatCode>0%</c:formatCode>
                <c:ptCount val="2"/>
                <c:pt idx="0">
                  <c:v>1.0624</c:v>
                </c:pt>
                <c:pt idx="1">
                  <c:v>1.6677</c:v>
                </c:pt>
              </c:numCache>
            </c:numRef>
          </c:val>
        </c:ser>
        <c:dLbls>
          <c:showLegendKey val="0"/>
          <c:showVal val="0"/>
          <c:showCatName val="0"/>
          <c:showSerName val="0"/>
          <c:showPercent val="0"/>
          <c:showBubbleSize val="0"/>
        </c:dLbls>
        <c:gapWidth val="150"/>
        <c:axId val="157485312"/>
        <c:axId val="157491200"/>
      </c:barChart>
      <c:catAx>
        <c:axId val="157485312"/>
        <c:scaling>
          <c:orientation val="minMax"/>
        </c:scaling>
        <c:delete val="0"/>
        <c:axPos val="b"/>
        <c:majorTickMark val="none"/>
        <c:minorTickMark val="none"/>
        <c:tickLblPos val="nextTo"/>
        <c:crossAx val="157491200"/>
        <c:crosses val="autoZero"/>
        <c:auto val="1"/>
        <c:lblAlgn val="ctr"/>
        <c:lblOffset val="100"/>
        <c:noMultiLvlLbl val="0"/>
      </c:catAx>
      <c:valAx>
        <c:axId val="157491200"/>
        <c:scaling>
          <c:orientation val="minMax"/>
        </c:scaling>
        <c:delete val="0"/>
        <c:axPos val="l"/>
        <c:numFmt formatCode="0%" sourceLinked="1"/>
        <c:majorTickMark val="none"/>
        <c:minorTickMark val="none"/>
        <c:tickLblPos val="nextTo"/>
        <c:crossAx val="157485312"/>
        <c:crosses val="autoZero"/>
        <c:crossBetween val="between"/>
      </c:valAx>
    </c:plotArea>
    <c:legend>
      <c:legendPos val="r"/>
      <c:layout/>
      <c:overlay val="0"/>
    </c:legend>
    <c:plotVisOnly val="1"/>
    <c:dispBlanksAs val="gap"/>
    <c:showDLblsOverMax val="0"/>
  </c:chart>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s-ES"/>
              <a:t>Sperm count ( millions / ml)</a:t>
            </a:r>
          </a:p>
        </c:rich>
      </c:tx>
      <c:layout/>
      <c:overlay val="0"/>
    </c:title>
    <c:autoTitleDeleted val="0"/>
    <c:plotArea>
      <c:layout/>
      <c:lineChart>
        <c:grouping val="standard"/>
        <c:varyColors val="0"/>
        <c:ser>
          <c:idx val="0"/>
          <c:order val="0"/>
          <c:tx>
            <c:strRef>
              <c:f>Hoja4!$C$5</c:f>
              <c:strCache>
                <c:ptCount val="1"/>
                <c:pt idx="0">
                  <c:v>PLACEBO</c:v>
                </c:pt>
              </c:strCache>
            </c:strRef>
          </c:tx>
          <c:dLbls>
            <c:dLbl>
              <c:idx val="0"/>
              <c:layout>
                <c:manualLayout>
                  <c:x val="0"/>
                  <c:y val="3.7037037037037125E-2"/>
                </c:manualLayout>
              </c:layout>
              <c:showLegendKey val="0"/>
              <c:showVal val="1"/>
              <c:showCatName val="0"/>
              <c:showSerName val="0"/>
              <c:showPercent val="0"/>
              <c:showBubbleSize val="0"/>
            </c:dLbl>
            <c:dLbl>
              <c:idx val="1"/>
              <c:layout>
                <c:manualLayout>
                  <c:x val="-2.2222222222222171E-2"/>
                  <c:y val="9.7222222222222224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Hoja4!$B$6:$B$8</c:f>
              <c:strCache>
                <c:ptCount val="3"/>
                <c:pt idx="0">
                  <c:v>0 Día</c:v>
                </c:pt>
                <c:pt idx="1">
                  <c:v>60 Día</c:v>
                </c:pt>
                <c:pt idx="2">
                  <c:v>90 Día</c:v>
                </c:pt>
              </c:strCache>
            </c:strRef>
          </c:cat>
          <c:val>
            <c:numRef>
              <c:f>Hoja4!$C$6:$C$8</c:f>
              <c:numCache>
                <c:formatCode>General</c:formatCode>
                <c:ptCount val="3"/>
                <c:pt idx="0">
                  <c:v>10.24</c:v>
                </c:pt>
                <c:pt idx="1">
                  <c:v>12.42</c:v>
                </c:pt>
                <c:pt idx="2">
                  <c:v>13.23</c:v>
                </c:pt>
              </c:numCache>
            </c:numRef>
          </c:val>
          <c:smooth val="0"/>
        </c:ser>
        <c:ser>
          <c:idx val="1"/>
          <c:order val="1"/>
          <c:tx>
            <c:strRef>
              <c:f>Hoja4!$D$5</c:f>
              <c:strCache>
                <c:ptCount val="1"/>
                <c:pt idx="0">
                  <c:v>ASHWAGANDHA</c:v>
                </c:pt>
              </c:strCache>
            </c:strRef>
          </c:tx>
          <c:dLbls>
            <c:dLbl>
              <c:idx val="0"/>
              <c:layout>
                <c:manualLayout>
                  <c:x val="-7.2222222222222215E-2"/>
                  <c:y val="-6.9444444444444448E-2"/>
                </c:manualLayout>
              </c:layout>
              <c:showLegendKey val="0"/>
              <c:showVal val="1"/>
              <c:showCatName val="0"/>
              <c:showSerName val="0"/>
              <c:showPercent val="0"/>
              <c:showBubbleSize val="0"/>
            </c:dLbl>
            <c:dLbl>
              <c:idx val="1"/>
              <c:layout>
                <c:manualLayout>
                  <c:x val="-8.3333333333333287E-2"/>
                  <c:y val="-8.3333333333333329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Hoja4!$B$6:$B$8</c:f>
              <c:strCache>
                <c:ptCount val="3"/>
                <c:pt idx="0">
                  <c:v>0 Día</c:v>
                </c:pt>
                <c:pt idx="1">
                  <c:v>60 Día</c:v>
                </c:pt>
                <c:pt idx="2">
                  <c:v>90 Día</c:v>
                </c:pt>
              </c:strCache>
            </c:strRef>
          </c:cat>
          <c:val>
            <c:numRef>
              <c:f>Hoja4!$D$6:$D$8</c:f>
              <c:numCache>
                <c:formatCode>General</c:formatCode>
                <c:ptCount val="3"/>
                <c:pt idx="0">
                  <c:v>9.59</c:v>
                </c:pt>
                <c:pt idx="1">
                  <c:v>18.8</c:v>
                </c:pt>
                <c:pt idx="2">
                  <c:v>25.61</c:v>
                </c:pt>
              </c:numCache>
            </c:numRef>
          </c:val>
          <c:smooth val="0"/>
        </c:ser>
        <c:dLbls>
          <c:showLegendKey val="0"/>
          <c:showVal val="0"/>
          <c:showCatName val="0"/>
          <c:showSerName val="0"/>
          <c:showPercent val="0"/>
          <c:showBubbleSize val="0"/>
        </c:dLbls>
        <c:marker val="1"/>
        <c:smooth val="0"/>
        <c:axId val="157624576"/>
        <c:axId val="157638656"/>
      </c:lineChart>
      <c:catAx>
        <c:axId val="157624576"/>
        <c:scaling>
          <c:orientation val="minMax"/>
        </c:scaling>
        <c:delete val="0"/>
        <c:axPos val="b"/>
        <c:majorTickMark val="none"/>
        <c:minorTickMark val="none"/>
        <c:tickLblPos val="nextTo"/>
        <c:crossAx val="157638656"/>
        <c:crosses val="autoZero"/>
        <c:auto val="1"/>
        <c:lblAlgn val="ctr"/>
        <c:lblOffset val="100"/>
        <c:noMultiLvlLbl val="0"/>
      </c:catAx>
      <c:valAx>
        <c:axId val="157638656"/>
        <c:scaling>
          <c:orientation val="minMax"/>
          <c:max val="40"/>
          <c:min val="0"/>
        </c:scaling>
        <c:delete val="0"/>
        <c:axPos val="l"/>
        <c:title>
          <c:tx>
            <c:rich>
              <a:bodyPr/>
              <a:lstStyle/>
              <a:p>
                <a:pPr>
                  <a:defRPr/>
                </a:pPr>
                <a:r>
                  <a:rPr lang="es-ES"/>
                  <a:t>Mean</a:t>
                </a:r>
              </a:p>
            </c:rich>
          </c:tx>
          <c:layout/>
          <c:overlay val="0"/>
        </c:title>
        <c:numFmt formatCode="General" sourceLinked="1"/>
        <c:majorTickMark val="none"/>
        <c:minorTickMark val="none"/>
        <c:tickLblPos val="nextTo"/>
        <c:crossAx val="157624576"/>
        <c:crosses val="autoZero"/>
        <c:crossBetween val="between"/>
        <c:majorUnit val="10"/>
      </c:valAx>
    </c:plotArea>
    <c:legend>
      <c:legendPos val="r"/>
      <c:layout/>
      <c:overlay val="0"/>
    </c:legend>
    <c:plotVisOnly val="1"/>
    <c:dispBlanksAs val="gap"/>
    <c:showDLblsOverMax val="0"/>
  </c:chart>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s-ES"/>
              <a:t>Semen Volum</a:t>
            </a:r>
          </a:p>
        </c:rich>
      </c:tx>
      <c:layout/>
      <c:overlay val="0"/>
    </c:title>
    <c:autoTitleDeleted val="0"/>
    <c:plotArea>
      <c:layout/>
      <c:lineChart>
        <c:grouping val="standard"/>
        <c:varyColors val="0"/>
        <c:ser>
          <c:idx val="0"/>
          <c:order val="0"/>
          <c:tx>
            <c:strRef>
              <c:f>Hoja4!$C$38</c:f>
              <c:strCache>
                <c:ptCount val="1"/>
                <c:pt idx="0">
                  <c:v>PLACEBO</c:v>
                </c:pt>
              </c:strCache>
            </c:strRef>
          </c:tx>
          <c:dLbls>
            <c:dLbl>
              <c:idx val="0"/>
              <c:layout>
                <c:manualLayout>
                  <c:x val="-7.4999999999999969E-2"/>
                  <c:y val="-8.3333333333333329E-2"/>
                </c:manualLayout>
              </c:layout>
              <c:showLegendKey val="0"/>
              <c:showVal val="1"/>
              <c:showCatName val="0"/>
              <c:showSerName val="0"/>
              <c:showPercent val="0"/>
              <c:showBubbleSize val="0"/>
            </c:dLbl>
            <c:dLbl>
              <c:idx val="1"/>
              <c:layout>
                <c:manualLayout>
                  <c:x val="-1.1111111111111112E-2"/>
                  <c:y val="8.7962962962962965E-2"/>
                </c:manualLayout>
              </c:layout>
              <c:showLegendKey val="0"/>
              <c:showVal val="1"/>
              <c:showCatName val="0"/>
              <c:showSerName val="0"/>
              <c:showPercent val="0"/>
              <c:showBubbleSize val="0"/>
            </c:dLbl>
            <c:dLbl>
              <c:idx val="2"/>
              <c:layout>
                <c:manualLayout>
                  <c:x val="-1.9444444444444445E-2"/>
                  <c:y val="9.7222222222222224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Hoja4!$B$39:$B$41</c:f>
              <c:strCache>
                <c:ptCount val="3"/>
                <c:pt idx="0">
                  <c:v>0 Día</c:v>
                </c:pt>
                <c:pt idx="1">
                  <c:v>60 Día</c:v>
                </c:pt>
                <c:pt idx="2">
                  <c:v>90 Día</c:v>
                </c:pt>
              </c:strCache>
            </c:strRef>
          </c:cat>
          <c:val>
            <c:numRef>
              <c:f>Hoja4!$C$39:$C$41</c:f>
              <c:numCache>
                <c:formatCode>General</c:formatCode>
                <c:ptCount val="3"/>
                <c:pt idx="0">
                  <c:v>1.88</c:v>
                </c:pt>
                <c:pt idx="1">
                  <c:v>2.2999999999999998</c:v>
                </c:pt>
                <c:pt idx="2">
                  <c:v>2.25</c:v>
                </c:pt>
              </c:numCache>
            </c:numRef>
          </c:val>
          <c:smooth val="0"/>
        </c:ser>
        <c:ser>
          <c:idx val="1"/>
          <c:order val="1"/>
          <c:tx>
            <c:strRef>
              <c:f>Hoja4!$D$38</c:f>
              <c:strCache>
                <c:ptCount val="1"/>
                <c:pt idx="0">
                  <c:v>ASHWAGANDHA</c:v>
                </c:pt>
              </c:strCache>
            </c:strRef>
          </c:tx>
          <c:dLbls>
            <c:dLbl>
              <c:idx val="0"/>
              <c:layout>
                <c:manualLayout>
                  <c:x val="3.6111111111111108E-2"/>
                  <c:y val="4.6296296296296294E-2"/>
                </c:manualLayout>
              </c:layout>
              <c:showLegendKey val="0"/>
              <c:showVal val="1"/>
              <c:showCatName val="0"/>
              <c:showSerName val="0"/>
              <c:showPercent val="0"/>
              <c:showBubbleSize val="0"/>
            </c:dLbl>
            <c:dLbl>
              <c:idx val="1"/>
              <c:layout>
                <c:manualLayout>
                  <c:x val="-6.6666666666666666E-2"/>
                  <c:y val="-7.407407407407407E-2"/>
                </c:manualLayout>
              </c:layout>
              <c:showLegendKey val="0"/>
              <c:showVal val="1"/>
              <c:showCatName val="0"/>
              <c:showSerName val="0"/>
              <c:showPercent val="0"/>
              <c:showBubbleSize val="0"/>
            </c:dLbl>
            <c:dLbl>
              <c:idx val="2"/>
              <c:layout>
                <c:manualLayout>
                  <c:x val="-0.05"/>
                  <c:y val="-9.2592592592592587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Hoja4!$B$39:$B$41</c:f>
              <c:strCache>
                <c:ptCount val="3"/>
                <c:pt idx="0">
                  <c:v>0 Día</c:v>
                </c:pt>
                <c:pt idx="1">
                  <c:v>60 Día</c:v>
                </c:pt>
                <c:pt idx="2">
                  <c:v>90 Día</c:v>
                </c:pt>
              </c:strCache>
            </c:strRef>
          </c:cat>
          <c:val>
            <c:numRef>
              <c:f>Hoja4!$D$39:$D$41</c:f>
              <c:numCache>
                <c:formatCode>General</c:formatCode>
                <c:ptCount val="3"/>
                <c:pt idx="0">
                  <c:v>1.74</c:v>
                </c:pt>
                <c:pt idx="1">
                  <c:v>2.56</c:v>
                </c:pt>
                <c:pt idx="2">
                  <c:v>2.76</c:v>
                </c:pt>
              </c:numCache>
            </c:numRef>
          </c:val>
          <c:smooth val="0"/>
        </c:ser>
        <c:dLbls>
          <c:showLegendKey val="0"/>
          <c:showVal val="0"/>
          <c:showCatName val="0"/>
          <c:showSerName val="0"/>
          <c:showPercent val="0"/>
          <c:showBubbleSize val="0"/>
        </c:dLbls>
        <c:marker val="1"/>
        <c:smooth val="0"/>
        <c:axId val="157704576"/>
        <c:axId val="157706112"/>
      </c:lineChart>
      <c:catAx>
        <c:axId val="157704576"/>
        <c:scaling>
          <c:orientation val="minMax"/>
        </c:scaling>
        <c:delete val="0"/>
        <c:axPos val="b"/>
        <c:majorTickMark val="none"/>
        <c:minorTickMark val="none"/>
        <c:tickLblPos val="nextTo"/>
        <c:crossAx val="157706112"/>
        <c:crosses val="autoZero"/>
        <c:auto val="1"/>
        <c:lblAlgn val="ctr"/>
        <c:lblOffset val="100"/>
        <c:noMultiLvlLbl val="0"/>
      </c:catAx>
      <c:valAx>
        <c:axId val="157706112"/>
        <c:scaling>
          <c:orientation val="minMax"/>
          <c:max val="3"/>
          <c:min val="1.5"/>
        </c:scaling>
        <c:delete val="0"/>
        <c:axPos val="l"/>
        <c:title>
          <c:tx>
            <c:rich>
              <a:bodyPr/>
              <a:lstStyle/>
              <a:p>
                <a:pPr>
                  <a:defRPr/>
                </a:pPr>
                <a:r>
                  <a:rPr lang="en-US"/>
                  <a:t>Mean </a:t>
                </a:r>
              </a:p>
            </c:rich>
          </c:tx>
          <c:layout/>
          <c:overlay val="0"/>
        </c:title>
        <c:numFmt formatCode="General" sourceLinked="1"/>
        <c:majorTickMark val="none"/>
        <c:minorTickMark val="none"/>
        <c:tickLblPos val="nextTo"/>
        <c:crossAx val="157704576"/>
        <c:crosses val="autoZero"/>
        <c:crossBetween val="between"/>
        <c:majorUnit val="0.5"/>
      </c:valAx>
    </c:plotArea>
    <c:legend>
      <c:legendPos val="r"/>
      <c:layout/>
      <c:overlay val="0"/>
    </c:legend>
    <c:plotVisOnly val="1"/>
    <c:dispBlanksAs val="gap"/>
    <c:showDLblsOverMax val="0"/>
  </c:chart>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lgn="ctr">
              <a:defRPr/>
            </a:pPr>
            <a:r>
              <a:rPr lang="es-ES" sz="1400"/>
              <a:t>% change</a:t>
            </a:r>
            <a:r>
              <a:rPr lang="es-ES" sz="1400" baseline="0"/>
              <a:t> from baseline in semen volume(ml)</a:t>
            </a:r>
            <a:endParaRPr lang="es-ES" sz="1400"/>
          </a:p>
        </c:rich>
      </c:tx>
      <c:layout/>
      <c:overlay val="0"/>
    </c:title>
    <c:autoTitleDeleted val="0"/>
    <c:plotArea>
      <c:layout/>
      <c:barChart>
        <c:barDir val="col"/>
        <c:grouping val="clustered"/>
        <c:varyColors val="0"/>
        <c:ser>
          <c:idx val="0"/>
          <c:order val="0"/>
          <c:tx>
            <c:strRef>
              <c:f>Hoja4!$B$56</c:f>
              <c:strCache>
                <c:ptCount val="1"/>
                <c:pt idx="0">
                  <c:v>PLACEBO</c:v>
                </c:pt>
              </c:strCache>
            </c:strRef>
          </c:tx>
          <c:invertIfNegative val="0"/>
          <c:dLbls>
            <c:showLegendKey val="0"/>
            <c:showVal val="1"/>
            <c:showCatName val="0"/>
            <c:showSerName val="0"/>
            <c:showPercent val="0"/>
            <c:showBubbleSize val="0"/>
            <c:showLeaderLines val="0"/>
          </c:dLbls>
          <c:cat>
            <c:strRef>
              <c:f>Hoja4!$C$55:$D$55</c:f>
              <c:strCache>
                <c:ptCount val="2"/>
                <c:pt idx="0">
                  <c:v>Día 60</c:v>
                </c:pt>
                <c:pt idx="1">
                  <c:v>Día 90</c:v>
                </c:pt>
              </c:strCache>
            </c:strRef>
          </c:cat>
          <c:val>
            <c:numRef>
              <c:f>Hoja4!$C$56:$D$56</c:f>
              <c:numCache>
                <c:formatCode>0%</c:formatCode>
                <c:ptCount val="2"/>
                <c:pt idx="0">
                  <c:v>0.2234042553191489</c:v>
                </c:pt>
                <c:pt idx="1">
                  <c:v>0.19680851063829793</c:v>
                </c:pt>
              </c:numCache>
            </c:numRef>
          </c:val>
        </c:ser>
        <c:ser>
          <c:idx val="1"/>
          <c:order val="1"/>
          <c:tx>
            <c:strRef>
              <c:f>Hoja4!$B$57</c:f>
              <c:strCache>
                <c:ptCount val="1"/>
                <c:pt idx="0">
                  <c:v>ASHWAGANDA</c:v>
                </c:pt>
              </c:strCache>
            </c:strRef>
          </c:tx>
          <c:invertIfNegative val="0"/>
          <c:dLbls>
            <c:showLegendKey val="0"/>
            <c:showVal val="1"/>
            <c:showCatName val="0"/>
            <c:showSerName val="0"/>
            <c:showPercent val="0"/>
            <c:showBubbleSize val="0"/>
            <c:showLeaderLines val="0"/>
          </c:dLbls>
          <c:cat>
            <c:strRef>
              <c:f>Hoja4!$C$55:$D$55</c:f>
              <c:strCache>
                <c:ptCount val="2"/>
                <c:pt idx="0">
                  <c:v>Día 60</c:v>
                </c:pt>
                <c:pt idx="1">
                  <c:v>Día 90</c:v>
                </c:pt>
              </c:strCache>
            </c:strRef>
          </c:cat>
          <c:val>
            <c:numRef>
              <c:f>Hoja4!$C$57:$D$57</c:f>
              <c:numCache>
                <c:formatCode>0%</c:formatCode>
                <c:ptCount val="2"/>
                <c:pt idx="0">
                  <c:v>0.47126436781609199</c:v>
                </c:pt>
                <c:pt idx="1">
                  <c:v>0.58620689655172398</c:v>
                </c:pt>
              </c:numCache>
            </c:numRef>
          </c:val>
        </c:ser>
        <c:dLbls>
          <c:showLegendKey val="0"/>
          <c:showVal val="0"/>
          <c:showCatName val="0"/>
          <c:showSerName val="0"/>
          <c:showPercent val="0"/>
          <c:showBubbleSize val="0"/>
        </c:dLbls>
        <c:gapWidth val="150"/>
        <c:axId val="157749248"/>
        <c:axId val="157750784"/>
      </c:barChart>
      <c:catAx>
        <c:axId val="157749248"/>
        <c:scaling>
          <c:orientation val="minMax"/>
        </c:scaling>
        <c:delete val="0"/>
        <c:axPos val="b"/>
        <c:majorTickMark val="none"/>
        <c:minorTickMark val="none"/>
        <c:tickLblPos val="nextTo"/>
        <c:crossAx val="157750784"/>
        <c:crosses val="autoZero"/>
        <c:auto val="1"/>
        <c:lblAlgn val="ctr"/>
        <c:lblOffset val="100"/>
        <c:noMultiLvlLbl val="0"/>
      </c:catAx>
      <c:valAx>
        <c:axId val="157750784"/>
        <c:scaling>
          <c:orientation val="minMax"/>
        </c:scaling>
        <c:delete val="0"/>
        <c:axPos val="l"/>
        <c:numFmt formatCode="0%" sourceLinked="1"/>
        <c:majorTickMark val="none"/>
        <c:minorTickMark val="none"/>
        <c:tickLblPos val="nextTo"/>
        <c:crossAx val="157749248"/>
        <c:crosses val="autoZero"/>
        <c:crossBetween val="between"/>
      </c:valAx>
    </c:plotArea>
    <c:legend>
      <c:legendPos val="r"/>
      <c:layout/>
      <c:overlay val="0"/>
    </c:legend>
    <c:plotVisOnly val="1"/>
    <c:dispBlanksAs val="gap"/>
    <c:showDLblsOverMax val="0"/>
  </c:chart>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s-ES"/>
              <a:t>Sperm total motility (%)</a:t>
            </a:r>
          </a:p>
        </c:rich>
      </c:tx>
      <c:layout/>
      <c:overlay val="0"/>
    </c:title>
    <c:autoTitleDeleted val="0"/>
    <c:plotArea>
      <c:layout/>
      <c:lineChart>
        <c:grouping val="standard"/>
        <c:varyColors val="0"/>
        <c:ser>
          <c:idx val="0"/>
          <c:order val="0"/>
          <c:tx>
            <c:strRef>
              <c:f>Hoja4!$C$75</c:f>
              <c:strCache>
                <c:ptCount val="1"/>
                <c:pt idx="0">
                  <c:v>PLACEBO</c:v>
                </c:pt>
              </c:strCache>
            </c:strRef>
          </c:tx>
          <c:dLbls>
            <c:dLbl>
              <c:idx val="0"/>
              <c:layout>
                <c:manualLayout>
                  <c:x val="-2.5000000000000001E-2"/>
                  <c:y val="6.9444444444444448E-2"/>
                </c:manualLayout>
              </c:layout>
              <c:showLegendKey val="0"/>
              <c:showVal val="1"/>
              <c:showCatName val="0"/>
              <c:showSerName val="0"/>
              <c:showPercent val="0"/>
              <c:showBubbleSize val="0"/>
            </c:dLbl>
            <c:dLbl>
              <c:idx val="1"/>
              <c:layout>
                <c:manualLayout>
                  <c:x val="-3.0555555555555506E-2"/>
                  <c:y val="0.10185185185185185"/>
                </c:manualLayout>
              </c:layout>
              <c:showLegendKey val="0"/>
              <c:showVal val="1"/>
              <c:showCatName val="0"/>
              <c:showSerName val="0"/>
              <c:showPercent val="0"/>
              <c:showBubbleSize val="0"/>
            </c:dLbl>
            <c:dLbl>
              <c:idx val="2"/>
              <c:layout>
                <c:manualLayout>
                  <c:x val="-1.9444444444444445E-2"/>
                  <c:y val="9.7222222222222224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Hoja4!$B$76:$B$78</c:f>
              <c:strCache>
                <c:ptCount val="3"/>
                <c:pt idx="0">
                  <c:v>0 Día</c:v>
                </c:pt>
                <c:pt idx="1">
                  <c:v>60 Día</c:v>
                </c:pt>
                <c:pt idx="2">
                  <c:v>90 Día</c:v>
                </c:pt>
              </c:strCache>
            </c:strRef>
          </c:cat>
          <c:val>
            <c:numRef>
              <c:f>Hoja4!$C$76:$C$78</c:f>
              <c:numCache>
                <c:formatCode>General</c:formatCode>
                <c:ptCount val="3"/>
                <c:pt idx="0">
                  <c:v>18.600000000000001</c:v>
                </c:pt>
                <c:pt idx="1">
                  <c:v>18.87</c:v>
                </c:pt>
                <c:pt idx="2">
                  <c:v>20.27</c:v>
                </c:pt>
              </c:numCache>
            </c:numRef>
          </c:val>
          <c:smooth val="0"/>
        </c:ser>
        <c:ser>
          <c:idx val="1"/>
          <c:order val="1"/>
          <c:tx>
            <c:strRef>
              <c:f>Hoja4!$D$75</c:f>
              <c:strCache>
                <c:ptCount val="1"/>
                <c:pt idx="0">
                  <c:v>ASHWAGANDHA</c:v>
                </c:pt>
              </c:strCache>
            </c:strRef>
          </c:tx>
          <c:dLbls>
            <c:dLbl>
              <c:idx val="0"/>
              <c:layout>
                <c:manualLayout>
                  <c:x val="-0.05"/>
                  <c:y val="-8.7962962962962965E-2"/>
                </c:manualLayout>
              </c:layout>
              <c:showLegendKey val="0"/>
              <c:showVal val="1"/>
              <c:showCatName val="0"/>
              <c:showSerName val="0"/>
              <c:showPercent val="0"/>
              <c:showBubbleSize val="0"/>
            </c:dLbl>
            <c:dLbl>
              <c:idx val="1"/>
              <c:layout>
                <c:manualLayout>
                  <c:x val="-5.8333333333333286E-2"/>
                  <c:y val="-7.8703703703703748E-2"/>
                </c:manualLayout>
              </c:layout>
              <c:showLegendKey val="0"/>
              <c:showVal val="1"/>
              <c:showCatName val="0"/>
              <c:showSerName val="0"/>
              <c:showPercent val="0"/>
              <c:showBubbleSize val="0"/>
            </c:dLbl>
            <c:dLbl>
              <c:idx val="2"/>
              <c:layout>
                <c:manualLayout>
                  <c:x val="-0.05"/>
                  <c:y val="-6.9444444444444448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Hoja4!$B$76:$B$78</c:f>
              <c:strCache>
                <c:ptCount val="3"/>
                <c:pt idx="0">
                  <c:v>0 Día</c:v>
                </c:pt>
                <c:pt idx="1">
                  <c:v>60 Día</c:v>
                </c:pt>
                <c:pt idx="2">
                  <c:v>90 Día</c:v>
                </c:pt>
              </c:strCache>
            </c:strRef>
          </c:cat>
          <c:val>
            <c:numRef>
              <c:f>Hoja4!$D$76:$D$78</c:f>
              <c:numCache>
                <c:formatCode>General</c:formatCode>
                <c:ptCount val="3"/>
                <c:pt idx="0">
                  <c:v>18.62</c:v>
                </c:pt>
                <c:pt idx="1">
                  <c:v>26.04</c:v>
                </c:pt>
                <c:pt idx="2">
                  <c:v>29.19</c:v>
                </c:pt>
              </c:numCache>
            </c:numRef>
          </c:val>
          <c:smooth val="0"/>
        </c:ser>
        <c:dLbls>
          <c:showLegendKey val="0"/>
          <c:showVal val="0"/>
          <c:showCatName val="0"/>
          <c:showSerName val="0"/>
          <c:showPercent val="0"/>
          <c:showBubbleSize val="0"/>
        </c:dLbls>
        <c:marker val="1"/>
        <c:smooth val="0"/>
        <c:axId val="156939776"/>
        <c:axId val="156941312"/>
      </c:lineChart>
      <c:catAx>
        <c:axId val="156939776"/>
        <c:scaling>
          <c:orientation val="minMax"/>
        </c:scaling>
        <c:delete val="0"/>
        <c:axPos val="b"/>
        <c:majorTickMark val="none"/>
        <c:minorTickMark val="none"/>
        <c:tickLblPos val="nextTo"/>
        <c:crossAx val="156941312"/>
        <c:crosses val="autoZero"/>
        <c:auto val="1"/>
        <c:lblAlgn val="ctr"/>
        <c:lblOffset val="100"/>
        <c:noMultiLvlLbl val="0"/>
      </c:catAx>
      <c:valAx>
        <c:axId val="156941312"/>
        <c:scaling>
          <c:orientation val="minMax"/>
          <c:max val="35"/>
          <c:min val="10"/>
        </c:scaling>
        <c:delete val="0"/>
        <c:axPos val="l"/>
        <c:title>
          <c:tx>
            <c:rich>
              <a:bodyPr/>
              <a:lstStyle/>
              <a:p>
                <a:pPr>
                  <a:defRPr/>
                </a:pPr>
                <a:r>
                  <a:rPr lang="es-ES"/>
                  <a:t>mean</a:t>
                </a:r>
              </a:p>
            </c:rich>
          </c:tx>
          <c:layout/>
          <c:overlay val="0"/>
        </c:title>
        <c:numFmt formatCode="General" sourceLinked="1"/>
        <c:majorTickMark val="none"/>
        <c:minorTickMark val="none"/>
        <c:tickLblPos val="nextTo"/>
        <c:crossAx val="156939776"/>
        <c:crosses val="autoZero"/>
        <c:crossBetween val="between"/>
      </c:valAx>
    </c:plotArea>
    <c:legend>
      <c:legendPos val="r"/>
      <c:layout/>
      <c:overlay val="0"/>
    </c:legend>
    <c:plotVisOnly val="1"/>
    <c:dispBlanksAs val="gap"/>
    <c:showDLblsOverMax val="0"/>
  </c:chart>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s-ES" sz="1600"/>
              <a:t>% change from baseline</a:t>
            </a:r>
            <a:r>
              <a:rPr lang="es-ES" sz="1600" baseline="0"/>
              <a:t> sperm motility</a:t>
            </a:r>
            <a:endParaRPr lang="es-ES" sz="1600"/>
          </a:p>
        </c:rich>
      </c:tx>
      <c:layout/>
      <c:overlay val="0"/>
    </c:title>
    <c:autoTitleDeleted val="0"/>
    <c:plotArea>
      <c:layout/>
      <c:barChart>
        <c:barDir val="col"/>
        <c:grouping val="clustered"/>
        <c:varyColors val="0"/>
        <c:ser>
          <c:idx val="0"/>
          <c:order val="0"/>
          <c:tx>
            <c:strRef>
              <c:f>Hoja4!$B$84</c:f>
              <c:strCache>
                <c:ptCount val="1"/>
                <c:pt idx="0">
                  <c:v>PLACEBO</c:v>
                </c:pt>
              </c:strCache>
            </c:strRef>
          </c:tx>
          <c:invertIfNegative val="0"/>
          <c:cat>
            <c:strRef>
              <c:f>Hoja4!$C$83:$D$83</c:f>
              <c:strCache>
                <c:ptCount val="2"/>
                <c:pt idx="0">
                  <c:v>Día 60</c:v>
                </c:pt>
                <c:pt idx="1">
                  <c:v>Día 90</c:v>
                </c:pt>
              </c:strCache>
            </c:strRef>
          </c:cat>
          <c:val>
            <c:numRef>
              <c:f>Hoja4!$C$84:$D$84</c:f>
              <c:numCache>
                <c:formatCode>0%</c:formatCode>
                <c:ptCount val="2"/>
                <c:pt idx="0">
                  <c:v>1.4516129032258041E-2</c:v>
                </c:pt>
                <c:pt idx="1">
                  <c:v>8.9784946236559027E-2</c:v>
                </c:pt>
              </c:numCache>
            </c:numRef>
          </c:val>
        </c:ser>
        <c:ser>
          <c:idx val="1"/>
          <c:order val="1"/>
          <c:tx>
            <c:strRef>
              <c:f>Hoja4!$B$85</c:f>
              <c:strCache>
                <c:ptCount val="1"/>
                <c:pt idx="0">
                  <c:v>ASHWAGANDA</c:v>
                </c:pt>
              </c:strCache>
            </c:strRef>
          </c:tx>
          <c:invertIfNegative val="0"/>
          <c:cat>
            <c:strRef>
              <c:f>Hoja4!$C$83:$D$83</c:f>
              <c:strCache>
                <c:ptCount val="2"/>
                <c:pt idx="0">
                  <c:v>Día 60</c:v>
                </c:pt>
                <c:pt idx="1">
                  <c:v>Día 90</c:v>
                </c:pt>
              </c:strCache>
            </c:strRef>
          </c:cat>
          <c:val>
            <c:numRef>
              <c:f>Hoja4!$C$85:$D$85</c:f>
              <c:numCache>
                <c:formatCode>0%</c:formatCode>
                <c:ptCount val="2"/>
                <c:pt idx="0">
                  <c:v>0.39849624060150363</c:v>
                </c:pt>
                <c:pt idx="1">
                  <c:v>0.56766917293233077</c:v>
                </c:pt>
              </c:numCache>
            </c:numRef>
          </c:val>
        </c:ser>
        <c:dLbls>
          <c:showLegendKey val="0"/>
          <c:showVal val="0"/>
          <c:showCatName val="0"/>
          <c:showSerName val="0"/>
          <c:showPercent val="0"/>
          <c:showBubbleSize val="0"/>
        </c:dLbls>
        <c:gapWidth val="150"/>
        <c:axId val="156877184"/>
        <c:axId val="156878720"/>
      </c:barChart>
      <c:catAx>
        <c:axId val="156877184"/>
        <c:scaling>
          <c:orientation val="minMax"/>
        </c:scaling>
        <c:delete val="0"/>
        <c:axPos val="b"/>
        <c:majorTickMark val="none"/>
        <c:minorTickMark val="none"/>
        <c:tickLblPos val="nextTo"/>
        <c:crossAx val="156878720"/>
        <c:crosses val="autoZero"/>
        <c:auto val="1"/>
        <c:lblAlgn val="ctr"/>
        <c:lblOffset val="100"/>
        <c:noMultiLvlLbl val="0"/>
      </c:catAx>
      <c:valAx>
        <c:axId val="156878720"/>
        <c:scaling>
          <c:orientation val="minMax"/>
        </c:scaling>
        <c:delete val="0"/>
        <c:axPos val="l"/>
        <c:numFmt formatCode="0%" sourceLinked="1"/>
        <c:majorTickMark val="none"/>
        <c:minorTickMark val="none"/>
        <c:tickLblPos val="nextTo"/>
        <c:crossAx val="156877184"/>
        <c:crosses val="autoZero"/>
        <c:crossBetween val="between"/>
      </c:valAx>
    </c:plotArea>
    <c:legend>
      <c:legendPos val="r"/>
      <c:layout/>
      <c:overlay val="0"/>
    </c:legend>
    <c:plotVisOnly val="1"/>
    <c:dispBlanksAs val="gap"/>
    <c:showDLblsOverMax val="0"/>
  </c:chart>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s-ES"/>
              <a:t>Serum Testosterone (ng/ml)</a:t>
            </a:r>
          </a:p>
        </c:rich>
      </c:tx>
      <c:layout/>
      <c:overlay val="0"/>
    </c:title>
    <c:autoTitleDeleted val="0"/>
    <c:plotArea>
      <c:layout>
        <c:manualLayout>
          <c:layoutTarget val="inner"/>
          <c:xMode val="edge"/>
          <c:yMode val="edge"/>
          <c:x val="0.13782195975503062"/>
          <c:y val="0.19480351414406533"/>
          <c:w val="0.54271894138232724"/>
          <c:h val="0.68921660834062404"/>
        </c:manualLayout>
      </c:layout>
      <c:lineChart>
        <c:grouping val="standard"/>
        <c:varyColors val="0"/>
        <c:ser>
          <c:idx val="0"/>
          <c:order val="0"/>
          <c:tx>
            <c:strRef>
              <c:f>Hoja4!$C$108</c:f>
              <c:strCache>
                <c:ptCount val="1"/>
                <c:pt idx="0">
                  <c:v>PLACEBO</c:v>
                </c:pt>
              </c:strCache>
            </c:strRef>
          </c:tx>
          <c:dLbls>
            <c:dLbl>
              <c:idx val="0"/>
              <c:layout>
                <c:manualLayout>
                  <c:x val="-2.5000000000000001E-2"/>
                  <c:y val="6.0185185185185182E-2"/>
                </c:manualLayout>
              </c:layout>
              <c:showLegendKey val="0"/>
              <c:showVal val="1"/>
              <c:showCatName val="0"/>
              <c:showSerName val="0"/>
              <c:showPercent val="0"/>
              <c:showBubbleSize val="0"/>
            </c:dLbl>
            <c:dLbl>
              <c:idx val="1"/>
              <c:layout>
                <c:manualLayout>
                  <c:x val="-2.2222222222222223E-2"/>
                  <c:y val="4.629629629629621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Hoja4!$B$109:$B$110</c:f>
              <c:strCache>
                <c:ptCount val="2"/>
                <c:pt idx="0">
                  <c:v>0 Día</c:v>
                </c:pt>
                <c:pt idx="1">
                  <c:v>90 Día</c:v>
                </c:pt>
              </c:strCache>
            </c:strRef>
          </c:cat>
          <c:val>
            <c:numRef>
              <c:f>Hoja4!$C$109:$C$110</c:f>
              <c:numCache>
                <c:formatCode>General</c:formatCode>
                <c:ptCount val="2"/>
                <c:pt idx="0">
                  <c:v>4.42</c:v>
                </c:pt>
                <c:pt idx="1">
                  <c:v>4.59</c:v>
                </c:pt>
              </c:numCache>
            </c:numRef>
          </c:val>
          <c:smooth val="0"/>
        </c:ser>
        <c:ser>
          <c:idx val="1"/>
          <c:order val="1"/>
          <c:tx>
            <c:strRef>
              <c:f>Hoja4!$D$108</c:f>
              <c:strCache>
                <c:ptCount val="1"/>
                <c:pt idx="0">
                  <c:v>ASHWAGANDHA</c:v>
                </c:pt>
              </c:strCache>
            </c:strRef>
          </c:tx>
          <c:dLbls>
            <c:dLbl>
              <c:idx val="0"/>
              <c:layout>
                <c:manualLayout>
                  <c:x val="-7.7777777777777807E-2"/>
                  <c:y val="-0.11111111111111102"/>
                </c:manualLayout>
              </c:layout>
              <c:showLegendKey val="0"/>
              <c:showVal val="1"/>
              <c:showCatName val="0"/>
              <c:showSerName val="0"/>
              <c:showPercent val="0"/>
              <c:showBubbleSize val="0"/>
            </c:dLbl>
            <c:dLbl>
              <c:idx val="1"/>
              <c:layout>
                <c:manualLayout>
                  <c:x val="-0.1111111111111111"/>
                  <c:y val="-5.5555555555555552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Hoja4!$B$109:$B$110</c:f>
              <c:strCache>
                <c:ptCount val="2"/>
                <c:pt idx="0">
                  <c:v>0 Día</c:v>
                </c:pt>
                <c:pt idx="1">
                  <c:v>90 Día</c:v>
                </c:pt>
              </c:strCache>
            </c:strRef>
          </c:cat>
          <c:val>
            <c:numRef>
              <c:f>Hoja4!$D$109:$D$110</c:f>
              <c:numCache>
                <c:formatCode>General</c:formatCode>
                <c:ptCount val="2"/>
                <c:pt idx="0">
                  <c:v>4.45</c:v>
                </c:pt>
                <c:pt idx="1">
                  <c:v>5.22</c:v>
                </c:pt>
              </c:numCache>
            </c:numRef>
          </c:val>
          <c:smooth val="0"/>
        </c:ser>
        <c:dLbls>
          <c:showLegendKey val="0"/>
          <c:showVal val="0"/>
          <c:showCatName val="0"/>
          <c:showSerName val="0"/>
          <c:showPercent val="0"/>
          <c:showBubbleSize val="0"/>
        </c:dLbls>
        <c:marker val="1"/>
        <c:smooth val="0"/>
        <c:axId val="158119808"/>
        <c:axId val="158121344"/>
      </c:lineChart>
      <c:catAx>
        <c:axId val="158119808"/>
        <c:scaling>
          <c:orientation val="minMax"/>
        </c:scaling>
        <c:delete val="0"/>
        <c:axPos val="b"/>
        <c:majorTickMark val="none"/>
        <c:minorTickMark val="none"/>
        <c:tickLblPos val="nextTo"/>
        <c:crossAx val="158121344"/>
        <c:crosses val="autoZero"/>
        <c:auto val="1"/>
        <c:lblAlgn val="ctr"/>
        <c:lblOffset val="100"/>
        <c:noMultiLvlLbl val="0"/>
      </c:catAx>
      <c:valAx>
        <c:axId val="158121344"/>
        <c:scaling>
          <c:orientation val="minMax"/>
        </c:scaling>
        <c:delete val="0"/>
        <c:axPos val="l"/>
        <c:title>
          <c:tx>
            <c:rich>
              <a:bodyPr/>
              <a:lstStyle/>
              <a:p>
                <a:pPr>
                  <a:defRPr/>
                </a:pPr>
                <a:r>
                  <a:rPr lang="es-ES"/>
                  <a:t>Mean</a:t>
                </a:r>
              </a:p>
            </c:rich>
          </c:tx>
          <c:layout/>
          <c:overlay val="0"/>
        </c:title>
        <c:numFmt formatCode="General" sourceLinked="1"/>
        <c:majorTickMark val="none"/>
        <c:minorTickMark val="none"/>
        <c:tickLblPos val="nextTo"/>
        <c:crossAx val="158119808"/>
        <c:crosses val="autoZero"/>
        <c:crossBetween val="between"/>
      </c:valAx>
    </c:plotArea>
    <c:legend>
      <c:legendPos val="r"/>
      <c:layout/>
      <c:overlay val="0"/>
    </c:legend>
    <c:plotVisOnly val="1"/>
    <c:dispBlanksAs val="gap"/>
    <c:showDLblsOverMax val="0"/>
  </c:chart>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400"/>
              <a:t>% change from baseline serum testosterone (ng/ml), día 90</a:t>
            </a:r>
          </a:p>
        </c:rich>
      </c:tx>
      <c:layout/>
      <c:overlay val="0"/>
    </c:title>
    <c:autoTitleDeleted val="0"/>
    <c:plotArea>
      <c:layout/>
      <c:barChart>
        <c:barDir val="col"/>
        <c:grouping val="clustered"/>
        <c:varyColors val="0"/>
        <c:ser>
          <c:idx val="0"/>
          <c:order val="0"/>
          <c:tx>
            <c:strRef>
              <c:f>Hoja4!$C$119</c:f>
              <c:strCache>
                <c:ptCount val="1"/>
                <c:pt idx="0">
                  <c:v>Día 90</c:v>
                </c:pt>
              </c:strCache>
            </c:strRef>
          </c:tx>
          <c:invertIfNegative val="0"/>
          <c:dPt>
            <c:idx val="1"/>
            <c:invertIfNegative val="0"/>
            <c:bubble3D val="0"/>
            <c:spPr>
              <a:solidFill>
                <a:schemeClr val="accent2"/>
              </a:solidFill>
            </c:spPr>
          </c:dPt>
          <c:dLbls>
            <c:showLegendKey val="0"/>
            <c:showVal val="1"/>
            <c:showCatName val="0"/>
            <c:showSerName val="0"/>
            <c:showPercent val="0"/>
            <c:showBubbleSize val="0"/>
            <c:showLeaderLines val="0"/>
          </c:dLbls>
          <c:cat>
            <c:strRef>
              <c:f>Hoja4!$B$120:$B$121</c:f>
              <c:strCache>
                <c:ptCount val="2"/>
                <c:pt idx="0">
                  <c:v>PLACEBO</c:v>
                </c:pt>
                <c:pt idx="1">
                  <c:v>ASHWAGANDA</c:v>
                </c:pt>
              </c:strCache>
            </c:strRef>
          </c:cat>
          <c:val>
            <c:numRef>
              <c:f>Hoja4!$C$120:$C$121</c:f>
              <c:numCache>
                <c:formatCode>0%</c:formatCode>
                <c:ptCount val="2"/>
                <c:pt idx="0">
                  <c:v>3.8461538461538443E-2</c:v>
                </c:pt>
                <c:pt idx="1">
                  <c:v>0.17303370786516845</c:v>
                </c:pt>
              </c:numCache>
            </c:numRef>
          </c:val>
        </c:ser>
        <c:dLbls>
          <c:showLegendKey val="0"/>
          <c:showVal val="0"/>
          <c:showCatName val="0"/>
          <c:showSerName val="0"/>
          <c:showPercent val="0"/>
          <c:showBubbleSize val="0"/>
        </c:dLbls>
        <c:gapWidth val="150"/>
        <c:axId val="157000448"/>
        <c:axId val="157001984"/>
      </c:barChart>
      <c:catAx>
        <c:axId val="157000448"/>
        <c:scaling>
          <c:orientation val="minMax"/>
        </c:scaling>
        <c:delete val="0"/>
        <c:axPos val="b"/>
        <c:majorTickMark val="none"/>
        <c:minorTickMark val="none"/>
        <c:tickLblPos val="nextTo"/>
        <c:crossAx val="157001984"/>
        <c:crosses val="autoZero"/>
        <c:auto val="1"/>
        <c:lblAlgn val="ctr"/>
        <c:lblOffset val="100"/>
        <c:noMultiLvlLbl val="0"/>
      </c:catAx>
      <c:valAx>
        <c:axId val="157001984"/>
        <c:scaling>
          <c:orientation val="minMax"/>
        </c:scaling>
        <c:delete val="0"/>
        <c:axPos val="l"/>
        <c:numFmt formatCode="0%" sourceLinked="1"/>
        <c:majorTickMark val="none"/>
        <c:minorTickMark val="none"/>
        <c:tickLblPos val="nextTo"/>
        <c:crossAx val="157000448"/>
        <c:crosses val="autoZero"/>
        <c:crossBetween val="between"/>
      </c:valAx>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s-ES"/>
              <a:t>% puntuación subgrupos escala DASS</a:t>
            </a:r>
          </a:p>
        </c:rich>
      </c:tx>
      <c:layout/>
      <c:overlay val="0"/>
    </c:title>
    <c:autoTitleDeleted val="0"/>
    <c:plotArea>
      <c:layout/>
      <c:barChart>
        <c:barDir val="col"/>
        <c:grouping val="clustered"/>
        <c:varyColors val="0"/>
        <c:ser>
          <c:idx val="0"/>
          <c:order val="0"/>
          <c:tx>
            <c:strRef>
              <c:f>Hoja3!$C$27</c:f>
              <c:strCache>
                <c:ptCount val="1"/>
                <c:pt idx="0">
                  <c:v>PLACEBO</c:v>
                </c:pt>
              </c:strCache>
            </c:strRef>
          </c:tx>
          <c:invertIfNegative val="0"/>
          <c:cat>
            <c:strRef>
              <c:f>Hoja3!$B$28:$B$30</c:f>
              <c:strCache>
                <c:ptCount val="3"/>
                <c:pt idx="0">
                  <c:v>DASS Depresión</c:v>
                </c:pt>
                <c:pt idx="1">
                  <c:v>DASS Ansiedad</c:v>
                </c:pt>
                <c:pt idx="2">
                  <c:v>DASS Estress</c:v>
                </c:pt>
              </c:strCache>
            </c:strRef>
          </c:cat>
          <c:val>
            <c:numRef>
              <c:f>Hoja3!$C$28:$C$30</c:f>
              <c:numCache>
                <c:formatCode>0.00%</c:formatCode>
                <c:ptCount val="3"/>
                <c:pt idx="0">
                  <c:v>-5.21E-2</c:v>
                </c:pt>
                <c:pt idx="1">
                  <c:v>4.3400000000000001E-2</c:v>
                </c:pt>
                <c:pt idx="2">
                  <c:v>-0.1042</c:v>
                </c:pt>
              </c:numCache>
            </c:numRef>
          </c:val>
        </c:ser>
        <c:ser>
          <c:idx val="1"/>
          <c:order val="1"/>
          <c:tx>
            <c:strRef>
              <c:f>Hoja3!$D$27</c:f>
              <c:strCache>
                <c:ptCount val="1"/>
                <c:pt idx="0">
                  <c:v>ASHWAGANDA</c:v>
                </c:pt>
              </c:strCache>
            </c:strRef>
          </c:tx>
          <c:invertIfNegative val="0"/>
          <c:cat>
            <c:strRef>
              <c:f>Hoja3!$B$28:$B$30</c:f>
              <c:strCache>
                <c:ptCount val="3"/>
                <c:pt idx="0">
                  <c:v>DASS Depresión</c:v>
                </c:pt>
                <c:pt idx="1">
                  <c:v>DASS Ansiedad</c:v>
                </c:pt>
                <c:pt idx="2">
                  <c:v>DASS Estress</c:v>
                </c:pt>
              </c:strCache>
            </c:strRef>
          </c:cat>
          <c:val>
            <c:numRef>
              <c:f>Hoja3!$D$28:$D$30</c:f>
              <c:numCache>
                <c:formatCode>0%</c:formatCode>
                <c:ptCount val="3"/>
                <c:pt idx="0">
                  <c:v>-0.77</c:v>
                </c:pt>
                <c:pt idx="1">
                  <c:v>-0.75629999999999997</c:v>
                </c:pt>
                <c:pt idx="2">
                  <c:v>-0.64229999999999998</c:v>
                </c:pt>
              </c:numCache>
            </c:numRef>
          </c:val>
        </c:ser>
        <c:dLbls>
          <c:showLegendKey val="0"/>
          <c:showVal val="0"/>
          <c:showCatName val="0"/>
          <c:showSerName val="0"/>
          <c:showPercent val="0"/>
          <c:showBubbleSize val="0"/>
        </c:dLbls>
        <c:gapWidth val="150"/>
        <c:axId val="156199168"/>
        <c:axId val="156200960"/>
      </c:barChart>
      <c:catAx>
        <c:axId val="156199168"/>
        <c:scaling>
          <c:orientation val="minMax"/>
        </c:scaling>
        <c:delete val="0"/>
        <c:axPos val="b"/>
        <c:majorTickMark val="none"/>
        <c:minorTickMark val="none"/>
        <c:tickLblPos val="nextTo"/>
        <c:crossAx val="156200960"/>
        <c:crosses val="autoZero"/>
        <c:auto val="1"/>
        <c:lblAlgn val="ctr"/>
        <c:lblOffset val="100"/>
        <c:noMultiLvlLbl val="0"/>
      </c:catAx>
      <c:valAx>
        <c:axId val="156200960"/>
        <c:scaling>
          <c:orientation val="minMax"/>
        </c:scaling>
        <c:delete val="0"/>
        <c:axPos val="l"/>
        <c:numFmt formatCode="0%" sourceLinked="0"/>
        <c:majorTickMark val="none"/>
        <c:minorTickMark val="none"/>
        <c:tickLblPos val="nextTo"/>
        <c:crossAx val="156199168"/>
        <c:crosses val="autoZero"/>
        <c:crossBetween val="between"/>
      </c:valAx>
      <c:dTable>
        <c:showHorzBorder val="1"/>
        <c:showVertBorder val="1"/>
        <c:showOutline val="1"/>
        <c:showKeys val="1"/>
      </c:dTable>
    </c:plotArea>
    <c:plotVisOnly val="1"/>
    <c:dispBlanksAs val="gap"/>
    <c:showDLblsOverMax val="0"/>
  </c:chart>
  <c:externalData r:id="rId2">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s-ES"/>
              <a:t>Serum LH (mIU/ml)</a:t>
            </a:r>
          </a:p>
        </c:rich>
      </c:tx>
      <c:layout/>
      <c:overlay val="0"/>
    </c:title>
    <c:autoTitleDeleted val="0"/>
    <c:plotArea>
      <c:layout/>
      <c:lineChart>
        <c:grouping val="standard"/>
        <c:varyColors val="0"/>
        <c:ser>
          <c:idx val="0"/>
          <c:order val="0"/>
          <c:tx>
            <c:strRef>
              <c:f>Hoja4!$C$141</c:f>
              <c:strCache>
                <c:ptCount val="1"/>
                <c:pt idx="0">
                  <c:v>PLACEBO</c:v>
                </c:pt>
              </c:strCache>
            </c:strRef>
          </c:tx>
          <c:dLbls>
            <c:dLbl>
              <c:idx val="0"/>
              <c:layout>
                <c:manualLayout>
                  <c:x val="-2.7777777777777779E-3"/>
                  <c:y val="6.4814814814814894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Hoja4!$B$142:$B$143</c:f>
              <c:strCache>
                <c:ptCount val="2"/>
                <c:pt idx="0">
                  <c:v>0 Día</c:v>
                </c:pt>
                <c:pt idx="1">
                  <c:v>90 Día</c:v>
                </c:pt>
              </c:strCache>
            </c:strRef>
          </c:cat>
          <c:val>
            <c:numRef>
              <c:f>Hoja4!$C$142:$C$143</c:f>
              <c:numCache>
                <c:formatCode>General</c:formatCode>
                <c:ptCount val="2"/>
                <c:pt idx="0">
                  <c:v>4.0199999999999996</c:v>
                </c:pt>
                <c:pt idx="1">
                  <c:v>4.3499999999999996</c:v>
                </c:pt>
              </c:numCache>
            </c:numRef>
          </c:val>
          <c:smooth val="0"/>
        </c:ser>
        <c:ser>
          <c:idx val="1"/>
          <c:order val="1"/>
          <c:tx>
            <c:strRef>
              <c:f>Hoja4!$D$141</c:f>
              <c:strCache>
                <c:ptCount val="1"/>
                <c:pt idx="0">
                  <c:v>ASHWAGANDHA</c:v>
                </c:pt>
              </c:strCache>
            </c:strRef>
          </c:tx>
          <c:dLbls>
            <c:dLbl>
              <c:idx val="0"/>
              <c:layout>
                <c:manualLayout>
                  <c:x val="-6.1111111111111109E-2"/>
                  <c:y val="-0.10185185185185194"/>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Hoja4!$B$142:$B$143</c:f>
              <c:strCache>
                <c:ptCount val="2"/>
                <c:pt idx="0">
                  <c:v>0 Día</c:v>
                </c:pt>
                <c:pt idx="1">
                  <c:v>90 Día</c:v>
                </c:pt>
              </c:strCache>
            </c:strRef>
          </c:cat>
          <c:val>
            <c:numRef>
              <c:f>Hoja4!$D$142:$D$143</c:f>
              <c:numCache>
                <c:formatCode>General</c:formatCode>
                <c:ptCount val="2"/>
                <c:pt idx="0">
                  <c:v>3.97</c:v>
                </c:pt>
                <c:pt idx="1">
                  <c:v>5.31</c:v>
                </c:pt>
              </c:numCache>
            </c:numRef>
          </c:val>
          <c:smooth val="0"/>
        </c:ser>
        <c:dLbls>
          <c:showLegendKey val="0"/>
          <c:showVal val="0"/>
          <c:showCatName val="0"/>
          <c:showSerName val="0"/>
          <c:showPercent val="0"/>
          <c:showBubbleSize val="0"/>
        </c:dLbls>
        <c:marker val="1"/>
        <c:smooth val="0"/>
        <c:axId val="157816704"/>
        <c:axId val="157818240"/>
      </c:lineChart>
      <c:catAx>
        <c:axId val="157816704"/>
        <c:scaling>
          <c:orientation val="minMax"/>
        </c:scaling>
        <c:delete val="0"/>
        <c:axPos val="b"/>
        <c:majorTickMark val="none"/>
        <c:minorTickMark val="none"/>
        <c:tickLblPos val="nextTo"/>
        <c:crossAx val="157818240"/>
        <c:crosses val="autoZero"/>
        <c:auto val="1"/>
        <c:lblAlgn val="ctr"/>
        <c:lblOffset val="100"/>
        <c:noMultiLvlLbl val="0"/>
      </c:catAx>
      <c:valAx>
        <c:axId val="157818240"/>
        <c:scaling>
          <c:orientation val="minMax"/>
          <c:max val="5.5"/>
          <c:min val="3.5"/>
        </c:scaling>
        <c:delete val="0"/>
        <c:axPos val="l"/>
        <c:title>
          <c:tx>
            <c:rich>
              <a:bodyPr/>
              <a:lstStyle/>
              <a:p>
                <a:pPr>
                  <a:defRPr/>
                </a:pPr>
                <a:r>
                  <a:rPr lang="es-ES"/>
                  <a:t>Mean</a:t>
                </a:r>
              </a:p>
            </c:rich>
          </c:tx>
          <c:layout/>
          <c:overlay val="0"/>
        </c:title>
        <c:numFmt formatCode="General" sourceLinked="1"/>
        <c:majorTickMark val="none"/>
        <c:minorTickMark val="none"/>
        <c:tickLblPos val="nextTo"/>
        <c:crossAx val="157816704"/>
        <c:crosses val="autoZero"/>
        <c:crossBetween val="between"/>
        <c:majorUnit val="0.5"/>
      </c:valAx>
      <c:spPr>
        <a:noFill/>
        <a:ln w="25400">
          <a:noFill/>
        </a:ln>
      </c:spPr>
    </c:plotArea>
    <c:legend>
      <c:legendPos val="r"/>
      <c:layout/>
      <c:overlay val="0"/>
    </c:legend>
    <c:plotVisOnly val="1"/>
    <c:dispBlanksAs val="gap"/>
    <c:showDLblsOverMax val="0"/>
  </c:chart>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 change from baseline serum LH(mIU/ml), día</a:t>
            </a:r>
            <a:r>
              <a:rPr lang="en-US" baseline="0"/>
              <a:t> 90</a:t>
            </a:r>
            <a:endParaRPr lang="en-US"/>
          </a:p>
        </c:rich>
      </c:tx>
      <c:layout/>
      <c:overlay val="0"/>
    </c:title>
    <c:autoTitleDeleted val="0"/>
    <c:plotArea>
      <c:layout/>
      <c:barChart>
        <c:barDir val="col"/>
        <c:grouping val="clustered"/>
        <c:varyColors val="0"/>
        <c:ser>
          <c:idx val="0"/>
          <c:order val="0"/>
          <c:tx>
            <c:strRef>
              <c:f>Hoja4!$C$148</c:f>
              <c:strCache>
                <c:ptCount val="1"/>
                <c:pt idx="0">
                  <c:v>Día 90</c:v>
                </c:pt>
              </c:strCache>
            </c:strRef>
          </c:tx>
          <c:spPr>
            <a:solidFill>
              <a:schemeClr val="accent2"/>
            </a:solidFill>
          </c:spPr>
          <c:invertIfNegative val="0"/>
          <c:dPt>
            <c:idx val="0"/>
            <c:invertIfNegative val="0"/>
            <c:bubble3D val="0"/>
            <c:spPr>
              <a:solidFill>
                <a:schemeClr val="accent1"/>
              </a:solidFill>
            </c:spPr>
          </c:dPt>
          <c:dLbls>
            <c:showLegendKey val="0"/>
            <c:showVal val="1"/>
            <c:showCatName val="0"/>
            <c:showSerName val="0"/>
            <c:showPercent val="0"/>
            <c:showBubbleSize val="0"/>
            <c:showLeaderLines val="0"/>
          </c:dLbls>
          <c:cat>
            <c:strRef>
              <c:f>Hoja4!$B$149:$B$150</c:f>
              <c:strCache>
                <c:ptCount val="2"/>
                <c:pt idx="0">
                  <c:v>PLACEBO</c:v>
                </c:pt>
                <c:pt idx="1">
                  <c:v>ASHWAGANDA</c:v>
                </c:pt>
              </c:strCache>
            </c:strRef>
          </c:cat>
          <c:val>
            <c:numRef>
              <c:f>Hoja4!$C$149:$C$150</c:f>
              <c:numCache>
                <c:formatCode>0%</c:formatCode>
                <c:ptCount val="2"/>
                <c:pt idx="0">
                  <c:v>8.2089552238805999E-2</c:v>
                </c:pt>
                <c:pt idx="1">
                  <c:v>0.33753148614609557</c:v>
                </c:pt>
              </c:numCache>
            </c:numRef>
          </c:val>
        </c:ser>
        <c:dLbls>
          <c:showLegendKey val="0"/>
          <c:showVal val="0"/>
          <c:showCatName val="0"/>
          <c:showSerName val="0"/>
          <c:showPercent val="0"/>
          <c:showBubbleSize val="0"/>
        </c:dLbls>
        <c:gapWidth val="150"/>
        <c:axId val="157868800"/>
        <c:axId val="157870336"/>
      </c:barChart>
      <c:catAx>
        <c:axId val="157868800"/>
        <c:scaling>
          <c:orientation val="minMax"/>
        </c:scaling>
        <c:delete val="0"/>
        <c:axPos val="b"/>
        <c:majorTickMark val="none"/>
        <c:minorTickMark val="none"/>
        <c:tickLblPos val="nextTo"/>
        <c:crossAx val="157870336"/>
        <c:crosses val="autoZero"/>
        <c:auto val="1"/>
        <c:lblAlgn val="ctr"/>
        <c:lblOffset val="100"/>
        <c:noMultiLvlLbl val="0"/>
      </c:catAx>
      <c:valAx>
        <c:axId val="157870336"/>
        <c:scaling>
          <c:orientation val="minMax"/>
        </c:scaling>
        <c:delete val="0"/>
        <c:axPos val="l"/>
        <c:numFmt formatCode="0%" sourceLinked="1"/>
        <c:majorTickMark val="none"/>
        <c:minorTickMark val="none"/>
        <c:tickLblPos val="nextTo"/>
        <c:crossAx val="157868800"/>
        <c:crosses val="autoZero"/>
        <c:crossBetween val="between"/>
      </c:valAx>
    </c:plotArea>
    <c:plotVisOnly val="1"/>
    <c:dispBlanksAs val="gap"/>
    <c:showDLblsOverMax val="0"/>
  </c:chart>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s-ES"/>
              <a:t>% "LUBRICACIÓN"</a:t>
            </a:r>
          </a:p>
        </c:rich>
      </c:tx>
      <c:layout/>
      <c:overlay val="0"/>
    </c:title>
    <c:autoTitleDeleted val="0"/>
    <c:plotArea>
      <c:layout/>
      <c:barChart>
        <c:barDir val="col"/>
        <c:grouping val="clustered"/>
        <c:varyColors val="0"/>
        <c:ser>
          <c:idx val="0"/>
          <c:order val="0"/>
          <c:tx>
            <c:strRef>
              <c:f>'DISFUNCION SEXUAL FEMENINA'!$A$7</c:f>
              <c:strCache>
                <c:ptCount val="1"/>
                <c:pt idx="0">
                  <c:v>4 SEMANAS</c:v>
                </c:pt>
              </c:strCache>
            </c:strRef>
          </c:tx>
          <c:invertIfNegative val="0"/>
          <c:dLbls>
            <c:showLegendKey val="0"/>
            <c:showVal val="1"/>
            <c:showCatName val="0"/>
            <c:showSerName val="0"/>
            <c:showPercent val="0"/>
            <c:showBubbleSize val="0"/>
            <c:showLeaderLines val="0"/>
          </c:dLbls>
          <c:cat>
            <c:strRef>
              <c:f>'DISFUNCION SEXUAL FEMENINA'!$B$6:$C$6</c:f>
              <c:strCache>
                <c:ptCount val="2"/>
                <c:pt idx="0">
                  <c:v>PLACEBO</c:v>
                </c:pt>
                <c:pt idx="1">
                  <c:v>ASHWAGANDA</c:v>
                </c:pt>
              </c:strCache>
            </c:strRef>
          </c:cat>
          <c:val>
            <c:numRef>
              <c:f>'DISFUNCION SEXUAL FEMENINA'!$B$7:$C$7</c:f>
              <c:numCache>
                <c:formatCode>0%</c:formatCode>
                <c:ptCount val="2"/>
                <c:pt idx="0">
                  <c:v>0.2552301255230125</c:v>
                </c:pt>
                <c:pt idx="1">
                  <c:v>0.42622950819672134</c:v>
                </c:pt>
              </c:numCache>
            </c:numRef>
          </c:val>
        </c:ser>
        <c:ser>
          <c:idx val="1"/>
          <c:order val="1"/>
          <c:tx>
            <c:strRef>
              <c:f>'DISFUNCION SEXUAL FEMENINA'!$A$8</c:f>
              <c:strCache>
                <c:ptCount val="1"/>
                <c:pt idx="0">
                  <c:v>8 SEMANAS</c:v>
                </c:pt>
              </c:strCache>
            </c:strRef>
          </c:tx>
          <c:invertIfNegative val="0"/>
          <c:dLbls>
            <c:showLegendKey val="0"/>
            <c:showVal val="1"/>
            <c:showCatName val="0"/>
            <c:showSerName val="0"/>
            <c:showPercent val="0"/>
            <c:showBubbleSize val="0"/>
            <c:showLeaderLines val="0"/>
          </c:dLbls>
          <c:cat>
            <c:strRef>
              <c:f>'DISFUNCION SEXUAL FEMENINA'!$B$6:$C$6</c:f>
              <c:strCache>
                <c:ptCount val="2"/>
                <c:pt idx="0">
                  <c:v>PLACEBO</c:v>
                </c:pt>
                <c:pt idx="1">
                  <c:v>ASHWAGANDA</c:v>
                </c:pt>
              </c:strCache>
            </c:strRef>
          </c:cat>
          <c:val>
            <c:numRef>
              <c:f>'DISFUNCION SEXUAL FEMENINA'!$B$8:$C$8</c:f>
              <c:numCache>
                <c:formatCode>0%</c:formatCode>
                <c:ptCount val="2"/>
                <c:pt idx="0">
                  <c:v>0.33472803347280328</c:v>
                </c:pt>
                <c:pt idx="1">
                  <c:v>0.55737704918032782</c:v>
                </c:pt>
              </c:numCache>
            </c:numRef>
          </c:val>
        </c:ser>
        <c:dLbls>
          <c:showLegendKey val="0"/>
          <c:showVal val="0"/>
          <c:showCatName val="0"/>
          <c:showSerName val="0"/>
          <c:showPercent val="0"/>
          <c:showBubbleSize val="0"/>
        </c:dLbls>
        <c:gapWidth val="150"/>
        <c:axId val="341585280"/>
        <c:axId val="341587072"/>
      </c:barChart>
      <c:catAx>
        <c:axId val="341585280"/>
        <c:scaling>
          <c:orientation val="minMax"/>
        </c:scaling>
        <c:delete val="0"/>
        <c:axPos val="b"/>
        <c:majorTickMark val="none"/>
        <c:minorTickMark val="none"/>
        <c:tickLblPos val="nextTo"/>
        <c:crossAx val="341587072"/>
        <c:crosses val="autoZero"/>
        <c:auto val="1"/>
        <c:lblAlgn val="ctr"/>
        <c:lblOffset val="100"/>
        <c:noMultiLvlLbl val="0"/>
      </c:catAx>
      <c:valAx>
        <c:axId val="341587072"/>
        <c:scaling>
          <c:orientation val="minMax"/>
        </c:scaling>
        <c:delete val="0"/>
        <c:axPos val="l"/>
        <c:numFmt formatCode="0%" sourceLinked="1"/>
        <c:majorTickMark val="none"/>
        <c:minorTickMark val="none"/>
        <c:tickLblPos val="nextTo"/>
        <c:crossAx val="341585280"/>
        <c:crosses val="autoZero"/>
        <c:crossBetween val="between"/>
      </c:valAx>
    </c:plotArea>
    <c:legend>
      <c:legendPos val="r"/>
      <c:layout/>
      <c:overlay val="0"/>
    </c:legend>
    <c:plotVisOnly val="1"/>
    <c:dispBlanksAs val="gap"/>
    <c:showDLblsOverMax val="0"/>
  </c:chart>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s-ES"/>
              <a:t>Puntuación</a:t>
            </a:r>
            <a:r>
              <a:rPr lang="es-ES" baseline="0"/>
              <a:t> "Lubricación"</a:t>
            </a:r>
            <a:endParaRPr lang="es-ES"/>
          </a:p>
        </c:rich>
      </c:tx>
      <c:layout/>
      <c:overlay val="0"/>
    </c:title>
    <c:autoTitleDeleted val="0"/>
    <c:plotArea>
      <c:layout>
        <c:manualLayout>
          <c:layoutTarget val="inner"/>
          <c:xMode val="edge"/>
          <c:yMode val="edge"/>
          <c:x val="7.5460006413225492E-2"/>
          <c:y val="0.18554425488480605"/>
          <c:w val="0.53080179551850026"/>
          <c:h val="0.68921660834062404"/>
        </c:manualLayout>
      </c:layout>
      <c:lineChart>
        <c:grouping val="standard"/>
        <c:varyColors val="0"/>
        <c:ser>
          <c:idx val="0"/>
          <c:order val="0"/>
          <c:tx>
            <c:strRef>
              <c:f>'DISFUNCION SEXUAL FEMENINA'!$E$6</c:f>
              <c:strCache>
                <c:ptCount val="1"/>
                <c:pt idx="0">
                  <c:v>PLACEBO</c:v>
                </c:pt>
              </c:strCache>
            </c:strRef>
          </c:tx>
          <c:dLbls>
            <c:dLbl>
              <c:idx val="1"/>
              <c:layout>
                <c:manualLayout>
                  <c:x val="0"/>
                  <c:y val="4.6296296296296294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'DISFUNCION SEXUAL FEMENINA'!$D$7:$D$9</c:f>
              <c:strCache>
                <c:ptCount val="3"/>
                <c:pt idx="0">
                  <c:v>BASAL</c:v>
                </c:pt>
                <c:pt idx="1">
                  <c:v>4 SEMANAS</c:v>
                </c:pt>
                <c:pt idx="2">
                  <c:v>8 SEMANAS</c:v>
                </c:pt>
              </c:strCache>
            </c:strRef>
          </c:cat>
          <c:val>
            <c:numRef>
              <c:f>'DISFUNCION SEXUAL FEMENINA'!$E$7:$E$9</c:f>
              <c:numCache>
                <c:formatCode>General</c:formatCode>
                <c:ptCount val="3"/>
                <c:pt idx="0">
                  <c:v>2.39</c:v>
                </c:pt>
                <c:pt idx="1">
                  <c:v>3</c:v>
                </c:pt>
                <c:pt idx="2">
                  <c:v>3.19</c:v>
                </c:pt>
              </c:numCache>
            </c:numRef>
          </c:val>
          <c:smooth val="0"/>
        </c:ser>
        <c:ser>
          <c:idx val="1"/>
          <c:order val="1"/>
          <c:tx>
            <c:strRef>
              <c:f>'DISFUNCION SEXUAL FEMENINA'!$F$6</c:f>
              <c:strCache>
                <c:ptCount val="1"/>
                <c:pt idx="0">
                  <c:v>ASHWAGANDA</c:v>
                </c:pt>
              </c:strCache>
            </c:strRef>
          </c:tx>
          <c:dLbls>
            <c:dLbl>
              <c:idx val="0"/>
              <c:layout>
                <c:manualLayout>
                  <c:x val="-7.6018099547511334E-2"/>
                  <c:y val="-9.7222222222222224E-2"/>
                </c:manualLayout>
              </c:layout>
              <c:showLegendKey val="0"/>
              <c:showVal val="1"/>
              <c:showCatName val="0"/>
              <c:showSerName val="0"/>
              <c:showPercent val="0"/>
              <c:showBubbleSize val="0"/>
            </c:dLbl>
            <c:dLbl>
              <c:idx val="1"/>
              <c:layout>
                <c:manualLayout>
                  <c:x val="-5.7916273931434767E-2"/>
                  <c:y val="-5.5555555555555552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'DISFUNCION SEXUAL FEMENINA'!$D$7:$D$9</c:f>
              <c:strCache>
                <c:ptCount val="3"/>
                <c:pt idx="0">
                  <c:v>BASAL</c:v>
                </c:pt>
                <c:pt idx="1">
                  <c:v>4 SEMANAS</c:v>
                </c:pt>
                <c:pt idx="2">
                  <c:v>8 SEMANAS</c:v>
                </c:pt>
              </c:strCache>
            </c:strRef>
          </c:cat>
          <c:val>
            <c:numRef>
              <c:f>'DISFUNCION SEXUAL FEMENINA'!$F$7:$F$9</c:f>
              <c:numCache>
                <c:formatCode>General</c:formatCode>
                <c:ptCount val="3"/>
                <c:pt idx="0">
                  <c:v>2.44</c:v>
                </c:pt>
                <c:pt idx="1">
                  <c:v>3.48</c:v>
                </c:pt>
                <c:pt idx="2">
                  <c:v>3.8</c:v>
                </c:pt>
              </c:numCache>
            </c:numRef>
          </c:val>
          <c:smooth val="0"/>
        </c:ser>
        <c:dLbls>
          <c:showLegendKey val="0"/>
          <c:showVal val="0"/>
          <c:showCatName val="0"/>
          <c:showSerName val="0"/>
          <c:showPercent val="0"/>
          <c:showBubbleSize val="0"/>
        </c:dLbls>
        <c:marker val="1"/>
        <c:smooth val="0"/>
        <c:axId val="341637760"/>
        <c:axId val="340730240"/>
      </c:lineChart>
      <c:catAx>
        <c:axId val="341637760"/>
        <c:scaling>
          <c:orientation val="minMax"/>
        </c:scaling>
        <c:delete val="0"/>
        <c:axPos val="b"/>
        <c:majorTickMark val="none"/>
        <c:minorTickMark val="none"/>
        <c:tickLblPos val="nextTo"/>
        <c:crossAx val="340730240"/>
        <c:crosses val="autoZero"/>
        <c:auto val="1"/>
        <c:lblAlgn val="ctr"/>
        <c:lblOffset val="100"/>
        <c:noMultiLvlLbl val="0"/>
      </c:catAx>
      <c:valAx>
        <c:axId val="340730240"/>
        <c:scaling>
          <c:orientation val="minMax"/>
          <c:max val="5"/>
          <c:min val="0"/>
        </c:scaling>
        <c:delete val="0"/>
        <c:axPos val="l"/>
        <c:numFmt formatCode="General" sourceLinked="1"/>
        <c:majorTickMark val="none"/>
        <c:minorTickMark val="none"/>
        <c:tickLblPos val="nextTo"/>
        <c:crossAx val="341637760"/>
        <c:crosses val="autoZero"/>
        <c:crossBetween val="between"/>
        <c:majorUnit val="1"/>
        <c:minorUnit val="0.1"/>
      </c:valAx>
      <c:spPr>
        <a:noFill/>
        <a:ln w="25400">
          <a:noFill/>
        </a:ln>
      </c:spPr>
    </c:plotArea>
    <c:legend>
      <c:legendPos val="r"/>
      <c:layout/>
      <c:overlay val="0"/>
    </c:legend>
    <c:plotVisOnly val="1"/>
    <c:dispBlanksAs val="gap"/>
    <c:showDLblsOverMax val="0"/>
  </c:chart>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s-ES"/>
              <a:t>Puntuación</a:t>
            </a:r>
            <a:r>
              <a:rPr lang="es-ES" baseline="0"/>
              <a:t> " Satisfacción"</a:t>
            </a:r>
            <a:endParaRPr lang="es-ES"/>
          </a:p>
        </c:rich>
      </c:tx>
      <c:layout/>
      <c:overlay val="0"/>
    </c:title>
    <c:autoTitleDeleted val="0"/>
    <c:plotArea>
      <c:layout/>
      <c:lineChart>
        <c:grouping val="standard"/>
        <c:varyColors val="0"/>
        <c:ser>
          <c:idx val="0"/>
          <c:order val="0"/>
          <c:tx>
            <c:strRef>
              <c:f>'DISFUNCION SEXUAL FEMENINA'!$E$27</c:f>
              <c:strCache>
                <c:ptCount val="1"/>
                <c:pt idx="0">
                  <c:v>PLACEBO</c:v>
                </c:pt>
              </c:strCache>
            </c:strRef>
          </c:tx>
          <c:dLbls>
            <c:dLbl>
              <c:idx val="0"/>
              <c:layout>
                <c:manualLayout>
                  <c:x val="-3.0605460966138493E-2"/>
                  <c:y val="8.3333333333333329E-2"/>
                </c:manualLayout>
              </c:layout>
              <c:showLegendKey val="0"/>
              <c:showVal val="1"/>
              <c:showCatName val="0"/>
              <c:showSerName val="0"/>
              <c:showPercent val="0"/>
              <c:showBubbleSize val="0"/>
            </c:dLbl>
            <c:dLbl>
              <c:idx val="1"/>
              <c:layout>
                <c:manualLayout>
                  <c:x val="0"/>
                  <c:y val="6.4814814814814811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'DISFUNCION SEXUAL FEMENINA'!$D$28:$D$30</c:f>
              <c:strCache>
                <c:ptCount val="3"/>
                <c:pt idx="0">
                  <c:v>BASAL</c:v>
                </c:pt>
                <c:pt idx="1">
                  <c:v>4 SEMANAS</c:v>
                </c:pt>
                <c:pt idx="2">
                  <c:v>8 SEMANAS</c:v>
                </c:pt>
              </c:strCache>
            </c:strRef>
          </c:cat>
          <c:val>
            <c:numRef>
              <c:f>'DISFUNCION SEXUAL FEMENINA'!$E$28:$E$30</c:f>
              <c:numCache>
                <c:formatCode>General</c:formatCode>
                <c:ptCount val="3"/>
                <c:pt idx="0">
                  <c:v>2.34</c:v>
                </c:pt>
                <c:pt idx="1">
                  <c:v>2.6</c:v>
                </c:pt>
                <c:pt idx="2">
                  <c:v>2.7</c:v>
                </c:pt>
              </c:numCache>
            </c:numRef>
          </c:val>
          <c:smooth val="0"/>
        </c:ser>
        <c:ser>
          <c:idx val="1"/>
          <c:order val="1"/>
          <c:tx>
            <c:strRef>
              <c:f>'DISFUNCION SEXUAL FEMENINA'!$F$27</c:f>
              <c:strCache>
                <c:ptCount val="1"/>
                <c:pt idx="0">
                  <c:v>ASHWAGANDA</c:v>
                </c:pt>
              </c:strCache>
            </c:strRef>
          </c:tx>
          <c:dLbls>
            <c:dLbl>
              <c:idx val="0"/>
              <c:layout>
                <c:manualLayout>
                  <c:x val="-8.416501765688085E-2"/>
                  <c:y val="-5.5555555555555552E-2"/>
                </c:manualLayout>
              </c:layout>
              <c:showLegendKey val="0"/>
              <c:showVal val="1"/>
              <c:showCatName val="0"/>
              <c:showSerName val="0"/>
              <c:showPercent val="0"/>
              <c:showBubbleSize val="0"/>
            </c:dLbl>
            <c:dLbl>
              <c:idx val="1"/>
              <c:layout>
                <c:manualLayout>
                  <c:x val="-8.7990700277648159E-2"/>
                  <c:y val="-6.0185185185185182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'DISFUNCION SEXUAL FEMENINA'!$D$28:$D$30</c:f>
              <c:strCache>
                <c:ptCount val="3"/>
                <c:pt idx="0">
                  <c:v>BASAL</c:v>
                </c:pt>
                <c:pt idx="1">
                  <c:v>4 SEMANAS</c:v>
                </c:pt>
                <c:pt idx="2">
                  <c:v>8 SEMANAS</c:v>
                </c:pt>
              </c:strCache>
            </c:strRef>
          </c:cat>
          <c:val>
            <c:numRef>
              <c:f>'DISFUNCION SEXUAL FEMENINA'!$F$28:$F$30</c:f>
              <c:numCache>
                <c:formatCode>General</c:formatCode>
                <c:ptCount val="3"/>
                <c:pt idx="0">
                  <c:v>2.35</c:v>
                </c:pt>
                <c:pt idx="1">
                  <c:v>3.22</c:v>
                </c:pt>
                <c:pt idx="2">
                  <c:v>3.79</c:v>
                </c:pt>
              </c:numCache>
            </c:numRef>
          </c:val>
          <c:smooth val="0"/>
        </c:ser>
        <c:dLbls>
          <c:showLegendKey val="0"/>
          <c:showVal val="0"/>
          <c:showCatName val="0"/>
          <c:showSerName val="0"/>
          <c:showPercent val="0"/>
          <c:showBubbleSize val="0"/>
        </c:dLbls>
        <c:marker val="1"/>
        <c:smooth val="0"/>
        <c:axId val="342045440"/>
        <c:axId val="342046976"/>
      </c:lineChart>
      <c:catAx>
        <c:axId val="342045440"/>
        <c:scaling>
          <c:orientation val="minMax"/>
        </c:scaling>
        <c:delete val="0"/>
        <c:axPos val="b"/>
        <c:majorTickMark val="none"/>
        <c:minorTickMark val="none"/>
        <c:tickLblPos val="nextTo"/>
        <c:crossAx val="342046976"/>
        <c:crosses val="autoZero"/>
        <c:auto val="1"/>
        <c:lblAlgn val="ctr"/>
        <c:lblOffset val="100"/>
        <c:noMultiLvlLbl val="0"/>
      </c:catAx>
      <c:valAx>
        <c:axId val="342046976"/>
        <c:scaling>
          <c:orientation val="minMax"/>
          <c:max val="5"/>
          <c:min val="0"/>
        </c:scaling>
        <c:delete val="0"/>
        <c:axPos val="l"/>
        <c:numFmt formatCode="General" sourceLinked="1"/>
        <c:majorTickMark val="none"/>
        <c:minorTickMark val="none"/>
        <c:tickLblPos val="nextTo"/>
        <c:crossAx val="342045440"/>
        <c:crosses val="autoZero"/>
        <c:crossBetween val="between"/>
        <c:majorUnit val="1"/>
      </c:valAx>
    </c:plotArea>
    <c:legend>
      <c:legendPos val="r"/>
      <c:layout/>
      <c:overlay val="0"/>
    </c:legend>
    <c:plotVisOnly val="1"/>
    <c:dispBlanksAs val="gap"/>
    <c:showDLblsOverMax val="0"/>
  </c:chart>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s-ES"/>
              <a:t>% "SATISFACCIÓN"</a:t>
            </a:r>
          </a:p>
        </c:rich>
      </c:tx>
      <c:layout/>
      <c:overlay val="0"/>
    </c:title>
    <c:autoTitleDeleted val="0"/>
    <c:plotArea>
      <c:layout/>
      <c:barChart>
        <c:barDir val="col"/>
        <c:grouping val="clustered"/>
        <c:varyColors val="0"/>
        <c:ser>
          <c:idx val="0"/>
          <c:order val="0"/>
          <c:tx>
            <c:strRef>
              <c:f>'DISFUNCION SEXUAL FEMENINA'!$A$28</c:f>
              <c:strCache>
                <c:ptCount val="1"/>
                <c:pt idx="0">
                  <c:v>PLACEBO</c:v>
                </c:pt>
              </c:strCache>
            </c:strRef>
          </c:tx>
          <c:invertIfNegative val="0"/>
          <c:dLbls>
            <c:showLegendKey val="0"/>
            <c:showVal val="1"/>
            <c:showCatName val="0"/>
            <c:showSerName val="0"/>
            <c:showPercent val="0"/>
            <c:showBubbleSize val="0"/>
            <c:showLeaderLines val="0"/>
          </c:dLbls>
          <c:cat>
            <c:strRef>
              <c:f>'DISFUNCION SEXUAL FEMENINA'!$B$27:$C$27</c:f>
              <c:strCache>
                <c:ptCount val="2"/>
                <c:pt idx="0">
                  <c:v>4 SEMANAS</c:v>
                </c:pt>
                <c:pt idx="1">
                  <c:v>8 SEMANAS</c:v>
                </c:pt>
              </c:strCache>
            </c:strRef>
          </c:cat>
          <c:val>
            <c:numRef>
              <c:f>'DISFUNCION SEXUAL FEMENINA'!$B$28:$C$28</c:f>
              <c:numCache>
                <c:formatCode>0%</c:formatCode>
                <c:ptCount val="2"/>
                <c:pt idx="0">
                  <c:v>0.11111111111111122</c:v>
                </c:pt>
                <c:pt idx="1">
                  <c:v>0.37021276595744684</c:v>
                </c:pt>
              </c:numCache>
            </c:numRef>
          </c:val>
        </c:ser>
        <c:ser>
          <c:idx val="1"/>
          <c:order val="1"/>
          <c:tx>
            <c:strRef>
              <c:f>'DISFUNCION SEXUAL FEMENINA'!$A$29</c:f>
              <c:strCache>
                <c:ptCount val="1"/>
                <c:pt idx="0">
                  <c:v>ASHWAGANDA</c:v>
                </c:pt>
              </c:strCache>
            </c:strRef>
          </c:tx>
          <c:invertIfNegative val="0"/>
          <c:dLbls>
            <c:showLegendKey val="0"/>
            <c:showVal val="1"/>
            <c:showCatName val="0"/>
            <c:showSerName val="0"/>
            <c:showPercent val="0"/>
            <c:showBubbleSize val="0"/>
            <c:showLeaderLines val="0"/>
          </c:dLbls>
          <c:cat>
            <c:strRef>
              <c:f>'DISFUNCION SEXUAL FEMENINA'!$B$27:$C$27</c:f>
              <c:strCache>
                <c:ptCount val="2"/>
                <c:pt idx="0">
                  <c:v>4 SEMANAS</c:v>
                </c:pt>
                <c:pt idx="1">
                  <c:v>8 SEMANAS</c:v>
                </c:pt>
              </c:strCache>
            </c:strRef>
          </c:cat>
          <c:val>
            <c:numRef>
              <c:f>'DISFUNCION SEXUAL FEMENINA'!$B$29:$C$29</c:f>
              <c:numCache>
                <c:formatCode>0%</c:formatCode>
                <c:ptCount val="2"/>
                <c:pt idx="0">
                  <c:v>0.15384615384615399</c:v>
                </c:pt>
                <c:pt idx="1">
                  <c:v>0.61276595744680851</c:v>
                </c:pt>
              </c:numCache>
            </c:numRef>
          </c:val>
        </c:ser>
        <c:dLbls>
          <c:showLegendKey val="0"/>
          <c:showVal val="0"/>
          <c:showCatName val="0"/>
          <c:showSerName val="0"/>
          <c:showPercent val="0"/>
          <c:showBubbleSize val="0"/>
        </c:dLbls>
        <c:gapWidth val="150"/>
        <c:axId val="341901312"/>
        <c:axId val="341902848"/>
      </c:barChart>
      <c:catAx>
        <c:axId val="341901312"/>
        <c:scaling>
          <c:orientation val="minMax"/>
        </c:scaling>
        <c:delete val="0"/>
        <c:axPos val="b"/>
        <c:majorTickMark val="none"/>
        <c:minorTickMark val="none"/>
        <c:tickLblPos val="nextTo"/>
        <c:crossAx val="341902848"/>
        <c:crosses val="autoZero"/>
        <c:auto val="1"/>
        <c:lblAlgn val="ctr"/>
        <c:lblOffset val="100"/>
        <c:noMultiLvlLbl val="0"/>
      </c:catAx>
      <c:valAx>
        <c:axId val="341902848"/>
        <c:scaling>
          <c:orientation val="minMax"/>
        </c:scaling>
        <c:delete val="0"/>
        <c:axPos val="l"/>
        <c:numFmt formatCode="0%" sourceLinked="1"/>
        <c:majorTickMark val="none"/>
        <c:minorTickMark val="none"/>
        <c:tickLblPos val="nextTo"/>
        <c:crossAx val="341901312"/>
        <c:crosses val="autoZero"/>
        <c:crossBetween val="between"/>
      </c:valAx>
    </c:plotArea>
    <c:legend>
      <c:legendPos val="r"/>
      <c:layout/>
      <c:overlay val="0"/>
    </c:legend>
    <c:plotVisOnly val="1"/>
    <c:dispBlanksAs val="gap"/>
    <c:showDLblsOverMax val="0"/>
  </c:chart>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s-ES"/>
              <a:t>Puntuación</a:t>
            </a:r>
            <a:r>
              <a:rPr lang="es-ES" baseline="0"/>
              <a:t> "Orgasmo"</a:t>
            </a:r>
            <a:endParaRPr lang="es-ES"/>
          </a:p>
        </c:rich>
      </c:tx>
      <c:layout>
        <c:manualLayout>
          <c:xMode val="edge"/>
          <c:yMode val="edge"/>
          <c:x val="0.17644463333939064"/>
          <c:y val="2.7777777777777776E-2"/>
        </c:manualLayout>
      </c:layout>
      <c:overlay val="0"/>
    </c:title>
    <c:autoTitleDeleted val="0"/>
    <c:plotArea>
      <c:layout/>
      <c:lineChart>
        <c:grouping val="standard"/>
        <c:varyColors val="0"/>
        <c:ser>
          <c:idx val="0"/>
          <c:order val="0"/>
          <c:tx>
            <c:strRef>
              <c:f>'DISFUNCION SEXUAL FEMENINA'!$E$39</c:f>
              <c:strCache>
                <c:ptCount val="1"/>
                <c:pt idx="0">
                  <c:v>PLACEBO</c:v>
                </c:pt>
              </c:strCache>
            </c:strRef>
          </c:tx>
          <c:dLbls>
            <c:dLbl>
              <c:idx val="1"/>
              <c:layout>
                <c:manualLayout>
                  <c:x val="0"/>
                  <c:y val="4.6296296296296294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'DISFUNCION SEXUAL FEMENINA'!$D$40:$D$42</c:f>
              <c:strCache>
                <c:ptCount val="3"/>
                <c:pt idx="0">
                  <c:v>BASAL</c:v>
                </c:pt>
                <c:pt idx="1">
                  <c:v>4 SEMANAS</c:v>
                </c:pt>
                <c:pt idx="2">
                  <c:v>8 SEMANAS</c:v>
                </c:pt>
              </c:strCache>
            </c:strRef>
          </c:cat>
          <c:val>
            <c:numRef>
              <c:f>'DISFUNCION SEXUAL FEMENINA'!$E$40:$E$42</c:f>
              <c:numCache>
                <c:formatCode>General</c:formatCode>
                <c:ptCount val="3"/>
                <c:pt idx="0">
                  <c:v>1.87</c:v>
                </c:pt>
                <c:pt idx="1">
                  <c:v>2.83</c:v>
                </c:pt>
                <c:pt idx="2">
                  <c:v>2.91</c:v>
                </c:pt>
              </c:numCache>
            </c:numRef>
          </c:val>
          <c:smooth val="0"/>
        </c:ser>
        <c:ser>
          <c:idx val="1"/>
          <c:order val="1"/>
          <c:tx>
            <c:strRef>
              <c:f>'DISFUNCION SEXUAL FEMENINA'!$F$39</c:f>
              <c:strCache>
                <c:ptCount val="1"/>
                <c:pt idx="0">
                  <c:v>ASHWAGANDA</c:v>
                </c:pt>
              </c:strCache>
            </c:strRef>
          </c:tx>
          <c:dLbls>
            <c:dLbl>
              <c:idx val="0"/>
              <c:layout>
                <c:manualLayout>
                  <c:x val="-7.6285256402555485E-2"/>
                  <c:y val="-8.3333333333333329E-2"/>
                </c:manualLayout>
              </c:layout>
              <c:showLegendKey val="0"/>
              <c:showVal val="1"/>
              <c:showCatName val="0"/>
              <c:showSerName val="0"/>
              <c:showPercent val="0"/>
              <c:showBubbleSize val="0"/>
            </c:dLbl>
            <c:dLbl>
              <c:idx val="1"/>
              <c:layout>
                <c:manualLayout>
                  <c:x val="-7.2470993582427715E-2"/>
                  <c:y val="-6.4814814814814853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'DISFUNCION SEXUAL FEMENINA'!$D$40:$D$42</c:f>
              <c:strCache>
                <c:ptCount val="3"/>
                <c:pt idx="0">
                  <c:v>BASAL</c:v>
                </c:pt>
                <c:pt idx="1">
                  <c:v>4 SEMANAS</c:v>
                </c:pt>
                <c:pt idx="2">
                  <c:v>8 SEMANAS</c:v>
                </c:pt>
              </c:strCache>
            </c:strRef>
          </c:cat>
          <c:val>
            <c:numRef>
              <c:f>'DISFUNCION SEXUAL FEMENINA'!$F$40:$F$42</c:f>
              <c:numCache>
                <c:formatCode>General</c:formatCode>
                <c:ptCount val="3"/>
                <c:pt idx="0">
                  <c:v>1.92</c:v>
                </c:pt>
                <c:pt idx="1">
                  <c:v>3.28</c:v>
                </c:pt>
                <c:pt idx="2">
                  <c:v>3.41</c:v>
                </c:pt>
              </c:numCache>
            </c:numRef>
          </c:val>
          <c:smooth val="0"/>
        </c:ser>
        <c:dLbls>
          <c:showLegendKey val="0"/>
          <c:showVal val="0"/>
          <c:showCatName val="0"/>
          <c:showSerName val="0"/>
          <c:showPercent val="0"/>
          <c:showBubbleSize val="0"/>
        </c:dLbls>
        <c:marker val="1"/>
        <c:smooth val="0"/>
        <c:axId val="340312832"/>
        <c:axId val="340314368"/>
      </c:lineChart>
      <c:catAx>
        <c:axId val="340312832"/>
        <c:scaling>
          <c:orientation val="minMax"/>
        </c:scaling>
        <c:delete val="0"/>
        <c:axPos val="b"/>
        <c:majorTickMark val="none"/>
        <c:minorTickMark val="none"/>
        <c:tickLblPos val="nextTo"/>
        <c:crossAx val="340314368"/>
        <c:crosses val="autoZero"/>
        <c:auto val="1"/>
        <c:lblAlgn val="ctr"/>
        <c:lblOffset val="100"/>
        <c:noMultiLvlLbl val="0"/>
      </c:catAx>
      <c:valAx>
        <c:axId val="340314368"/>
        <c:scaling>
          <c:orientation val="minMax"/>
          <c:max val="5"/>
          <c:min val="0"/>
        </c:scaling>
        <c:delete val="0"/>
        <c:axPos val="l"/>
        <c:numFmt formatCode="General" sourceLinked="1"/>
        <c:majorTickMark val="none"/>
        <c:minorTickMark val="none"/>
        <c:tickLblPos val="nextTo"/>
        <c:crossAx val="340312832"/>
        <c:crosses val="autoZero"/>
        <c:crossBetween val="between"/>
        <c:majorUnit val="1"/>
      </c:valAx>
    </c:plotArea>
    <c:legend>
      <c:legendPos val="r"/>
      <c:layout/>
      <c:overlay val="0"/>
    </c:legend>
    <c:plotVisOnly val="1"/>
    <c:dispBlanksAs val="gap"/>
    <c:showDLblsOverMax val="0"/>
  </c:chart>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s-ES"/>
              <a:t>%</a:t>
            </a:r>
            <a:r>
              <a:rPr lang="es-ES" baseline="0"/>
              <a:t> "ORGASMO"</a:t>
            </a:r>
            <a:endParaRPr lang="es-ES"/>
          </a:p>
        </c:rich>
      </c:tx>
      <c:layout/>
      <c:overlay val="0"/>
    </c:title>
    <c:autoTitleDeleted val="0"/>
    <c:plotArea>
      <c:layout/>
      <c:barChart>
        <c:barDir val="col"/>
        <c:grouping val="clustered"/>
        <c:varyColors val="0"/>
        <c:ser>
          <c:idx val="0"/>
          <c:order val="0"/>
          <c:tx>
            <c:strRef>
              <c:f>'DISFUNCION SEXUAL FEMENINA'!$A$40</c:f>
              <c:strCache>
                <c:ptCount val="1"/>
                <c:pt idx="0">
                  <c:v>4 SEMANAS</c:v>
                </c:pt>
              </c:strCache>
            </c:strRef>
          </c:tx>
          <c:invertIfNegative val="0"/>
          <c:dLbls>
            <c:showLegendKey val="0"/>
            <c:showVal val="1"/>
            <c:showCatName val="0"/>
            <c:showSerName val="0"/>
            <c:showPercent val="0"/>
            <c:showBubbleSize val="0"/>
            <c:showLeaderLines val="0"/>
          </c:dLbls>
          <c:cat>
            <c:strRef>
              <c:f>'DISFUNCION SEXUAL FEMENINA'!$B$39:$C$39</c:f>
              <c:strCache>
                <c:ptCount val="2"/>
                <c:pt idx="0">
                  <c:v>PLACEBO</c:v>
                </c:pt>
                <c:pt idx="1">
                  <c:v>ASHWAGANDA</c:v>
                </c:pt>
              </c:strCache>
            </c:strRef>
          </c:cat>
          <c:val>
            <c:numRef>
              <c:f>'DISFUNCION SEXUAL FEMENINA'!$B$40:$C$40</c:f>
              <c:numCache>
                <c:formatCode>0%</c:formatCode>
                <c:ptCount val="2"/>
                <c:pt idx="0">
                  <c:v>0.51336898395721919</c:v>
                </c:pt>
                <c:pt idx="1">
                  <c:v>0.70833333333333326</c:v>
                </c:pt>
              </c:numCache>
            </c:numRef>
          </c:val>
        </c:ser>
        <c:ser>
          <c:idx val="1"/>
          <c:order val="1"/>
          <c:tx>
            <c:strRef>
              <c:f>'DISFUNCION SEXUAL FEMENINA'!$A$41</c:f>
              <c:strCache>
                <c:ptCount val="1"/>
                <c:pt idx="0">
                  <c:v>8 SEMANAS</c:v>
                </c:pt>
              </c:strCache>
            </c:strRef>
          </c:tx>
          <c:invertIfNegative val="0"/>
          <c:dLbls>
            <c:showLegendKey val="0"/>
            <c:showVal val="1"/>
            <c:showCatName val="0"/>
            <c:showSerName val="0"/>
            <c:showPercent val="0"/>
            <c:showBubbleSize val="0"/>
            <c:showLeaderLines val="0"/>
          </c:dLbls>
          <c:cat>
            <c:strRef>
              <c:f>'DISFUNCION SEXUAL FEMENINA'!$B$39:$C$39</c:f>
              <c:strCache>
                <c:ptCount val="2"/>
                <c:pt idx="0">
                  <c:v>PLACEBO</c:v>
                </c:pt>
                <c:pt idx="1">
                  <c:v>ASHWAGANDA</c:v>
                </c:pt>
              </c:strCache>
            </c:strRef>
          </c:cat>
          <c:val>
            <c:numRef>
              <c:f>'DISFUNCION SEXUAL FEMENINA'!$B$41:$C$41</c:f>
              <c:numCache>
                <c:formatCode>0%</c:formatCode>
                <c:ptCount val="2"/>
                <c:pt idx="0">
                  <c:v>0.55614973262032086</c:v>
                </c:pt>
                <c:pt idx="1">
                  <c:v>0.77604166666666685</c:v>
                </c:pt>
              </c:numCache>
            </c:numRef>
          </c:val>
        </c:ser>
        <c:dLbls>
          <c:showLegendKey val="0"/>
          <c:showVal val="0"/>
          <c:showCatName val="0"/>
          <c:showSerName val="0"/>
          <c:showPercent val="0"/>
          <c:showBubbleSize val="0"/>
        </c:dLbls>
        <c:gapWidth val="150"/>
        <c:axId val="340447232"/>
        <c:axId val="340448768"/>
      </c:barChart>
      <c:catAx>
        <c:axId val="340447232"/>
        <c:scaling>
          <c:orientation val="minMax"/>
        </c:scaling>
        <c:delete val="0"/>
        <c:axPos val="b"/>
        <c:majorTickMark val="none"/>
        <c:minorTickMark val="none"/>
        <c:tickLblPos val="nextTo"/>
        <c:crossAx val="340448768"/>
        <c:crosses val="autoZero"/>
        <c:auto val="1"/>
        <c:lblAlgn val="ctr"/>
        <c:lblOffset val="100"/>
        <c:noMultiLvlLbl val="0"/>
      </c:catAx>
      <c:valAx>
        <c:axId val="340448768"/>
        <c:scaling>
          <c:orientation val="minMax"/>
        </c:scaling>
        <c:delete val="0"/>
        <c:axPos val="l"/>
        <c:numFmt formatCode="0%" sourceLinked="1"/>
        <c:majorTickMark val="none"/>
        <c:minorTickMark val="none"/>
        <c:tickLblPos val="nextTo"/>
        <c:crossAx val="340447232"/>
        <c:crosses val="autoZero"/>
        <c:crossBetween val="between"/>
      </c:valAx>
    </c:plotArea>
    <c:legend>
      <c:legendPos val="r"/>
      <c:layout/>
      <c:overlay val="0"/>
    </c:legend>
    <c:plotVisOnly val="1"/>
    <c:dispBlanksAs val="gap"/>
    <c:showDLblsOverMax val="0"/>
  </c:chart>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s-ES"/>
              <a:t>% mejora total</a:t>
            </a:r>
            <a:r>
              <a:rPr lang="es-ES" baseline="0"/>
              <a:t> en escala FSFI</a:t>
            </a:r>
            <a:endParaRPr lang="es-ES"/>
          </a:p>
        </c:rich>
      </c:tx>
      <c:layout/>
      <c:overlay val="0"/>
    </c:title>
    <c:autoTitleDeleted val="0"/>
    <c:plotArea>
      <c:layout/>
      <c:barChart>
        <c:barDir val="col"/>
        <c:grouping val="clustered"/>
        <c:varyColors val="0"/>
        <c:ser>
          <c:idx val="0"/>
          <c:order val="0"/>
          <c:tx>
            <c:strRef>
              <c:f>'DISFUNCION SEXUAL FEMENINA'!$D$61</c:f>
              <c:strCache>
                <c:ptCount val="1"/>
                <c:pt idx="0">
                  <c:v>PLACEBO</c:v>
                </c:pt>
              </c:strCache>
            </c:strRef>
          </c:tx>
          <c:invertIfNegative val="0"/>
          <c:dLbls>
            <c:showLegendKey val="0"/>
            <c:showVal val="1"/>
            <c:showCatName val="0"/>
            <c:showSerName val="0"/>
            <c:showPercent val="0"/>
            <c:showBubbleSize val="0"/>
            <c:showLeaderLines val="0"/>
          </c:dLbls>
          <c:cat>
            <c:strRef>
              <c:f>'DISFUNCION SEXUAL FEMENINA'!$E$60:$F$60</c:f>
              <c:strCache>
                <c:ptCount val="2"/>
                <c:pt idx="0">
                  <c:v>SEMANA 4</c:v>
                </c:pt>
                <c:pt idx="1">
                  <c:v>SEMANA 8</c:v>
                </c:pt>
              </c:strCache>
            </c:strRef>
          </c:cat>
          <c:val>
            <c:numRef>
              <c:f>'DISFUNCION SEXUAL FEMENINA'!$E$61:$F$61</c:f>
              <c:numCache>
                <c:formatCode>0%</c:formatCode>
                <c:ptCount val="2"/>
                <c:pt idx="0">
                  <c:v>0.26650000000000001</c:v>
                </c:pt>
                <c:pt idx="1">
                  <c:v>0.58840000000000003</c:v>
                </c:pt>
              </c:numCache>
            </c:numRef>
          </c:val>
        </c:ser>
        <c:ser>
          <c:idx val="1"/>
          <c:order val="1"/>
          <c:tx>
            <c:strRef>
              <c:f>'DISFUNCION SEXUAL FEMENINA'!$D$62</c:f>
              <c:strCache>
                <c:ptCount val="1"/>
                <c:pt idx="0">
                  <c:v>ASHWAGANDA</c:v>
                </c:pt>
              </c:strCache>
            </c:strRef>
          </c:tx>
          <c:invertIfNegative val="0"/>
          <c:dLbls>
            <c:showLegendKey val="0"/>
            <c:showVal val="1"/>
            <c:showCatName val="0"/>
            <c:showSerName val="0"/>
            <c:showPercent val="0"/>
            <c:showBubbleSize val="0"/>
            <c:showLeaderLines val="0"/>
          </c:dLbls>
          <c:cat>
            <c:strRef>
              <c:f>'DISFUNCION SEXUAL FEMENINA'!$E$60:$F$60</c:f>
              <c:strCache>
                <c:ptCount val="2"/>
                <c:pt idx="0">
                  <c:v>SEMANA 4</c:v>
                </c:pt>
                <c:pt idx="1">
                  <c:v>SEMANA 8</c:v>
                </c:pt>
              </c:strCache>
            </c:strRef>
          </c:cat>
          <c:val>
            <c:numRef>
              <c:f>'DISFUNCION SEXUAL FEMENINA'!$E$62:$F$62</c:f>
              <c:numCache>
                <c:formatCode>0%</c:formatCode>
                <c:ptCount val="2"/>
                <c:pt idx="0">
                  <c:v>0.43319999999999997</c:v>
                </c:pt>
                <c:pt idx="1">
                  <c:v>0.77539999999999998</c:v>
                </c:pt>
              </c:numCache>
            </c:numRef>
          </c:val>
        </c:ser>
        <c:dLbls>
          <c:showLegendKey val="0"/>
          <c:showVal val="0"/>
          <c:showCatName val="0"/>
          <c:showSerName val="0"/>
          <c:showPercent val="0"/>
          <c:showBubbleSize val="0"/>
        </c:dLbls>
        <c:gapWidth val="150"/>
        <c:axId val="342824832"/>
        <c:axId val="342826368"/>
      </c:barChart>
      <c:catAx>
        <c:axId val="342824832"/>
        <c:scaling>
          <c:orientation val="minMax"/>
        </c:scaling>
        <c:delete val="0"/>
        <c:axPos val="b"/>
        <c:majorTickMark val="none"/>
        <c:minorTickMark val="none"/>
        <c:tickLblPos val="nextTo"/>
        <c:crossAx val="342826368"/>
        <c:crosses val="autoZero"/>
        <c:auto val="1"/>
        <c:lblAlgn val="ctr"/>
        <c:lblOffset val="100"/>
        <c:noMultiLvlLbl val="0"/>
      </c:catAx>
      <c:valAx>
        <c:axId val="342826368"/>
        <c:scaling>
          <c:orientation val="minMax"/>
        </c:scaling>
        <c:delete val="0"/>
        <c:axPos val="l"/>
        <c:numFmt formatCode="0%" sourceLinked="1"/>
        <c:majorTickMark val="none"/>
        <c:minorTickMark val="none"/>
        <c:tickLblPos val="nextTo"/>
        <c:crossAx val="342824832"/>
        <c:crosses val="autoZero"/>
        <c:crossBetween val="between"/>
      </c:valAx>
    </c:plotArea>
    <c:legend>
      <c:legendPos val="r"/>
      <c:layout/>
      <c:overlay val="0"/>
    </c:legend>
    <c:plotVisOnly val="1"/>
    <c:dispBlanksAs val="gap"/>
    <c:showDLblsOverMax val="0"/>
  </c:chart>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s-ES"/>
              <a:t>Puntuación</a:t>
            </a:r>
            <a:r>
              <a:rPr lang="es-ES" baseline="0"/>
              <a:t> escala FSDS</a:t>
            </a:r>
            <a:endParaRPr lang="es-ES"/>
          </a:p>
        </c:rich>
      </c:tx>
      <c:layout/>
      <c:overlay val="0"/>
    </c:title>
    <c:autoTitleDeleted val="0"/>
    <c:plotArea>
      <c:layout/>
      <c:lineChart>
        <c:grouping val="standard"/>
        <c:varyColors val="0"/>
        <c:ser>
          <c:idx val="0"/>
          <c:order val="0"/>
          <c:tx>
            <c:strRef>
              <c:f>'DISFUNCION SEXUAL FEMENINA'!$E$75</c:f>
              <c:strCache>
                <c:ptCount val="1"/>
                <c:pt idx="0">
                  <c:v>PLACEBO</c:v>
                </c:pt>
              </c:strCache>
            </c:strRef>
          </c:tx>
          <c:dLbls>
            <c:dLbl>
              <c:idx val="0"/>
              <c:layout>
                <c:manualLayout>
                  <c:x val="-5.2002597205079756E-2"/>
                  <c:y val="9.7222222222222224E-2"/>
                </c:manualLayout>
              </c:layout>
              <c:showLegendKey val="0"/>
              <c:showVal val="1"/>
              <c:showCatName val="0"/>
              <c:showSerName val="0"/>
              <c:showPercent val="0"/>
              <c:showBubbleSize val="0"/>
            </c:dLbl>
            <c:dLbl>
              <c:idx val="1"/>
              <c:layout>
                <c:manualLayout>
                  <c:x val="3.7144712289342687E-3"/>
                  <c:y val="-4.1666666666666664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'DISFUNCION SEXUAL FEMENINA'!$D$76:$D$78</c:f>
              <c:strCache>
                <c:ptCount val="3"/>
                <c:pt idx="0">
                  <c:v>BASAL</c:v>
                </c:pt>
                <c:pt idx="1">
                  <c:v>4 SEMANAS</c:v>
                </c:pt>
                <c:pt idx="2">
                  <c:v>8 SEMANAS</c:v>
                </c:pt>
              </c:strCache>
            </c:strRef>
          </c:cat>
          <c:val>
            <c:numRef>
              <c:f>'DISFUNCION SEXUAL FEMENINA'!$E$76:$E$78</c:f>
              <c:numCache>
                <c:formatCode>General</c:formatCode>
                <c:ptCount val="3"/>
                <c:pt idx="0">
                  <c:v>16.239999999999998</c:v>
                </c:pt>
                <c:pt idx="1">
                  <c:v>13.24</c:v>
                </c:pt>
                <c:pt idx="2">
                  <c:v>11.96</c:v>
                </c:pt>
              </c:numCache>
            </c:numRef>
          </c:val>
          <c:smooth val="0"/>
        </c:ser>
        <c:ser>
          <c:idx val="1"/>
          <c:order val="1"/>
          <c:tx>
            <c:strRef>
              <c:f>'DISFUNCION SEXUAL FEMENINA'!$F$75</c:f>
              <c:strCache>
                <c:ptCount val="1"/>
                <c:pt idx="0">
                  <c:v>ASHWAGANDA</c:v>
                </c:pt>
              </c:strCache>
            </c:strRef>
          </c:tx>
          <c:dLbls>
            <c:dLbl>
              <c:idx val="0"/>
              <c:layout>
                <c:manualLayout>
                  <c:x val="-3.714710252600297E-3"/>
                  <c:y val="-9.2592592592592587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'DISFUNCION SEXUAL FEMENINA'!$D$76:$D$78</c:f>
              <c:strCache>
                <c:ptCount val="3"/>
                <c:pt idx="0">
                  <c:v>BASAL</c:v>
                </c:pt>
                <c:pt idx="1">
                  <c:v>4 SEMANAS</c:v>
                </c:pt>
                <c:pt idx="2">
                  <c:v>8 SEMANAS</c:v>
                </c:pt>
              </c:strCache>
            </c:strRef>
          </c:cat>
          <c:val>
            <c:numRef>
              <c:f>'DISFUNCION SEXUAL FEMENINA'!$F$76:$F$78</c:f>
              <c:numCache>
                <c:formatCode>General</c:formatCode>
                <c:ptCount val="3"/>
                <c:pt idx="0">
                  <c:v>16.28</c:v>
                </c:pt>
                <c:pt idx="1">
                  <c:v>10.16</c:v>
                </c:pt>
                <c:pt idx="2">
                  <c:v>6.36</c:v>
                </c:pt>
              </c:numCache>
            </c:numRef>
          </c:val>
          <c:smooth val="0"/>
        </c:ser>
        <c:dLbls>
          <c:showLegendKey val="0"/>
          <c:showVal val="0"/>
          <c:showCatName val="0"/>
          <c:showSerName val="0"/>
          <c:showPercent val="0"/>
          <c:showBubbleSize val="0"/>
        </c:dLbls>
        <c:marker val="1"/>
        <c:smooth val="0"/>
        <c:axId val="342811008"/>
        <c:axId val="342812544"/>
      </c:lineChart>
      <c:catAx>
        <c:axId val="342811008"/>
        <c:scaling>
          <c:orientation val="minMax"/>
        </c:scaling>
        <c:delete val="0"/>
        <c:axPos val="b"/>
        <c:majorTickMark val="none"/>
        <c:minorTickMark val="none"/>
        <c:tickLblPos val="nextTo"/>
        <c:crossAx val="342812544"/>
        <c:crosses val="autoZero"/>
        <c:auto val="1"/>
        <c:lblAlgn val="ctr"/>
        <c:lblOffset val="100"/>
        <c:noMultiLvlLbl val="0"/>
      </c:catAx>
      <c:valAx>
        <c:axId val="342812544"/>
        <c:scaling>
          <c:orientation val="minMax"/>
          <c:max val="25"/>
          <c:min val="0"/>
        </c:scaling>
        <c:delete val="0"/>
        <c:axPos val="l"/>
        <c:majorGridlines/>
        <c:numFmt formatCode="General" sourceLinked="1"/>
        <c:majorTickMark val="none"/>
        <c:minorTickMark val="none"/>
        <c:tickLblPos val="nextTo"/>
        <c:crossAx val="342811008"/>
        <c:crosses val="autoZero"/>
        <c:crossBetween val="between"/>
      </c:valAx>
    </c:plotArea>
    <c:legend>
      <c:legendPos val="r"/>
      <c:layout/>
      <c:overlay val="0"/>
    </c:legend>
    <c:plotVisOnly val="1"/>
    <c:dispBlanksAs val="gap"/>
    <c:showDLblsOverMax val="0"/>
  </c:chart>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s-ES"/>
              <a:t>% Puntuación</a:t>
            </a:r>
            <a:r>
              <a:rPr lang="es-ES" baseline="0"/>
              <a:t> escal PSS</a:t>
            </a:r>
            <a:endParaRPr lang="es-ES"/>
          </a:p>
        </c:rich>
      </c:tx>
      <c:layout/>
      <c:overlay val="0"/>
    </c:title>
    <c:autoTitleDeleted val="0"/>
    <c:plotArea>
      <c:layout/>
      <c:barChart>
        <c:barDir val="col"/>
        <c:grouping val="clustered"/>
        <c:varyColors val="0"/>
        <c:ser>
          <c:idx val="0"/>
          <c:order val="0"/>
          <c:tx>
            <c:strRef>
              <c:f>Hoja3!$C$48</c:f>
              <c:strCache>
                <c:ptCount val="1"/>
                <c:pt idx="0">
                  <c:v>PLACEBO</c:v>
                </c:pt>
              </c:strCache>
            </c:strRef>
          </c:tx>
          <c:invertIfNegative val="0"/>
          <c:cat>
            <c:strRef>
              <c:f>Hoja3!$B$49</c:f>
              <c:strCache>
                <c:ptCount val="1"/>
                <c:pt idx="0">
                  <c:v>% puntuación escala PSS</c:v>
                </c:pt>
              </c:strCache>
            </c:strRef>
          </c:cat>
          <c:val>
            <c:numRef>
              <c:f>Hoja3!$C$49</c:f>
              <c:numCache>
                <c:formatCode>0.00%</c:formatCode>
                <c:ptCount val="1"/>
                <c:pt idx="0">
                  <c:v>-5.5E-2</c:v>
                </c:pt>
              </c:numCache>
            </c:numRef>
          </c:val>
        </c:ser>
        <c:ser>
          <c:idx val="1"/>
          <c:order val="1"/>
          <c:tx>
            <c:strRef>
              <c:f>Hoja3!$D$48</c:f>
              <c:strCache>
                <c:ptCount val="1"/>
                <c:pt idx="0">
                  <c:v>ASHWAGANDA</c:v>
                </c:pt>
              </c:strCache>
            </c:strRef>
          </c:tx>
          <c:invertIfNegative val="0"/>
          <c:cat>
            <c:strRef>
              <c:f>Hoja3!$B$49</c:f>
              <c:strCache>
                <c:ptCount val="1"/>
                <c:pt idx="0">
                  <c:v>% puntuación escala PSS</c:v>
                </c:pt>
              </c:strCache>
            </c:strRef>
          </c:cat>
          <c:val>
            <c:numRef>
              <c:f>Hoja3!$D$49</c:f>
              <c:numCache>
                <c:formatCode>0%</c:formatCode>
                <c:ptCount val="1"/>
                <c:pt idx="0">
                  <c:v>-0.44009999999999999</c:v>
                </c:pt>
              </c:numCache>
            </c:numRef>
          </c:val>
        </c:ser>
        <c:dLbls>
          <c:showLegendKey val="0"/>
          <c:showVal val="0"/>
          <c:showCatName val="0"/>
          <c:showSerName val="0"/>
          <c:showPercent val="0"/>
          <c:showBubbleSize val="0"/>
        </c:dLbls>
        <c:gapWidth val="150"/>
        <c:axId val="156299648"/>
        <c:axId val="156301184"/>
      </c:barChart>
      <c:catAx>
        <c:axId val="156299648"/>
        <c:scaling>
          <c:orientation val="minMax"/>
        </c:scaling>
        <c:delete val="0"/>
        <c:axPos val="b"/>
        <c:majorTickMark val="none"/>
        <c:minorTickMark val="none"/>
        <c:tickLblPos val="nextTo"/>
        <c:crossAx val="156301184"/>
        <c:crosses val="autoZero"/>
        <c:auto val="1"/>
        <c:lblAlgn val="ctr"/>
        <c:lblOffset val="100"/>
        <c:noMultiLvlLbl val="0"/>
      </c:catAx>
      <c:valAx>
        <c:axId val="156301184"/>
        <c:scaling>
          <c:orientation val="minMax"/>
        </c:scaling>
        <c:delete val="0"/>
        <c:axPos val="l"/>
        <c:numFmt formatCode="0%" sourceLinked="0"/>
        <c:majorTickMark val="none"/>
        <c:minorTickMark val="none"/>
        <c:tickLblPos val="nextTo"/>
        <c:crossAx val="156299648"/>
        <c:crosses val="autoZero"/>
        <c:crossBetween val="between"/>
      </c:valAx>
      <c:dTable>
        <c:showHorzBorder val="1"/>
        <c:showVertBorder val="1"/>
        <c:showOutline val="1"/>
        <c:showKeys val="1"/>
      </c:dTable>
    </c:plotArea>
    <c:plotVisOnly val="1"/>
    <c:dispBlanksAs val="gap"/>
    <c:showDLblsOverMax val="0"/>
  </c:chart>
  <c:externalData r:id="rId2">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s-ES"/>
              <a:t>% reducción escala FSDS</a:t>
            </a:r>
          </a:p>
        </c:rich>
      </c:tx>
      <c:layout>
        <c:manualLayout>
          <c:xMode val="edge"/>
          <c:yMode val="edge"/>
          <c:x val="0.17130371705022757"/>
          <c:y val="2.7777777777777776E-2"/>
        </c:manualLayout>
      </c:layout>
      <c:overlay val="0"/>
    </c:title>
    <c:autoTitleDeleted val="0"/>
    <c:plotArea>
      <c:layout/>
      <c:barChart>
        <c:barDir val="col"/>
        <c:grouping val="clustered"/>
        <c:varyColors val="0"/>
        <c:ser>
          <c:idx val="0"/>
          <c:order val="0"/>
          <c:tx>
            <c:strRef>
              <c:f>'DISFUNCION SEXUAL FEMENINA'!$A$76</c:f>
              <c:strCache>
                <c:ptCount val="1"/>
                <c:pt idx="0">
                  <c:v>PLACEBO</c:v>
                </c:pt>
              </c:strCache>
            </c:strRef>
          </c:tx>
          <c:invertIfNegative val="0"/>
          <c:dLbls>
            <c:showLegendKey val="0"/>
            <c:showVal val="1"/>
            <c:showCatName val="0"/>
            <c:showSerName val="0"/>
            <c:showPercent val="0"/>
            <c:showBubbleSize val="0"/>
            <c:showLeaderLines val="0"/>
          </c:dLbls>
          <c:cat>
            <c:strRef>
              <c:f>'DISFUNCION SEXUAL FEMENINA'!$B$75:$C$75</c:f>
              <c:strCache>
                <c:ptCount val="2"/>
                <c:pt idx="0">
                  <c:v>4 SEMANAS</c:v>
                </c:pt>
                <c:pt idx="1">
                  <c:v>8 SEMANAS</c:v>
                </c:pt>
              </c:strCache>
            </c:strRef>
          </c:cat>
          <c:val>
            <c:numRef>
              <c:f>'DISFUNCION SEXUAL FEMENINA'!$B$76:$C$76</c:f>
              <c:numCache>
                <c:formatCode>0%</c:formatCode>
                <c:ptCount val="2"/>
                <c:pt idx="0">
                  <c:v>-0.18472906403940878</c:v>
                </c:pt>
                <c:pt idx="1">
                  <c:v>-0.37592137592137598</c:v>
                </c:pt>
              </c:numCache>
            </c:numRef>
          </c:val>
        </c:ser>
        <c:ser>
          <c:idx val="1"/>
          <c:order val="1"/>
          <c:tx>
            <c:strRef>
              <c:f>'DISFUNCION SEXUAL FEMENINA'!$A$77</c:f>
              <c:strCache>
                <c:ptCount val="1"/>
                <c:pt idx="0">
                  <c:v>ASHWAGANDA</c:v>
                </c:pt>
              </c:strCache>
            </c:strRef>
          </c:tx>
          <c:invertIfNegative val="0"/>
          <c:dLbls>
            <c:showLegendKey val="0"/>
            <c:showVal val="1"/>
            <c:showCatName val="0"/>
            <c:showSerName val="0"/>
            <c:showPercent val="0"/>
            <c:showBubbleSize val="0"/>
            <c:showLeaderLines val="0"/>
          </c:dLbls>
          <c:cat>
            <c:strRef>
              <c:f>'DISFUNCION SEXUAL FEMENINA'!$B$75:$C$75</c:f>
              <c:strCache>
                <c:ptCount val="2"/>
                <c:pt idx="0">
                  <c:v>4 SEMANAS</c:v>
                </c:pt>
                <c:pt idx="1">
                  <c:v>8 SEMANAS</c:v>
                </c:pt>
              </c:strCache>
            </c:strRef>
          </c:cat>
          <c:val>
            <c:numRef>
              <c:f>'DISFUNCION SEXUAL FEMENINA'!$B$77:$C$77</c:f>
              <c:numCache>
                <c:formatCode>0%</c:formatCode>
                <c:ptCount val="2"/>
                <c:pt idx="0">
                  <c:v>-0.26354679802955655</c:v>
                </c:pt>
                <c:pt idx="1">
                  <c:v>-0.60933660933660938</c:v>
                </c:pt>
              </c:numCache>
            </c:numRef>
          </c:val>
        </c:ser>
        <c:dLbls>
          <c:showLegendKey val="0"/>
          <c:showVal val="0"/>
          <c:showCatName val="0"/>
          <c:showSerName val="0"/>
          <c:showPercent val="0"/>
          <c:showBubbleSize val="0"/>
        </c:dLbls>
        <c:gapWidth val="150"/>
        <c:axId val="342916480"/>
        <c:axId val="342922368"/>
      </c:barChart>
      <c:catAx>
        <c:axId val="342916480"/>
        <c:scaling>
          <c:orientation val="minMax"/>
        </c:scaling>
        <c:delete val="0"/>
        <c:axPos val="b"/>
        <c:majorTickMark val="none"/>
        <c:minorTickMark val="none"/>
        <c:tickLblPos val="nextTo"/>
        <c:crossAx val="342922368"/>
        <c:crosses val="autoZero"/>
        <c:auto val="1"/>
        <c:lblAlgn val="ctr"/>
        <c:lblOffset val="100"/>
        <c:noMultiLvlLbl val="0"/>
      </c:catAx>
      <c:valAx>
        <c:axId val="342922368"/>
        <c:scaling>
          <c:orientation val="minMax"/>
        </c:scaling>
        <c:delete val="0"/>
        <c:axPos val="l"/>
        <c:majorGridlines/>
        <c:numFmt formatCode="0%" sourceLinked="1"/>
        <c:majorTickMark val="none"/>
        <c:minorTickMark val="none"/>
        <c:tickLblPos val="nextTo"/>
        <c:crossAx val="342916480"/>
        <c:crosses val="autoZero"/>
        <c:crossBetween val="between"/>
      </c:valAx>
    </c:plotArea>
    <c:legend>
      <c:legendPos val="r"/>
      <c:layout/>
      <c:overlay val="0"/>
    </c:legend>
    <c:plotVisOnly val="1"/>
    <c:dispBlanksAs val="gap"/>
    <c:showDLblsOverMax val="0"/>
  </c:chart>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overlay val="0"/>
    </c:title>
    <c:autoTitleDeleted val="0"/>
    <c:plotArea>
      <c:layout/>
      <c:barChart>
        <c:barDir val="col"/>
        <c:grouping val="clustered"/>
        <c:varyColors val="0"/>
        <c:ser>
          <c:idx val="0"/>
          <c:order val="0"/>
          <c:tx>
            <c:strRef>
              <c:f>Hoja1!$E$9</c:f>
              <c:strCache>
                <c:ptCount val="1"/>
                <c:pt idx="0">
                  <c:v>% Incremento VO2</c:v>
                </c:pt>
              </c:strCache>
            </c:strRef>
          </c:tx>
          <c:invertIfNegative val="0"/>
          <c:dLbls>
            <c:dLbl>
              <c:idx val="0"/>
              <c:layout/>
              <c:tx>
                <c:rich>
                  <a:bodyPr/>
                  <a:lstStyle/>
                  <a:p>
                    <a:r>
                      <a:rPr lang="en-US" smtClean="0"/>
                      <a:t>11,8%</a:t>
                    </a:r>
                    <a:endParaRPr lang="en-US"/>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Hoja1!$D$10:$D$11</c:f>
              <c:strCache>
                <c:ptCount val="2"/>
                <c:pt idx="0">
                  <c:v>dia 56</c:v>
                </c:pt>
                <c:pt idx="1">
                  <c:v>dia 84</c:v>
                </c:pt>
              </c:strCache>
            </c:strRef>
          </c:cat>
          <c:val>
            <c:numRef>
              <c:f>Hoja1!$E$10:$E$11</c:f>
              <c:numCache>
                <c:formatCode>0%</c:formatCode>
                <c:ptCount val="2"/>
                <c:pt idx="0">
                  <c:v>0.11799999999999999</c:v>
                </c:pt>
                <c:pt idx="1">
                  <c:v>0.13600000000000001</c:v>
                </c:pt>
              </c:numCache>
            </c:numRef>
          </c:val>
        </c:ser>
        <c:dLbls>
          <c:showLegendKey val="0"/>
          <c:showVal val="0"/>
          <c:showCatName val="0"/>
          <c:showSerName val="0"/>
          <c:showPercent val="0"/>
          <c:showBubbleSize val="0"/>
        </c:dLbls>
        <c:gapWidth val="150"/>
        <c:axId val="343769472"/>
        <c:axId val="343771008"/>
      </c:barChart>
      <c:catAx>
        <c:axId val="343769472"/>
        <c:scaling>
          <c:orientation val="minMax"/>
        </c:scaling>
        <c:delete val="0"/>
        <c:axPos val="b"/>
        <c:majorTickMark val="out"/>
        <c:minorTickMark val="none"/>
        <c:tickLblPos val="nextTo"/>
        <c:crossAx val="343771008"/>
        <c:crosses val="autoZero"/>
        <c:auto val="1"/>
        <c:lblAlgn val="ctr"/>
        <c:lblOffset val="100"/>
        <c:noMultiLvlLbl val="0"/>
      </c:catAx>
      <c:valAx>
        <c:axId val="343771008"/>
        <c:scaling>
          <c:orientation val="minMax"/>
        </c:scaling>
        <c:delete val="0"/>
        <c:axPos val="l"/>
        <c:majorGridlines>
          <c:spPr>
            <a:ln>
              <a:noFill/>
            </a:ln>
          </c:spPr>
        </c:majorGridlines>
        <c:numFmt formatCode="0%" sourceLinked="1"/>
        <c:majorTickMark val="out"/>
        <c:minorTickMark val="none"/>
        <c:tickLblPos val="nextTo"/>
        <c:crossAx val="343769472"/>
        <c:crosses val="autoZero"/>
        <c:crossBetween val="between"/>
      </c:valAx>
    </c:plotArea>
    <c:legend>
      <c:legendPos val="r"/>
      <c:layout/>
      <c:overlay val="0"/>
    </c:legend>
    <c:plotVisOnly val="1"/>
    <c:dispBlanksAs val="gap"/>
    <c:showDLblsOverMax val="0"/>
  </c:chart>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s-ES"/>
              <a:t>Cuestionario</a:t>
            </a:r>
            <a:r>
              <a:rPr lang="es-ES" baseline="0"/>
              <a:t> WHO Calidad de vida</a:t>
            </a:r>
            <a:endParaRPr lang="es-ES"/>
          </a:p>
        </c:rich>
      </c:tx>
      <c:layout/>
      <c:overlay val="0"/>
    </c:title>
    <c:autoTitleDeleted val="0"/>
    <c:plotArea>
      <c:layout/>
      <c:barChart>
        <c:barDir val="col"/>
        <c:grouping val="clustered"/>
        <c:varyColors val="0"/>
        <c:ser>
          <c:idx val="0"/>
          <c:order val="0"/>
          <c:tx>
            <c:strRef>
              <c:f>VO!$B$59</c:f>
              <c:strCache>
                <c:ptCount val="1"/>
                <c:pt idx="0">
                  <c:v>DIA 56</c:v>
                </c:pt>
              </c:strCache>
            </c:strRef>
          </c:tx>
          <c:invertIfNegative val="0"/>
          <c:dLbls>
            <c:showLegendKey val="0"/>
            <c:showVal val="1"/>
            <c:showCatName val="0"/>
            <c:showSerName val="0"/>
            <c:showPercent val="0"/>
            <c:showBubbleSize val="0"/>
            <c:showLeaderLines val="0"/>
          </c:dLbls>
          <c:cat>
            <c:multiLvlStrRef>
              <c:f>VO!$C$57:$F$58</c:f>
              <c:multiLvlStrCache>
                <c:ptCount val="4"/>
                <c:lvl>
                  <c:pt idx="0">
                    <c:v>ASHWAGANDA</c:v>
                  </c:pt>
                  <c:pt idx="1">
                    <c:v>ASHWAGANDA</c:v>
                  </c:pt>
                  <c:pt idx="2">
                    <c:v>ASHWAGANDA</c:v>
                  </c:pt>
                  <c:pt idx="3">
                    <c:v>ASHWAGANDA</c:v>
                  </c:pt>
                </c:lvl>
                <c:lvl>
                  <c:pt idx="0">
                    <c:v>Physical Health </c:v>
                  </c:pt>
                  <c:pt idx="1">
                    <c:v>Psychological </c:v>
                  </c:pt>
                  <c:pt idx="2">
                    <c:v>Social Relationships </c:v>
                  </c:pt>
                  <c:pt idx="3">
                    <c:v>Environmental </c:v>
                  </c:pt>
                </c:lvl>
              </c:multiLvlStrCache>
            </c:multiLvlStrRef>
          </c:cat>
          <c:val>
            <c:numRef>
              <c:f>VO!$C$59:$F$59</c:f>
              <c:numCache>
                <c:formatCode>0%</c:formatCode>
                <c:ptCount val="4"/>
                <c:pt idx="0">
                  <c:v>0.11386696730552412</c:v>
                </c:pt>
                <c:pt idx="1">
                  <c:v>0.11496503496503495</c:v>
                </c:pt>
                <c:pt idx="2">
                  <c:v>0.14529914529914534</c:v>
                </c:pt>
                <c:pt idx="3">
                  <c:v>8.5427135678392024E-2</c:v>
                </c:pt>
              </c:numCache>
            </c:numRef>
          </c:val>
        </c:ser>
        <c:ser>
          <c:idx val="1"/>
          <c:order val="1"/>
          <c:tx>
            <c:strRef>
              <c:f>VO!$B$60</c:f>
              <c:strCache>
                <c:ptCount val="1"/>
                <c:pt idx="0">
                  <c:v>DIA 84</c:v>
                </c:pt>
              </c:strCache>
            </c:strRef>
          </c:tx>
          <c:invertIfNegative val="0"/>
          <c:dLbls>
            <c:showLegendKey val="0"/>
            <c:showVal val="1"/>
            <c:showCatName val="0"/>
            <c:showSerName val="0"/>
            <c:showPercent val="0"/>
            <c:showBubbleSize val="0"/>
            <c:showLeaderLines val="0"/>
          </c:dLbls>
          <c:cat>
            <c:multiLvlStrRef>
              <c:f>VO!$C$57:$F$58</c:f>
              <c:multiLvlStrCache>
                <c:ptCount val="4"/>
                <c:lvl>
                  <c:pt idx="0">
                    <c:v>ASHWAGANDA</c:v>
                  </c:pt>
                  <c:pt idx="1">
                    <c:v>ASHWAGANDA</c:v>
                  </c:pt>
                  <c:pt idx="2">
                    <c:v>ASHWAGANDA</c:v>
                  </c:pt>
                  <c:pt idx="3">
                    <c:v>ASHWAGANDA</c:v>
                  </c:pt>
                </c:lvl>
                <c:lvl>
                  <c:pt idx="0">
                    <c:v>Physical Health </c:v>
                  </c:pt>
                  <c:pt idx="1">
                    <c:v>Psychological </c:v>
                  </c:pt>
                  <c:pt idx="2">
                    <c:v>Social Relationships </c:v>
                  </c:pt>
                  <c:pt idx="3">
                    <c:v>Environmental </c:v>
                  </c:pt>
                </c:lvl>
              </c:multiLvlStrCache>
            </c:multiLvlStrRef>
          </c:cat>
          <c:val>
            <c:numRef>
              <c:f>VO!$C$60:$F$60</c:f>
              <c:numCache>
                <c:formatCode>0%</c:formatCode>
                <c:ptCount val="4"/>
                <c:pt idx="0">
                  <c:v>0.14758269720101772</c:v>
                </c:pt>
                <c:pt idx="1">
                  <c:v>0.19658659924146646</c:v>
                </c:pt>
                <c:pt idx="2">
                  <c:v>0.21599999999999989</c:v>
                </c:pt>
                <c:pt idx="3">
                  <c:v>9.7069597069597072E-2</c:v>
                </c:pt>
              </c:numCache>
            </c:numRef>
          </c:val>
        </c:ser>
        <c:dLbls>
          <c:showLegendKey val="0"/>
          <c:showVal val="0"/>
          <c:showCatName val="0"/>
          <c:showSerName val="0"/>
          <c:showPercent val="0"/>
          <c:showBubbleSize val="0"/>
        </c:dLbls>
        <c:gapWidth val="150"/>
        <c:axId val="344174976"/>
        <c:axId val="344176512"/>
      </c:barChart>
      <c:catAx>
        <c:axId val="344174976"/>
        <c:scaling>
          <c:orientation val="minMax"/>
        </c:scaling>
        <c:delete val="0"/>
        <c:axPos val="b"/>
        <c:majorTickMark val="none"/>
        <c:minorTickMark val="none"/>
        <c:tickLblPos val="nextTo"/>
        <c:crossAx val="344176512"/>
        <c:crosses val="autoZero"/>
        <c:auto val="1"/>
        <c:lblAlgn val="ctr"/>
        <c:lblOffset val="100"/>
        <c:noMultiLvlLbl val="0"/>
      </c:catAx>
      <c:valAx>
        <c:axId val="344176512"/>
        <c:scaling>
          <c:orientation val="minMax"/>
        </c:scaling>
        <c:delete val="0"/>
        <c:axPos val="l"/>
        <c:numFmt formatCode="0%" sourceLinked="1"/>
        <c:majorTickMark val="none"/>
        <c:minorTickMark val="none"/>
        <c:tickLblPos val="nextTo"/>
        <c:crossAx val="344174976"/>
        <c:crosses val="autoZero"/>
        <c:crossBetween val="between"/>
      </c:valAx>
    </c:plotArea>
    <c:legend>
      <c:legendPos val="r"/>
      <c:layout/>
      <c:overlay val="0"/>
    </c:legend>
    <c:plotVisOnly val="1"/>
    <c:dispBlanksAs val="gap"/>
    <c:showDLblsOverMax val="0"/>
  </c:chart>
  <c:externalData r:id="rId2">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 Serum Testosterone level</a:t>
            </a:r>
          </a:p>
        </c:rich>
      </c:tx>
      <c:layout/>
      <c:overlay val="0"/>
    </c:title>
    <c:autoTitleDeleted val="0"/>
    <c:plotArea>
      <c:layout/>
      <c:barChart>
        <c:barDir val="col"/>
        <c:grouping val="clustered"/>
        <c:varyColors val="0"/>
        <c:ser>
          <c:idx val="0"/>
          <c:order val="0"/>
          <c:tx>
            <c:strRef>
              <c:f>VO!$D$86</c:f>
              <c:strCache>
                <c:ptCount val="1"/>
                <c:pt idx="0">
                  <c:v>Postintervención</c:v>
                </c:pt>
              </c:strCache>
            </c:strRef>
          </c:tx>
          <c:invertIfNegative val="0"/>
          <c:dPt>
            <c:idx val="0"/>
            <c:invertIfNegative val="0"/>
            <c:bubble3D val="0"/>
            <c:spPr>
              <a:solidFill>
                <a:schemeClr val="accent2"/>
              </a:solidFill>
            </c:spPr>
          </c:dPt>
          <c:dLbls>
            <c:showLegendKey val="0"/>
            <c:showVal val="1"/>
            <c:showCatName val="0"/>
            <c:showSerName val="0"/>
            <c:showPercent val="0"/>
            <c:showBubbleSize val="0"/>
            <c:showLeaderLines val="0"/>
          </c:dLbls>
          <c:cat>
            <c:strRef>
              <c:f>VO!$E$85:$F$85</c:f>
              <c:strCache>
                <c:ptCount val="2"/>
                <c:pt idx="0">
                  <c:v>ashwaganda</c:v>
                </c:pt>
                <c:pt idx="1">
                  <c:v>Placebo</c:v>
                </c:pt>
              </c:strCache>
            </c:strRef>
          </c:cat>
          <c:val>
            <c:numRef>
              <c:f>VO!$E$86:$F$86</c:f>
              <c:numCache>
                <c:formatCode>0%</c:formatCode>
                <c:ptCount val="2"/>
                <c:pt idx="0">
                  <c:v>0.15185978269490047</c:v>
                </c:pt>
                <c:pt idx="1">
                  <c:v>2.6661926768574474E-2</c:v>
                </c:pt>
              </c:numCache>
            </c:numRef>
          </c:val>
        </c:ser>
        <c:dLbls>
          <c:showLegendKey val="0"/>
          <c:showVal val="0"/>
          <c:showCatName val="0"/>
          <c:showSerName val="0"/>
          <c:showPercent val="0"/>
          <c:showBubbleSize val="0"/>
        </c:dLbls>
        <c:gapWidth val="75"/>
        <c:overlap val="-25"/>
        <c:axId val="342251008"/>
        <c:axId val="342252544"/>
      </c:barChart>
      <c:catAx>
        <c:axId val="342251008"/>
        <c:scaling>
          <c:orientation val="minMax"/>
        </c:scaling>
        <c:delete val="0"/>
        <c:axPos val="b"/>
        <c:majorTickMark val="none"/>
        <c:minorTickMark val="none"/>
        <c:tickLblPos val="nextTo"/>
        <c:crossAx val="342252544"/>
        <c:crosses val="autoZero"/>
        <c:auto val="1"/>
        <c:lblAlgn val="ctr"/>
        <c:lblOffset val="100"/>
        <c:noMultiLvlLbl val="0"/>
      </c:catAx>
      <c:valAx>
        <c:axId val="342252544"/>
        <c:scaling>
          <c:orientation val="minMax"/>
        </c:scaling>
        <c:delete val="0"/>
        <c:axPos val="l"/>
        <c:numFmt formatCode="0%" sourceLinked="1"/>
        <c:majorTickMark val="none"/>
        <c:minorTickMark val="none"/>
        <c:tickLblPos val="nextTo"/>
        <c:spPr>
          <a:ln w="9525">
            <a:noFill/>
          </a:ln>
        </c:spPr>
        <c:crossAx val="342251008"/>
        <c:crosses val="autoZero"/>
        <c:crossBetween val="between"/>
      </c:valAx>
      <c:spPr>
        <a:noFill/>
        <a:ln w="25400">
          <a:noFill/>
        </a:ln>
      </c:spPr>
    </c:plotArea>
    <c:plotVisOnly val="1"/>
    <c:dispBlanksAs val="gap"/>
    <c:showDLblsOverMax val="0"/>
  </c:chart>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Muscle Strength(Bench Press 1RM (Kg) )</a:t>
            </a:r>
          </a:p>
        </c:rich>
      </c:tx>
      <c:layout/>
      <c:overlay val="0"/>
    </c:title>
    <c:autoTitleDeleted val="0"/>
    <c:plotArea>
      <c:layout/>
      <c:barChart>
        <c:barDir val="col"/>
        <c:grouping val="clustered"/>
        <c:varyColors val="0"/>
        <c:ser>
          <c:idx val="0"/>
          <c:order val="0"/>
          <c:tx>
            <c:strRef>
              <c:f>VO!$D$102</c:f>
              <c:strCache>
                <c:ptCount val="1"/>
                <c:pt idx="0">
                  <c:v>Postintervención</c:v>
                </c:pt>
              </c:strCache>
            </c:strRef>
          </c:tx>
          <c:invertIfNegative val="0"/>
          <c:dPt>
            <c:idx val="0"/>
            <c:invertIfNegative val="0"/>
            <c:bubble3D val="0"/>
            <c:spPr>
              <a:solidFill>
                <a:schemeClr val="accent2"/>
              </a:solidFill>
            </c:spPr>
          </c:dPt>
          <c:dLbls>
            <c:showLegendKey val="0"/>
            <c:showVal val="1"/>
            <c:showCatName val="0"/>
            <c:showSerName val="0"/>
            <c:showPercent val="0"/>
            <c:showBubbleSize val="0"/>
            <c:showLeaderLines val="0"/>
          </c:dLbls>
          <c:cat>
            <c:strRef>
              <c:f>VO!$E$101:$F$101</c:f>
              <c:strCache>
                <c:ptCount val="2"/>
                <c:pt idx="0">
                  <c:v>ashwaganda</c:v>
                </c:pt>
                <c:pt idx="1">
                  <c:v>Placebo</c:v>
                </c:pt>
              </c:strCache>
            </c:strRef>
          </c:cat>
          <c:val>
            <c:numRef>
              <c:f>VO!$E$102:$F$102</c:f>
              <c:numCache>
                <c:formatCode>0%</c:formatCode>
                <c:ptCount val="2"/>
                <c:pt idx="0">
                  <c:v>1.3945619335347432</c:v>
                </c:pt>
                <c:pt idx="1">
                  <c:v>0.84274322169059013</c:v>
                </c:pt>
              </c:numCache>
            </c:numRef>
          </c:val>
        </c:ser>
        <c:dLbls>
          <c:showLegendKey val="0"/>
          <c:showVal val="0"/>
          <c:showCatName val="0"/>
          <c:showSerName val="0"/>
          <c:showPercent val="0"/>
          <c:showBubbleSize val="0"/>
        </c:dLbls>
        <c:gapWidth val="150"/>
        <c:axId val="342345600"/>
        <c:axId val="342347136"/>
      </c:barChart>
      <c:catAx>
        <c:axId val="342345600"/>
        <c:scaling>
          <c:orientation val="minMax"/>
        </c:scaling>
        <c:delete val="0"/>
        <c:axPos val="b"/>
        <c:majorTickMark val="out"/>
        <c:minorTickMark val="none"/>
        <c:tickLblPos val="nextTo"/>
        <c:crossAx val="342347136"/>
        <c:crosses val="autoZero"/>
        <c:auto val="1"/>
        <c:lblAlgn val="ctr"/>
        <c:lblOffset val="100"/>
        <c:noMultiLvlLbl val="0"/>
      </c:catAx>
      <c:valAx>
        <c:axId val="342347136"/>
        <c:scaling>
          <c:orientation val="minMax"/>
        </c:scaling>
        <c:delete val="0"/>
        <c:axPos val="l"/>
        <c:numFmt formatCode="0%" sourceLinked="1"/>
        <c:majorTickMark val="out"/>
        <c:minorTickMark val="none"/>
        <c:tickLblPos val="nextTo"/>
        <c:crossAx val="342345600"/>
        <c:crosses val="autoZero"/>
        <c:crossBetween val="between"/>
      </c:valAx>
    </c:plotArea>
    <c:plotVisOnly val="1"/>
    <c:dispBlanksAs val="gap"/>
    <c:showDLblsOverMax val="0"/>
  </c:chart>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s-ES"/>
              <a:t>Muscle Strength(Leg Extension 1RM (Kg) )</a:t>
            </a:r>
          </a:p>
        </c:rich>
      </c:tx>
      <c:layout/>
      <c:overlay val="0"/>
    </c:title>
    <c:autoTitleDeleted val="0"/>
    <c:plotArea>
      <c:layout/>
      <c:barChart>
        <c:barDir val="col"/>
        <c:grouping val="clustered"/>
        <c:varyColors val="0"/>
        <c:ser>
          <c:idx val="0"/>
          <c:order val="0"/>
          <c:tx>
            <c:strRef>
              <c:f>VO!$E$118</c:f>
              <c:strCache>
                <c:ptCount val="1"/>
                <c:pt idx="0">
                  <c:v>Postintervención</c:v>
                </c:pt>
              </c:strCache>
            </c:strRef>
          </c:tx>
          <c:invertIfNegative val="0"/>
          <c:dPt>
            <c:idx val="0"/>
            <c:invertIfNegative val="0"/>
            <c:bubble3D val="0"/>
            <c:spPr>
              <a:solidFill>
                <a:schemeClr val="accent2"/>
              </a:solidFill>
            </c:spPr>
          </c:dPt>
          <c:dLbls>
            <c:showLegendKey val="0"/>
            <c:showVal val="1"/>
            <c:showCatName val="0"/>
            <c:showSerName val="0"/>
            <c:showPercent val="0"/>
            <c:showBubbleSize val="0"/>
            <c:showLeaderLines val="0"/>
          </c:dLbls>
          <c:cat>
            <c:strRef>
              <c:f>VO!$F$117:$G$117</c:f>
              <c:strCache>
                <c:ptCount val="2"/>
                <c:pt idx="0">
                  <c:v>ashwaganda</c:v>
                </c:pt>
                <c:pt idx="1">
                  <c:v>Placebo</c:v>
                </c:pt>
              </c:strCache>
            </c:strRef>
          </c:cat>
          <c:val>
            <c:numRef>
              <c:f>VO!$F$118:$G$118</c:f>
              <c:numCache>
                <c:formatCode>0%</c:formatCode>
                <c:ptCount val="2"/>
                <c:pt idx="0">
                  <c:v>0.51954105414126939</c:v>
                </c:pt>
                <c:pt idx="1">
                  <c:v>0.38699444885011891</c:v>
                </c:pt>
              </c:numCache>
            </c:numRef>
          </c:val>
        </c:ser>
        <c:dLbls>
          <c:showLegendKey val="0"/>
          <c:showVal val="0"/>
          <c:showCatName val="0"/>
          <c:showSerName val="0"/>
          <c:showPercent val="0"/>
          <c:showBubbleSize val="0"/>
        </c:dLbls>
        <c:gapWidth val="150"/>
        <c:axId val="344629248"/>
        <c:axId val="344630784"/>
      </c:barChart>
      <c:catAx>
        <c:axId val="344629248"/>
        <c:scaling>
          <c:orientation val="minMax"/>
        </c:scaling>
        <c:delete val="0"/>
        <c:axPos val="b"/>
        <c:majorTickMark val="out"/>
        <c:minorTickMark val="none"/>
        <c:tickLblPos val="nextTo"/>
        <c:crossAx val="344630784"/>
        <c:crosses val="autoZero"/>
        <c:auto val="1"/>
        <c:lblAlgn val="ctr"/>
        <c:lblOffset val="100"/>
        <c:noMultiLvlLbl val="0"/>
      </c:catAx>
      <c:valAx>
        <c:axId val="344630784"/>
        <c:scaling>
          <c:orientation val="minMax"/>
        </c:scaling>
        <c:delete val="0"/>
        <c:axPos val="l"/>
        <c:numFmt formatCode="0%" sourceLinked="1"/>
        <c:majorTickMark val="out"/>
        <c:minorTickMark val="none"/>
        <c:tickLblPos val="nextTo"/>
        <c:crossAx val="344629248"/>
        <c:crosses val="autoZero"/>
        <c:crossBetween val="between"/>
      </c:valAx>
    </c:plotArea>
    <c:plotVisOnly val="1"/>
    <c:dispBlanksAs val="gap"/>
    <c:showDLblsOverMax val="0"/>
  </c:chart>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s-ES"/>
              <a:t>Muslo (cm</a:t>
            </a:r>
            <a:r>
              <a:rPr lang="es-ES" baseline="30000"/>
              <a:t>2</a:t>
            </a:r>
            <a:r>
              <a:rPr lang="es-ES"/>
              <a:t>)</a:t>
            </a:r>
          </a:p>
        </c:rich>
      </c:tx>
      <c:layout/>
      <c:overlay val="0"/>
    </c:title>
    <c:autoTitleDeleted val="0"/>
    <c:plotArea>
      <c:layout/>
      <c:barChart>
        <c:barDir val="col"/>
        <c:grouping val="clustered"/>
        <c:varyColors val="0"/>
        <c:ser>
          <c:idx val="0"/>
          <c:order val="0"/>
          <c:tx>
            <c:strRef>
              <c:f>VO!$E$135</c:f>
              <c:strCache>
                <c:ptCount val="1"/>
                <c:pt idx="0">
                  <c:v>Postintervención</c:v>
                </c:pt>
              </c:strCache>
            </c:strRef>
          </c:tx>
          <c:invertIfNegative val="0"/>
          <c:dPt>
            <c:idx val="0"/>
            <c:invertIfNegative val="0"/>
            <c:bubble3D val="0"/>
            <c:spPr>
              <a:solidFill>
                <a:schemeClr val="accent2"/>
              </a:solidFill>
            </c:spPr>
          </c:dPt>
          <c:dLbls>
            <c:showLegendKey val="0"/>
            <c:showVal val="1"/>
            <c:showCatName val="0"/>
            <c:showSerName val="0"/>
            <c:showPercent val="0"/>
            <c:showBubbleSize val="0"/>
            <c:showLeaderLines val="0"/>
          </c:dLbls>
          <c:cat>
            <c:strRef>
              <c:f>VO!$F$134:$G$134</c:f>
              <c:strCache>
                <c:ptCount val="2"/>
                <c:pt idx="0">
                  <c:v>Ashwaganda</c:v>
                </c:pt>
                <c:pt idx="1">
                  <c:v>Placebo</c:v>
                </c:pt>
              </c:strCache>
            </c:strRef>
          </c:cat>
          <c:val>
            <c:numRef>
              <c:f>VO!$F$135:$G$135</c:f>
              <c:numCache>
                <c:formatCode>0%</c:formatCode>
                <c:ptCount val="2"/>
                <c:pt idx="0">
                  <c:v>8.0860534124629069E-2</c:v>
                </c:pt>
                <c:pt idx="1">
                  <c:v>5.0089445438282726E-2</c:v>
                </c:pt>
              </c:numCache>
            </c:numRef>
          </c:val>
        </c:ser>
        <c:dLbls>
          <c:showLegendKey val="0"/>
          <c:showVal val="0"/>
          <c:showCatName val="0"/>
          <c:showSerName val="0"/>
          <c:showPercent val="0"/>
          <c:showBubbleSize val="0"/>
        </c:dLbls>
        <c:gapWidth val="150"/>
        <c:axId val="344292736"/>
        <c:axId val="344294528"/>
      </c:barChart>
      <c:catAx>
        <c:axId val="344292736"/>
        <c:scaling>
          <c:orientation val="minMax"/>
        </c:scaling>
        <c:delete val="0"/>
        <c:axPos val="b"/>
        <c:majorTickMark val="out"/>
        <c:minorTickMark val="none"/>
        <c:tickLblPos val="nextTo"/>
        <c:crossAx val="344294528"/>
        <c:crosses val="autoZero"/>
        <c:auto val="1"/>
        <c:lblAlgn val="ctr"/>
        <c:lblOffset val="100"/>
        <c:noMultiLvlLbl val="0"/>
      </c:catAx>
      <c:valAx>
        <c:axId val="344294528"/>
        <c:scaling>
          <c:orientation val="minMax"/>
        </c:scaling>
        <c:delete val="0"/>
        <c:axPos val="l"/>
        <c:numFmt formatCode="0%" sourceLinked="1"/>
        <c:majorTickMark val="out"/>
        <c:minorTickMark val="none"/>
        <c:tickLblPos val="nextTo"/>
        <c:crossAx val="344292736"/>
        <c:crosses val="autoZero"/>
        <c:crossBetween val="between"/>
      </c:valAx>
    </c:plotArea>
    <c:plotVisOnly val="1"/>
    <c:dispBlanksAs val="gap"/>
    <c:showDLblsOverMax val="0"/>
  </c:chart>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Brazo (cm</a:t>
            </a:r>
            <a:r>
              <a:rPr lang="en-US" baseline="30000"/>
              <a:t>2</a:t>
            </a:r>
            <a:r>
              <a:rPr lang="en-US"/>
              <a:t>)</a:t>
            </a:r>
          </a:p>
        </c:rich>
      </c:tx>
      <c:layout/>
      <c:overlay val="0"/>
    </c:title>
    <c:autoTitleDeleted val="0"/>
    <c:plotArea>
      <c:layout/>
      <c:barChart>
        <c:barDir val="col"/>
        <c:grouping val="clustered"/>
        <c:varyColors val="0"/>
        <c:ser>
          <c:idx val="0"/>
          <c:order val="0"/>
          <c:tx>
            <c:strRef>
              <c:f>VO!$E$143</c:f>
              <c:strCache>
                <c:ptCount val="1"/>
                <c:pt idx="0">
                  <c:v>Postintervención</c:v>
                </c:pt>
              </c:strCache>
            </c:strRef>
          </c:tx>
          <c:invertIfNegative val="0"/>
          <c:dPt>
            <c:idx val="0"/>
            <c:invertIfNegative val="0"/>
            <c:bubble3D val="0"/>
            <c:spPr>
              <a:solidFill>
                <a:schemeClr val="accent2"/>
              </a:solidFill>
            </c:spPr>
          </c:dPt>
          <c:dLbls>
            <c:showLegendKey val="0"/>
            <c:showVal val="1"/>
            <c:showCatName val="0"/>
            <c:showSerName val="0"/>
            <c:showPercent val="0"/>
            <c:showBubbleSize val="0"/>
            <c:showLeaderLines val="0"/>
          </c:dLbls>
          <c:cat>
            <c:strRef>
              <c:f>VO!$F$142:$G$142</c:f>
              <c:strCache>
                <c:ptCount val="2"/>
                <c:pt idx="0">
                  <c:v>Ashwaganda</c:v>
                </c:pt>
                <c:pt idx="1">
                  <c:v>Placebo</c:v>
                </c:pt>
              </c:strCache>
            </c:strRef>
          </c:cat>
          <c:val>
            <c:numRef>
              <c:f>VO!$F$143:$G$143</c:f>
              <c:numCache>
                <c:formatCode>0%</c:formatCode>
                <c:ptCount val="2"/>
                <c:pt idx="0">
                  <c:v>0.17109314857582758</c:v>
                </c:pt>
                <c:pt idx="1">
                  <c:v>9.9755317146621433E-2</c:v>
                </c:pt>
              </c:numCache>
            </c:numRef>
          </c:val>
        </c:ser>
        <c:dLbls>
          <c:showLegendKey val="0"/>
          <c:showVal val="0"/>
          <c:showCatName val="0"/>
          <c:showSerName val="0"/>
          <c:showPercent val="0"/>
          <c:showBubbleSize val="0"/>
        </c:dLbls>
        <c:gapWidth val="150"/>
        <c:axId val="344921600"/>
        <c:axId val="344923136"/>
      </c:barChart>
      <c:catAx>
        <c:axId val="344921600"/>
        <c:scaling>
          <c:orientation val="minMax"/>
        </c:scaling>
        <c:delete val="0"/>
        <c:axPos val="b"/>
        <c:numFmt formatCode="General" sourceLinked="1"/>
        <c:majorTickMark val="out"/>
        <c:minorTickMark val="none"/>
        <c:tickLblPos val="nextTo"/>
        <c:crossAx val="344923136"/>
        <c:crosses val="autoZero"/>
        <c:auto val="1"/>
        <c:lblAlgn val="ctr"/>
        <c:lblOffset val="100"/>
        <c:noMultiLvlLbl val="0"/>
      </c:catAx>
      <c:valAx>
        <c:axId val="344923136"/>
        <c:scaling>
          <c:orientation val="minMax"/>
        </c:scaling>
        <c:delete val="0"/>
        <c:axPos val="l"/>
        <c:numFmt formatCode="0%" sourceLinked="1"/>
        <c:majorTickMark val="out"/>
        <c:minorTickMark val="none"/>
        <c:tickLblPos val="nextTo"/>
        <c:crossAx val="344921600"/>
        <c:crosses val="autoZero"/>
        <c:crossBetween val="between"/>
      </c:valAx>
    </c:plotArea>
    <c:plotVisOnly val="1"/>
    <c:dispBlanksAs val="gap"/>
    <c:showDLblsOverMax val="0"/>
  </c:chart>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s-ES"/>
              <a:t>Pectoral (cm</a:t>
            </a:r>
            <a:r>
              <a:rPr lang="es-ES" baseline="30000"/>
              <a:t>2</a:t>
            </a:r>
            <a:r>
              <a:rPr lang="es-ES"/>
              <a:t>)</a:t>
            </a:r>
          </a:p>
        </c:rich>
      </c:tx>
      <c:layout/>
      <c:overlay val="0"/>
    </c:title>
    <c:autoTitleDeleted val="0"/>
    <c:plotArea>
      <c:layout/>
      <c:barChart>
        <c:barDir val="col"/>
        <c:grouping val="clustered"/>
        <c:varyColors val="0"/>
        <c:ser>
          <c:idx val="0"/>
          <c:order val="0"/>
          <c:tx>
            <c:strRef>
              <c:f>VO!$E$149</c:f>
              <c:strCache>
                <c:ptCount val="1"/>
                <c:pt idx="0">
                  <c:v>Postintervención</c:v>
                </c:pt>
              </c:strCache>
            </c:strRef>
          </c:tx>
          <c:invertIfNegative val="0"/>
          <c:dPt>
            <c:idx val="0"/>
            <c:invertIfNegative val="0"/>
            <c:bubble3D val="0"/>
            <c:spPr>
              <a:solidFill>
                <a:schemeClr val="accent2"/>
              </a:solidFill>
            </c:spPr>
          </c:dPt>
          <c:dLbls>
            <c:showLegendKey val="0"/>
            <c:showVal val="1"/>
            <c:showCatName val="0"/>
            <c:showSerName val="0"/>
            <c:showPercent val="0"/>
            <c:showBubbleSize val="0"/>
            <c:showLeaderLines val="0"/>
          </c:dLbls>
          <c:cat>
            <c:strRef>
              <c:f>VO!$F$148:$G$148</c:f>
              <c:strCache>
                <c:ptCount val="2"/>
                <c:pt idx="0">
                  <c:v>Ashwaganda</c:v>
                </c:pt>
                <c:pt idx="1">
                  <c:v>Placebo</c:v>
                </c:pt>
              </c:strCache>
            </c:strRef>
          </c:cat>
          <c:val>
            <c:numRef>
              <c:f>VO!$F$149:$G$149</c:f>
              <c:numCache>
                <c:formatCode>0%</c:formatCode>
                <c:ptCount val="2"/>
                <c:pt idx="0">
                  <c:v>3.3234714003944676E-2</c:v>
                </c:pt>
                <c:pt idx="1">
                  <c:v>1.4037168841439322E-2</c:v>
                </c:pt>
              </c:numCache>
            </c:numRef>
          </c:val>
        </c:ser>
        <c:dLbls>
          <c:showLegendKey val="0"/>
          <c:showVal val="0"/>
          <c:showCatName val="0"/>
          <c:showSerName val="0"/>
          <c:showPercent val="0"/>
          <c:showBubbleSize val="0"/>
        </c:dLbls>
        <c:gapWidth val="150"/>
        <c:axId val="345210240"/>
        <c:axId val="345212032"/>
      </c:barChart>
      <c:catAx>
        <c:axId val="345210240"/>
        <c:scaling>
          <c:orientation val="minMax"/>
        </c:scaling>
        <c:delete val="0"/>
        <c:axPos val="b"/>
        <c:majorTickMark val="none"/>
        <c:minorTickMark val="none"/>
        <c:tickLblPos val="nextTo"/>
        <c:crossAx val="345212032"/>
        <c:crosses val="autoZero"/>
        <c:auto val="1"/>
        <c:lblAlgn val="ctr"/>
        <c:lblOffset val="100"/>
        <c:noMultiLvlLbl val="0"/>
      </c:catAx>
      <c:valAx>
        <c:axId val="345212032"/>
        <c:scaling>
          <c:orientation val="minMax"/>
        </c:scaling>
        <c:delete val="0"/>
        <c:axPos val="l"/>
        <c:majorGridlines/>
        <c:numFmt formatCode="0%" sourceLinked="1"/>
        <c:majorTickMark val="none"/>
        <c:minorTickMark val="none"/>
        <c:tickLblPos val="nextTo"/>
        <c:crossAx val="345210240"/>
        <c:crosses val="autoZero"/>
        <c:crossBetween val="between"/>
      </c:valAx>
    </c:plotArea>
    <c:plotVisOnly val="1"/>
    <c:dispBlanksAs val="gap"/>
    <c:showDLblsOverMax val="0"/>
  </c:chart>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 grasa cuerpo</a:t>
            </a:r>
          </a:p>
        </c:rich>
      </c:tx>
      <c:layout/>
      <c:overlay val="0"/>
    </c:title>
    <c:autoTitleDeleted val="0"/>
    <c:plotArea>
      <c:layout/>
      <c:barChart>
        <c:barDir val="col"/>
        <c:grouping val="clustered"/>
        <c:varyColors val="0"/>
        <c:ser>
          <c:idx val="0"/>
          <c:order val="0"/>
          <c:tx>
            <c:strRef>
              <c:f>VO!$E$182</c:f>
              <c:strCache>
                <c:ptCount val="1"/>
                <c:pt idx="0">
                  <c:v>Postintervención</c:v>
                </c:pt>
              </c:strCache>
            </c:strRef>
          </c:tx>
          <c:invertIfNegative val="0"/>
          <c:dPt>
            <c:idx val="0"/>
            <c:invertIfNegative val="0"/>
            <c:bubble3D val="0"/>
            <c:spPr>
              <a:solidFill>
                <a:schemeClr val="accent2"/>
              </a:solidFill>
            </c:spPr>
          </c:dPt>
          <c:dLbls>
            <c:showLegendKey val="0"/>
            <c:showVal val="1"/>
            <c:showCatName val="0"/>
            <c:showSerName val="0"/>
            <c:showPercent val="0"/>
            <c:showBubbleSize val="0"/>
            <c:showLeaderLines val="0"/>
          </c:dLbls>
          <c:cat>
            <c:strRef>
              <c:f>VO!$F$181:$G$181</c:f>
              <c:strCache>
                <c:ptCount val="2"/>
                <c:pt idx="0">
                  <c:v>Ashwaganda</c:v>
                </c:pt>
                <c:pt idx="1">
                  <c:v>Placebo</c:v>
                </c:pt>
              </c:strCache>
            </c:strRef>
          </c:cat>
          <c:val>
            <c:numRef>
              <c:f>VO!$F$182:$G$182</c:f>
              <c:numCache>
                <c:formatCode>0%</c:formatCode>
                <c:ptCount val="2"/>
                <c:pt idx="0">
                  <c:v>-0.16064814814814826</c:v>
                </c:pt>
                <c:pt idx="1">
                  <c:v>-6.951385733757387E-2</c:v>
                </c:pt>
              </c:numCache>
            </c:numRef>
          </c:val>
        </c:ser>
        <c:dLbls>
          <c:showLegendKey val="0"/>
          <c:showVal val="0"/>
          <c:showCatName val="0"/>
          <c:showSerName val="0"/>
          <c:showPercent val="0"/>
          <c:showBubbleSize val="0"/>
        </c:dLbls>
        <c:gapWidth val="150"/>
        <c:axId val="345739648"/>
        <c:axId val="345741184"/>
      </c:barChart>
      <c:catAx>
        <c:axId val="345739648"/>
        <c:scaling>
          <c:orientation val="minMax"/>
        </c:scaling>
        <c:delete val="0"/>
        <c:axPos val="b"/>
        <c:majorTickMark val="out"/>
        <c:minorTickMark val="none"/>
        <c:tickLblPos val="nextTo"/>
        <c:crossAx val="345741184"/>
        <c:crosses val="autoZero"/>
        <c:auto val="1"/>
        <c:lblAlgn val="ctr"/>
        <c:lblOffset val="100"/>
        <c:noMultiLvlLbl val="0"/>
      </c:catAx>
      <c:valAx>
        <c:axId val="345741184"/>
        <c:scaling>
          <c:orientation val="minMax"/>
        </c:scaling>
        <c:delete val="0"/>
        <c:axPos val="l"/>
        <c:numFmt formatCode="0%" sourceLinked="1"/>
        <c:majorTickMark val="out"/>
        <c:minorTickMark val="none"/>
        <c:tickLblPos val="nextTo"/>
        <c:crossAx val="345739648"/>
        <c:crosses val="autoZero"/>
        <c:crossBetween val="between"/>
      </c:valAx>
    </c:plotArea>
    <c:legend>
      <c:legendPos val="r"/>
      <c:layout/>
      <c:overlay val="0"/>
    </c:legend>
    <c:plotVisOnly val="1"/>
    <c:dispBlanksAs val="gap"/>
    <c:showDLblsOverMax val="0"/>
  </c:chart>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s-ES" sz="1400"/>
              <a:t>Puntuaciones medias Escala Estrés percibido</a:t>
            </a:r>
          </a:p>
        </c:rich>
      </c:tx>
      <c:layout/>
      <c:overlay val="0"/>
    </c:title>
    <c:autoTitleDeleted val="0"/>
    <c:plotArea>
      <c:layout/>
      <c:lineChart>
        <c:grouping val="standard"/>
        <c:varyColors val="0"/>
        <c:ser>
          <c:idx val="0"/>
          <c:order val="0"/>
          <c:tx>
            <c:strRef>
              <c:f>Hoja3!$C$52</c:f>
              <c:strCache>
                <c:ptCount val="1"/>
                <c:pt idx="0">
                  <c:v>PLACEBO</c:v>
                </c:pt>
              </c:strCache>
            </c:strRef>
          </c:tx>
          <c:cat>
            <c:strRef>
              <c:f>Hoja3!$B$53:$B$54</c:f>
              <c:strCache>
                <c:ptCount val="2"/>
                <c:pt idx="0">
                  <c:v>BASAL</c:v>
                </c:pt>
                <c:pt idx="1">
                  <c:v>DÍA 60</c:v>
                </c:pt>
              </c:strCache>
            </c:strRef>
          </c:cat>
          <c:val>
            <c:numRef>
              <c:f>Hoja3!$C$53:$C$54</c:f>
              <c:numCache>
                <c:formatCode>General</c:formatCode>
                <c:ptCount val="2"/>
                <c:pt idx="0">
                  <c:v>24.61</c:v>
                </c:pt>
                <c:pt idx="1">
                  <c:v>23.26</c:v>
                </c:pt>
              </c:numCache>
            </c:numRef>
          </c:val>
          <c:smooth val="0"/>
        </c:ser>
        <c:ser>
          <c:idx val="1"/>
          <c:order val="1"/>
          <c:tx>
            <c:strRef>
              <c:f>Hoja3!$D$52</c:f>
              <c:strCache>
                <c:ptCount val="1"/>
                <c:pt idx="0">
                  <c:v>ASHWAGANDA</c:v>
                </c:pt>
              </c:strCache>
            </c:strRef>
          </c:tx>
          <c:cat>
            <c:strRef>
              <c:f>Hoja3!$B$53:$B$54</c:f>
              <c:strCache>
                <c:ptCount val="2"/>
                <c:pt idx="0">
                  <c:v>BASAL</c:v>
                </c:pt>
                <c:pt idx="1">
                  <c:v>DÍA 60</c:v>
                </c:pt>
              </c:strCache>
            </c:strRef>
          </c:cat>
          <c:val>
            <c:numRef>
              <c:f>Hoja3!$D$53:$D$54</c:f>
              <c:numCache>
                <c:formatCode>General</c:formatCode>
                <c:ptCount val="2"/>
                <c:pt idx="0">
                  <c:v>20.6</c:v>
                </c:pt>
                <c:pt idx="1">
                  <c:v>11.53</c:v>
                </c:pt>
              </c:numCache>
            </c:numRef>
          </c:val>
          <c:smooth val="0"/>
        </c:ser>
        <c:dLbls>
          <c:showLegendKey val="0"/>
          <c:showVal val="0"/>
          <c:showCatName val="0"/>
          <c:showSerName val="0"/>
          <c:showPercent val="0"/>
          <c:showBubbleSize val="0"/>
        </c:dLbls>
        <c:marker val="1"/>
        <c:smooth val="0"/>
        <c:axId val="156135424"/>
        <c:axId val="156136960"/>
      </c:lineChart>
      <c:catAx>
        <c:axId val="156135424"/>
        <c:scaling>
          <c:orientation val="minMax"/>
        </c:scaling>
        <c:delete val="0"/>
        <c:axPos val="b"/>
        <c:majorTickMark val="none"/>
        <c:minorTickMark val="none"/>
        <c:tickLblPos val="nextTo"/>
        <c:crossAx val="156136960"/>
        <c:crosses val="autoZero"/>
        <c:auto val="1"/>
        <c:lblAlgn val="ctr"/>
        <c:lblOffset val="100"/>
        <c:noMultiLvlLbl val="0"/>
      </c:catAx>
      <c:valAx>
        <c:axId val="156136960"/>
        <c:scaling>
          <c:orientation val="minMax"/>
          <c:max val="26"/>
          <c:min val="10"/>
        </c:scaling>
        <c:delete val="0"/>
        <c:axPos val="l"/>
        <c:numFmt formatCode="General" sourceLinked="1"/>
        <c:majorTickMark val="none"/>
        <c:minorTickMark val="none"/>
        <c:tickLblPos val="nextTo"/>
        <c:spPr>
          <a:ln w="9525">
            <a:noFill/>
          </a:ln>
        </c:spPr>
        <c:crossAx val="156135424"/>
        <c:crosses val="autoZero"/>
        <c:crossBetween val="between"/>
        <c:majorUnit val="2"/>
      </c:valAx>
    </c:plotArea>
    <c:legend>
      <c:legendPos val="b"/>
      <c:layout/>
      <c:overlay val="0"/>
    </c:legend>
    <c:plotVisOnly val="1"/>
    <c:dispBlanksAs val="gap"/>
    <c:showDLblsOverMax val="0"/>
  </c:chart>
  <c:externalData r:id="rId2">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000"/>
              <a:t>Recuperación muscular:Aumento de la creatina quinasa sérica de 24 a 48 horas después del final del ejercicio (U / L)</a:t>
            </a:r>
          </a:p>
        </c:rich>
      </c:tx>
      <c:layout/>
      <c:overlay val="0"/>
    </c:title>
    <c:autoTitleDeleted val="0"/>
    <c:plotArea>
      <c:layout/>
      <c:barChart>
        <c:barDir val="col"/>
        <c:grouping val="clustered"/>
        <c:varyColors val="0"/>
        <c:ser>
          <c:idx val="0"/>
          <c:order val="0"/>
          <c:tx>
            <c:strRef>
              <c:f>VO!$E$191</c:f>
              <c:strCache>
                <c:ptCount val="1"/>
                <c:pt idx="0">
                  <c:v>Postintervención</c:v>
                </c:pt>
              </c:strCache>
            </c:strRef>
          </c:tx>
          <c:invertIfNegative val="0"/>
          <c:dPt>
            <c:idx val="0"/>
            <c:invertIfNegative val="0"/>
            <c:bubble3D val="0"/>
            <c:spPr>
              <a:solidFill>
                <a:schemeClr val="accent2"/>
              </a:solidFill>
            </c:spPr>
          </c:dPt>
          <c:cat>
            <c:strRef>
              <c:f>VO!$F$190:$G$190</c:f>
              <c:strCache>
                <c:ptCount val="2"/>
                <c:pt idx="0">
                  <c:v>Ashwaganda</c:v>
                </c:pt>
                <c:pt idx="1">
                  <c:v>Placebo</c:v>
                </c:pt>
              </c:strCache>
            </c:strRef>
          </c:cat>
          <c:val>
            <c:numRef>
              <c:f>VO!$F$191:$G$191</c:f>
              <c:numCache>
                <c:formatCode>0%</c:formatCode>
                <c:ptCount val="2"/>
                <c:pt idx="0">
                  <c:v>-0.98904576436222003</c:v>
                </c:pt>
                <c:pt idx="1">
                  <c:v>-0.92958507522111311</c:v>
                </c:pt>
              </c:numCache>
            </c:numRef>
          </c:val>
        </c:ser>
        <c:dLbls>
          <c:showLegendKey val="0"/>
          <c:showVal val="1"/>
          <c:showCatName val="0"/>
          <c:showSerName val="0"/>
          <c:showPercent val="0"/>
          <c:showBubbleSize val="0"/>
        </c:dLbls>
        <c:gapWidth val="150"/>
        <c:overlap val="-25"/>
        <c:axId val="344376448"/>
        <c:axId val="344377984"/>
      </c:barChart>
      <c:catAx>
        <c:axId val="344376448"/>
        <c:scaling>
          <c:orientation val="minMax"/>
        </c:scaling>
        <c:delete val="0"/>
        <c:axPos val="b"/>
        <c:majorTickMark val="none"/>
        <c:minorTickMark val="none"/>
        <c:tickLblPos val="nextTo"/>
        <c:crossAx val="344377984"/>
        <c:crosses val="autoZero"/>
        <c:auto val="1"/>
        <c:lblAlgn val="ctr"/>
        <c:lblOffset val="100"/>
        <c:noMultiLvlLbl val="0"/>
      </c:catAx>
      <c:valAx>
        <c:axId val="344377984"/>
        <c:scaling>
          <c:orientation val="minMax"/>
        </c:scaling>
        <c:delete val="1"/>
        <c:axPos val="l"/>
        <c:numFmt formatCode="0%" sourceLinked="1"/>
        <c:majorTickMark val="none"/>
        <c:minorTickMark val="none"/>
        <c:tickLblPos val="nextTo"/>
        <c:crossAx val="344376448"/>
        <c:crosses val="autoZero"/>
        <c:crossBetween val="between"/>
      </c:valAx>
    </c:plotArea>
    <c:legend>
      <c:legendPos val="t"/>
      <c:layout/>
      <c:overlay val="0"/>
    </c:legend>
    <c:plotVisOnly val="1"/>
    <c:dispBlanksAs val="gap"/>
    <c:showDLblsOverMax val="0"/>
  </c:chart>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spPr>
            <a:solidFill>
              <a:schemeClr val="accent2"/>
            </a:solidFill>
          </c:spPr>
          <c:invertIfNegative val="0"/>
          <c:dLbls>
            <c:dLbl>
              <c:idx val="0"/>
              <c:layout/>
              <c:showLegendKey val="0"/>
              <c:showVal val="1"/>
              <c:showCatName val="0"/>
              <c:showSerName val="0"/>
              <c:showPercent val="0"/>
              <c:showBubbleSize val="0"/>
            </c:dLbl>
            <c:dLbl>
              <c:idx val="1"/>
              <c:layout/>
              <c:showLegendKey val="0"/>
              <c:showVal val="1"/>
              <c:showCatName val="0"/>
              <c:showSerName val="0"/>
              <c:showPercent val="0"/>
              <c:showBubbleSize val="0"/>
            </c:dLbl>
            <c:dLbl>
              <c:idx val="2"/>
              <c:layout/>
              <c:showLegendKey val="0"/>
              <c:showVal val="1"/>
              <c:showCatName val="0"/>
              <c:showSerName val="0"/>
              <c:showPercent val="0"/>
              <c:showBubbleSize val="0"/>
            </c:dLbl>
            <c:dLbl>
              <c:idx val="3"/>
              <c:layout/>
              <c:showLegendKey val="0"/>
              <c:showVal val="1"/>
              <c:showCatName val="0"/>
              <c:showSerName val="0"/>
              <c:showPercent val="0"/>
              <c:showBubbleSize val="0"/>
            </c:dLbl>
            <c:dLbl>
              <c:idx val="4"/>
              <c:layout/>
              <c:showLegendKey val="0"/>
              <c:showVal val="1"/>
              <c:showCatName val="0"/>
              <c:showSerName val="0"/>
              <c:showPercent val="0"/>
              <c:showBubbleSize val="0"/>
            </c:dLbl>
            <c:showLegendKey val="0"/>
            <c:showVal val="0"/>
            <c:showCatName val="0"/>
            <c:showSerName val="0"/>
            <c:showPercent val="0"/>
            <c:showBubbleSize val="0"/>
          </c:dLbls>
          <c:cat>
            <c:strRef>
              <c:f>sod!$B$8:$B$12</c:f>
              <c:strCache>
                <c:ptCount val="5"/>
                <c:pt idx="0">
                  <c:v>Mejora rendimiento cognitivo</c:v>
                </c:pt>
                <c:pt idx="1">
                  <c:v>Aumenta el tono físico</c:v>
                </c:pt>
                <c:pt idx="2">
                  <c:v>Mejora la calidad del sueño</c:v>
                </c:pt>
                <c:pt idx="3">
                  <c:v>Mejora el stress</c:v>
                </c:pt>
                <c:pt idx="4">
                  <c:v>Incrementa la motivación</c:v>
                </c:pt>
              </c:strCache>
            </c:strRef>
          </c:cat>
          <c:val>
            <c:numRef>
              <c:f>sod!$C$8:$C$12</c:f>
              <c:numCache>
                <c:formatCode>0%</c:formatCode>
                <c:ptCount val="5"/>
                <c:pt idx="0">
                  <c:v>0.13900000000000001</c:v>
                </c:pt>
                <c:pt idx="1">
                  <c:v>0.61699999999999999</c:v>
                </c:pt>
                <c:pt idx="2">
                  <c:v>0.70699999999999996</c:v>
                </c:pt>
                <c:pt idx="3">
                  <c:v>0.217</c:v>
                </c:pt>
                <c:pt idx="4">
                  <c:v>0.77300000000000002</c:v>
                </c:pt>
              </c:numCache>
            </c:numRef>
          </c:val>
        </c:ser>
        <c:dLbls>
          <c:showLegendKey val="0"/>
          <c:showVal val="0"/>
          <c:showCatName val="0"/>
          <c:showSerName val="0"/>
          <c:showPercent val="0"/>
          <c:showBubbleSize val="0"/>
        </c:dLbls>
        <c:gapWidth val="150"/>
        <c:axId val="347723264"/>
        <c:axId val="347724800"/>
      </c:barChart>
      <c:catAx>
        <c:axId val="347723264"/>
        <c:scaling>
          <c:orientation val="minMax"/>
        </c:scaling>
        <c:delete val="0"/>
        <c:axPos val="b"/>
        <c:majorTickMark val="out"/>
        <c:minorTickMark val="none"/>
        <c:tickLblPos val="nextTo"/>
        <c:crossAx val="347724800"/>
        <c:crosses val="autoZero"/>
        <c:auto val="1"/>
        <c:lblAlgn val="ctr"/>
        <c:lblOffset val="100"/>
        <c:noMultiLvlLbl val="0"/>
      </c:catAx>
      <c:valAx>
        <c:axId val="347724800"/>
        <c:scaling>
          <c:orientation val="minMax"/>
        </c:scaling>
        <c:delete val="0"/>
        <c:axPos val="l"/>
        <c:numFmt formatCode="0%" sourceLinked="1"/>
        <c:majorTickMark val="out"/>
        <c:minorTickMark val="none"/>
        <c:tickLblPos val="nextTo"/>
        <c:crossAx val="347723264"/>
        <c:crosses val="autoZero"/>
        <c:crossBetween val="between"/>
      </c:valAx>
    </c:plotArea>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s-ES"/>
              <a:t>% cambio cortisol sangre</a:t>
            </a:r>
          </a:p>
        </c:rich>
      </c:tx>
      <c:layout/>
      <c:overlay val="0"/>
    </c:title>
    <c:autoTitleDeleted val="0"/>
    <c:plotArea>
      <c:layout/>
      <c:barChart>
        <c:barDir val="col"/>
        <c:grouping val="clustered"/>
        <c:varyColors val="0"/>
        <c:ser>
          <c:idx val="0"/>
          <c:order val="0"/>
          <c:tx>
            <c:strRef>
              <c:f>Hoja3!$C$84</c:f>
              <c:strCache>
                <c:ptCount val="1"/>
                <c:pt idx="0">
                  <c:v>PLACEBO</c:v>
                </c:pt>
              </c:strCache>
            </c:strRef>
          </c:tx>
          <c:invertIfNegative val="0"/>
          <c:dPt>
            <c:idx val="1"/>
            <c:invertIfNegative val="0"/>
            <c:bubble3D val="0"/>
            <c:spPr>
              <a:solidFill>
                <a:schemeClr val="accent2"/>
              </a:solidFill>
            </c:spPr>
          </c:dPt>
          <c:cat>
            <c:strRef>
              <c:f>Hoja3!$B$85</c:f>
              <c:strCache>
                <c:ptCount val="1"/>
                <c:pt idx="0">
                  <c:v>% cambio nivel cortisol sangre</c:v>
                </c:pt>
              </c:strCache>
            </c:strRef>
          </c:cat>
          <c:val>
            <c:numRef>
              <c:f>Hoja3!$C$85</c:f>
              <c:numCache>
                <c:formatCode>0%</c:formatCode>
                <c:ptCount val="1"/>
                <c:pt idx="0">
                  <c:v>-7.6923076923076886E-2</c:v>
                </c:pt>
              </c:numCache>
            </c:numRef>
          </c:val>
        </c:ser>
        <c:ser>
          <c:idx val="1"/>
          <c:order val="1"/>
          <c:tx>
            <c:strRef>
              <c:f>Hoja3!$D$84</c:f>
              <c:strCache>
                <c:ptCount val="1"/>
                <c:pt idx="0">
                  <c:v>ASHWAGANDA</c:v>
                </c:pt>
              </c:strCache>
            </c:strRef>
          </c:tx>
          <c:invertIfNegative val="0"/>
          <c:cat>
            <c:strRef>
              <c:f>Hoja3!$B$85</c:f>
              <c:strCache>
                <c:ptCount val="1"/>
                <c:pt idx="0">
                  <c:v>% cambio nivel cortisol sangre</c:v>
                </c:pt>
              </c:strCache>
            </c:strRef>
          </c:cat>
          <c:val>
            <c:numRef>
              <c:f>Hoja3!$D$85</c:f>
              <c:numCache>
                <c:formatCode>0%</c:formatCode>
                <c:ptCount val="1"/>
                <c:pt idx="0">
                  <c:v>-0.28025477707006363</c:v>
                </c:pt>
              </c:numCache>
            </c:numRef>
          </c:val>
        </c:ser>
        <c:dLbls>
          <c:showLegendKey val="0"/>
          <c:showVal val="0"/>
          <c:showCatName val="0"/>
          <c:showSerName val="0"/>
          <c:showPercent val="0"/>
          <c:showBubbleSize val="0"/>
        </c:dLbls>
        <c:gapWidth val="150"/>
        <c:axId val="154788992"/>
        <c:axId val="154790528"/>
      </c:barChart>
      <c:catAx>
        <c:axId val="154788992"/>
        <c:scaling>
          <c:orientation val="minMax"/>
        </c:scaling>
        <c:delete val="0"/>
        <c:axPos val="b"/>
        <c:majorTickMark val="none"/>
        <c:minorTickMark val="none"/>
        <c:tickLblPos val="nextTo"/>
        <c:crossAx val="154790528"/>
        <c:crosses val="autoZero"/>
        <c:auto val="1"/>
        <c:lblAlgn val="ctr"/>
        <c:lblOffset val="100"/>
        <c:noMultiLvlLbl val="0"/>
      </c:catAx>
      <c:valAx>
        <c:axId val="154790528"/>
        <c:scaling>
          <c:orientation val="minMax"/>
        </c:scaling>
        <c:delete val="0"/>
        <c:axPos val="l"/>
        <c:numFmt formatCode="0%" sourceLinked="0"/>
        <c:majorTickMark val="none"/>
        <c:minorTickMark val="none"/>
        <c:tickLblPos val="nextTo"/>
        <c:crossAx val="154788992"/>
        <c:crosses val="autoZero"/>
        <c:crossBetween val="between"/>
      </c:valAx>
      <c:dTable>
        <c:showHorzBorder val="1"/>
        <c:showVertBorder val="1"/>
        <c:showOutline val="1"/>
        <c:showKeys val="1"/>
      </c:dTable>
    </c:plotArea>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s-ES"/>
              <a:t>Niveles</a:t>
            </a:r>
            <a:r>
              <a:rPr lang="es-ES" baseline="0"/>
              <a:t> cortisol en sangre</a:t>
            </a:r>
            <a:endParaRPr lang="es-ES"/>
          </a:p>
        </c:rich>
      </c:tx>
      <c:layout/>
      <c:overlay val="0"/>
    </c:title>
    <c:autoTitleDeleted val="0"/>
    <c:plotArea>
      <c:layout/>
      <c:lineChart>
        <c:grouping val="standard"/>
        <c:varyColors val="0"/>
        <c:ser>
          <c:idx val="0"/>
          <c:order val="0"/>
          <c:tx>
            <c:strRef>
              <c:f>Hoja3!$C$88</c:f>
              <c:strCache>
                <c:ptCount val="1"/>
                <c:pt idx="0">
                  <c:v>PLACEBO</c:v>
                </c:pt>
              </c:strCache>
            </c:strRef>
          </c:tx>
          <c:dLbls>
            <c:dLbl>
              <c:idx val="0"/>
              <c:layout>
                <c:manualLayout>
                  <c:x val="-5.8333333333333334E-2"/>
                  <c:y val="6.9444444444444489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Hoja3!$B$89:$B$90</c:f>
              <c:strCache>
                <c:ptCount val="2"/>
                <c:pt idx="0">
                  <c:v>BASAL</c:v>
                </c:pt>
                <c:pt idx="1">
                  <c:v>DÍA 60</c:v>
                </c:pt>
              </c:strCache>
            </c:strRef>
          </c:cat>
          <c:val>
            <c:numRef>
              <c:f>Hoja3!$C$89:$C$90</c:f>
              <c:numCache>
                <c:formatCode>General</c:formatCode>
                <c:ptCount val="2"/>
                <c:pt idx="0">
                  <c:v>15.6</c:v>
                </c:pt>
                <c:pt idx="1">
                  <c:v>14.4</c:v>
                </c:pt>
              </c:numCache>
            </c:numRef>
          </c:val>
          <c:smooth val="0"/>
        </c:ser>
        <c:ser>
          <c:idx val="1"/>
          <c:order val="1"/>
          <c:tx>
            <c:strRef>
              <c:f>Hoja3!$D$88</c:f>
              <c:strCache>
                <c:ptCount val="1"/>
                <c:pt idx="0">
                  <c:v>ASHWAGANDA</c:v>
                </c:pt>
              </c:strCache>
            </c:strRef>
          </c:tx>
          <c:dLbls>
            <c:dLbl>
              <c:idx val="0"/>
              <c:layout>
                <c:manualLayout>
                  <c:x val="5.5555555555555558E-3"/>
                  <c:y val="-6.9444444444444448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Hoja3!$B$89:$B$90</c:f>
              <c:strCache>
                <c:ptCount val="2"/>
                <c:pt idx="0">
                  <c:v>BASAL</c:v>
                </c:pt>
                <c:pt idx="1">
                  <c:v>DÍA 60</c:v>
                </c:pt>
              </c:strCache>
            </c:strRef>
          </c:cat>
          <c:val>
            <c:numRef>
              <c:f>Hoja3!$D$89:$D$90</c:f>
              <c:numCache>
                <c:formatCode>General</c:formatCode>
                <c:ptCount val="2"/>
                <c:pt idx="0">
                  <c:v>15.7</c:v>
                </c:pt>
                <c:pt idx="1">
                  <c:v>11.3</c:v>
                </c:pt>
              </c:numCache>
            </c:numRef>
          </c:val>
          <c:smooth val="0"/>
        </c:ser>
        <c:dLbls>
          <c:showLegendKey val="0"/>
          <c:showVal val="0"/>
          <c:showCatName val="0"/>
          <c:showSerName val="0"/>
          <c:showPercent val="0"/>
          <c:showBubbleSize val="0"/>
        </c:dLbls>
        <c:marker val="1"/>
        <c:smooth val="0"/>
        <c:axId val="154822144"/>
        <c:axId val="154823680"/>
      </c:lineChart>
      <c:catAx>
        <c:axId val="154822144"/>
        <c:scaling>
          <c:orientation val="minMax"/>
        </c:scaling>
        <c:delete val="0"/>
        <c:axPos val="b"/>
        <c:majorTickMark val="none"/>
        <c:minorTickMark val="none"/>
        <c:tickLblPos val="nextTo"/>
        <c:crossAx val="154823680"/>
        <c:crosses val="autoZero"/>
        <c:auto val="1"/>
        <c:lblAlgn val="ctr"/>
        <c:lblOffset val="100"/>
        <c:noMultiLvlLbl val="0"/>
      </c:catAx>
      <c:valAx>
        <c:axId val="154823680"/>
        <c:scaling>
          <c:orientation val="minMax"/>
          <c:max val="17"/>
          <c:min val="10"/>
        </c:scaling>
        <c:delete val="0"/>
        <c:axPos val="l"/>
        <c:numFmt formatCode="General" sourceLinked="1"/>
        <c:majorTickMark val="none"/>
        <c:minorTickMark val="none"/>
        <c:tickLblPos val="nextTo"/>
        <c:crossAx val="154822144"/>
        <c:crosses val="autoZero"/>
        <c:crossBetween val="between"/>
        <c:majorUnit val="1"/>
      </c:valAx>
    </c:plotArea>
    <c:legend>
      <c:legendPos val="r"/>
      <c:layout/>
      <c:overlay val="0"/>
    </c:legend>
    <c:plotVisOnly val="1"/>
    <c:dispBlanksAs val="gap"/>
    <c:showDLblsOverMax val="0"/>
  </c:chart>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Hoja2!$B$11</c:f>
              <c:strCache>
                <c:ptCount val="1"/>
                <c:pt idx="0">
                  <c:v>PLACEBO</c:v>
                </c:pt>
              </c:strCache>
            </c:strRef>
          </c:tx>
          <c:invertIfNegative val="0"/>
          <c:dLbls>
            <c:showLegendKey val="0"/>
            <c:showVal val="1"/>
            <c:showCatName val="0"/>
            <c:showSerName val="0"/>
            <c:showPercent val="0"/>
            <c:showBubbleSize val="0"/>
            <c:showLeaderLines val="0"/>
          </c:dLbls>
          <c:cat>
            <c:strRef>
              <c:f>Hoja2!$A$12:$A$13</c:f>
              <c:strCache>
                <c:ptCount val="2"/>
                <c:pt idx="0">
                  <c:v>4 SEMANAS</c:v>
                </c:pt>
                <c:pt idx="1">
                  <c:v>8 SEMANAS</c:v>
                </c:pt>
              </c:strCache>
            </c:strRef>
          </c:cat>
          <c:val>
            <c:numRef>
              <c:f>Hoja2!$B$12:$B$13</c:f>
              <c:numCache>
                <c:formatCode>0%</c:formatCode>
                <c:ptCount val="2"/>
                <c:pt idx="0">
                  <c:v>-7.3146292585170386E-2</c:v>
                </c:pt>
                <c:pt idx="1">
                  <c:v>-5.6613226452905938E-2</c:v>
                </c:pt>
              </c:numCache>
            </c:numRef>
          </c:val>
        </c:ser>
        <c:ser>
          <c:idx val="1"/>
          <c:order val="1"/>
          <c:tx>
            <c:strRef>
              <c:f>Hoja2!$C$11</c:f>
              <c:strCache>
                <c:ptCount val="1"/>
                <c:pt idx="0">
                  <c:v>ASHWAGANDA</c:v>
                </c:pt>
              </c:strCache>
            </c:strRef>
          </c:tx>
          <c:invertIfNegative val="0"/>
          <c:dLbls>
            <c:showLegendKey val="0"/>
            <c:showVal val="1"/>
            <c:showCatName val="0"/>
            <c:showSerName val="0"/>
            <c:showPercent val="0"/>
            <c:showBubbleSize val="0"/>
            <c:showLeaderLines val="0"/>
          </c:dLbls>
          <c:cat>
            <c:strRef>
              <c:f>Hoja2!$A$12:$A$13</c:f>
              <c:strCache>
                <c:ptCount val="2"/>
                <c:pt idx="0">
                  <c:v>4 SEMANAS</c:v>
                </c:pt>
                <c:pt idx="1">
                  <c:v>8 SEMANAS</c:v>
                </c:pt>
              </c:strCache>
            </c:strRef>
          </c:cat>
          <c:val>
            <c:numRef>
              <c:f>Hoja2!$C$12:$C$13</c:f>
              <c:numCache>
                <c:formatCode>0%</c:formatCode>
                <c:ptCount val="2"/>
                <c:pt idx="0">
                  <c:v>-0.22550467749876901</c:v>
                </c:pt>
                <c:pt idx="1">
                  <c:v>-0.32791728212703097</c:v>
                </c:pt>
              </c:numCache>
            </c:numRef>
          </c:val>
        </c:ser>
        <c:dLbls>
          <c:showLegendKey val="0"/>
          <c:showVal val="0"/>
          <c:showCatName val="0"/>
          <c:showSerName val="0"/>
          <c:showPercent val="0"/>
          <c:showBubbleSize val="0"/>
        </c:dLbls>
        <c:gapWidth val="150"/>
        <c:axId val="156342528"/>
        <c:axId val="156352512"/>
      </c:barChart>
      <c:catAx>
        <c:axId val="156342528"/>
        <c:scaling>
          <c:orientation val="minMax"/>
        </c:scaling>
        <c:delete val="0"/>
        <c:axPos val="b"/>
        <c:majorTickMark val="out"/>
        <c:minorTickMark val="none"/>
        <c:tickLblPos val="nextTo"/>
        <c:crossAx val="156352512"/>
        <c:crosses val="autoZero"/>
        <c:auto val="1"/>
        <c:lblAlgn val="ctr"/>
        <c:lblOffset val="100"/>
        <c:noMultiLvlLbl val="0"/>
      </c:catAx>
      <c:valAx>
        <c:axId val="156352512"/>
        <c:scaling>
          <c:orientation val="minMax"/>
        </c:scaling>
        <c:delete val="0"/>
        <c:axPos val="l"/>
        <c:majorGridlines>
          <c:spPr>
            <a:ln>
              <a:noFill/>
            </a:ln>
          </c:spPr>
        </c:majorGridlines>
        <c:numFmt formatCode="0%" sourceLinked="1"/>
        <c:majorTickMark val="out"/>
        <c:minorTickMark val="none"/>
        <c:tickLblPos val="nextTo"/>
        <c:crossAx val="156342528"/>
        <c:crosses val="autoZero"/>
        <c:crossBetween val="between"/>
      </c:valAx>
    </c:plotArea>
    <c:legend>
      <c:legendPos val="r"/>
      <c:layout/>
      <c:overlay val="0"/>
    </c:legend>
    <c:plotVisOnly val="1"/>
    <c:dispBlanksAs val="gap"/>
    <c:showDLblsOverMax val="0"/>
  </c:chart>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Hoja3!$B$11</c:f>
              <c:strCache>
                <c:ptCount val="1"/>
                <c:pt idx="0">
                  <c:v>PLACEBO</c:v>
                </c:pt>
              </c:strCache>
            </c:strRef>
          </c:tx>
          <c:invertIfNegative val="0"/>
          <c:dLbls>
            <c:showLegendKey val="0"/>
            <c:showVal val="1"/>
            <c:showCatName val="0"/>
            <c:showSerName val="0"/>
            <c:showPercent val="0"/>
            <c:showBubbleSize val="0"/>
            <c:showLeaderLines val="0"/>
          </c:dLbls>
          <c:cat>
            <c:strRef>
              <c:f>Hoja3!$A$12:$A$13</c:f>
              <c:strCache>
                <c:ptCount val="2"/>
                <c:pt idx="0">
                  <c:v>4 SEMANAS</c:v>
                </c:pt>
                <c:pt idx="1">
                  <c:v>8 SEMANAS</c:v>
                </c:pt>
              </c:strCache>
            </c:strRef>
          </c:cat>
          <c:val>
            <c:numRef>
              <c:f>Hoja3!$B$12:$B$13</c:f>
              <c:numCache>
                <c:formatCode>0%</c:formatCode>
                <c:ptCount val="2"/>
                <c:pt idx="0">
                  <c:v>3.5653068220774735E-2</c:v>
                </c:pt>
                <c:pt idx="1">
                  <c:v>3.5653068220774735E-2</c:v>
                </c:pt>
              </c:numCache>
            </c:numRef>
          </c:val>
        </c:ser>
        <c:ser>
          <c:idx val="1"/>
          <c:order val="1"/>
          <c:tx>
            <c:strRef>
              <c:f>Hoja3!$C$11</c:f>
              <c:strCache>
                <c:ptCount val="1"/>
                <c:pt idx="0">
                  <c:v>ASHWAGANDA</c:v>
                </c:pt>
              </c:strCache>
            </c:strRef>
          </c:tx>
          <c:invertIfNegative val="0"/>
          <c:dLbls>
            <c:showLegendKey val="0"/>
            <c:showVal val="1"/>
            <c:showCatName val="0"/>
            <c:showSerName val="0"/>
            <c:showPercent val="0"/>
            <c:showBubbleSize val="0"/>
            <c:showLeaderLines val="0"/>
          </c:dLbls>
          <c:cat>
            <c:strRef>
              <c:f>Hoja3!$A$12:$A$13</c:f>
              <c:strCache>
                <c:ptCount val="2"/>
                <c:pt idx="0">
                  <c:v>4 SEMANAS</c:v>
                </c:pt>
                <c:pt idx="1">
                  <c:v>8 SEMANAS</c:v>
                </c:pt>
              </c:strCache>
            </c:strRef>
          </c:cat>
          <c:val>
            <c:numRef>
              <c:f>Hoja3!$C$12:$C$13</c:f>
              <c:numCache>
                <c:formatCode>0%</c:formatCode>
                <c:ptCount val="2"/>
                <c:pt idx="0">
                  <c:v>-0.16115942028985503</c:v>
                </c:pt>
                <c:pt idx="1">
                  <c:v>-0.22260869565217389</c:v>
                </c:pt>
              </c:numCache>
            </c:numRef>
          </c:val>
        </c:ser>
        <c:dLbls>
          <c:showLegendKey val="0"/>
          <c:showVal val="0"/>
          <c:showCatName val="0"/>
          <c:showSerName val="0"/>
          <c:showPercent val="0"/>
          <c:showBubbleSize val="0"/>
        </c:dLbls>
        <c:gapWidth val="150"/>
        <c:axId val="154888448"/>
        <c:axId val="154894336"/>
      </c:barChart>
      <c:catAx>
        <c:axId val="154888448"/>
        <c:scaling>
          <c:orientation val="minMax"/>
        </c:scaling>
        <c:delete val="0"/>
        <c:axPos val="b"/>
        <c:majorTickMark val="out"/>
        <c:minorTickMark val="none"/>
        <c:tickLblPos val="nextTo"/>
        <c:crossAx val="154894336"/>
        <c:crosses val="autoZero"/>
        <c:auto val="1"/>
        <c:lblAlgn val="ctr"/>
        <c:lblOffset val="100"/>
        <c:noMultiLvlLbl val="0"/>
      </c:catAx>
      <c:valAx>
        <c:axId val="154894336"/>
        <c:scaling>
          <c:orientation val="minMax"/>
        </c:scaling>
        <c:delete val="0"/>
        <c:axPos val="l"/>
        <c:majorGridlines>
          <c:spPr>
            <a:ln>
              <a:noFill/>
            </a:ln>
          </c:spPr>
        </c:majorGridlines>
        <c:numFmt formatCode="0%" sourceLinked="1"/>
        <c:majorTickMark val="out"/>
        <c:minorTickMark val="none"/>
        <c:tickLblPos val="nextTo"/>
        <c:crossAx val="154888448"/>
        <c:crosses val="autoZero"/>
        <c:crossBetween val="between"/>
      </c:valAx>
    </c:plotArea>
    <c:legend>
      <c:legendPos val="r"/>
      <c:layout/>
      <c:overlay val="0"/>
    </c:legend>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8A73E7E-C271-44E7-A7CF-F01576E8289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ES"/>
        </a:p>
      </dgm:t>
    </dgm:pt>
    <dgm:pt modelId="{21372AF4-D5B8-48C4-982D-1BC900FA3A02}">
      <dgm:prSet/>
      <dgm:spPr>
        <a:solidFill>
          <a:srgbClr val="00B050"/>
        </a:solidFill>
      </dgm:spPr>
      <dgm:t>
        <a:bodyPr/>
        <a:lstStyle/>
        <a:p>
          <a:pPr rtl="0"/>
          <a:r>
            <a:rPr lang="es-ES" dirty="0" err="1" smtClean="0"/>
            <a:t>Ortho</a:t>
          </a:r>
          <a:r>
            <a:rPr lang="es-ES" dirty="0" smtClean="0"/>
            <a:t> </a:t>
          </a:r>
          <a:r>
            <a:rPr lang="es-ES" dirty="0" err="1" smtClean="0"/>
            <a:t>Ashwaganda</a:t>
          </a:r>
          <a:r>
            <a:rPr lang="es-ES" dirty="0" smtClean="0"/>
            <a:t> Plus</a:t>
          </a:r>
          <a:endParaRPr lang="es-ES" dirty="0"/>
        </a:p>
      </dgm:t>
    </dgm:pt>
    <dgm:pt modelId="{5093D8B4-2E15-42FE-8DD9-31DD77529B4B}" type="parTrans" cxnId="{F5F03F65-A5D2-4584-9BF3-640EBDC387AF}">
      <dgm:prSet/>
      <dgm:spPr/>
      <dgm:t>
        <a:bodyPr/>
        <a:lstStyle/>
        <a:p>
          <a:endParaRPr lang="es-ES"/>
        </a:p>
      </dgm:t>
    </dgm:pt>
    <dgm:pt modelId="{25763A70-E84E-42CA-8ADA-47CF9B325CF1}" type="sibTrans" cxnId="{F5F03F65-A5D2-4584-9BF3-640EBDC387AF}">
      <dgm:prSet/>
      <dgm:spPr/>
      <dgm:t>
        <a:bodyPr/>
        <a:lstStyle/>
        <a:p>
          <a:endParaRPr lang="es-ES"/>
        </a:p>
      </dgm:t>
    </dgm:pt>
    <dgm:pt modelId="{3E88E87E-BD67-4A89-BBCF-0B65C9E79587}">
      <dgm:prSet/>
      <dgm:spPr/>
      <dgm:t>
        <a:bodyPr/>
        <a:lstStyle/>
        <a:p>
          <a:pPr rtl="0"/>
          <a:r>
            <a:rPr lang="es-ES" dirty="0" smtClean="0"/>
            <a:t>Un poco de historia</a:t>
          </a:r>
          <a:endParaRPr lang="es-ES" dirty="0"/>
        </a:p>
      </dgm:t>
    </dgm:pt>
    <dgm:pt modelId="{6BBC30AF-382B-4904-838F-BFBCFF6B0E23}" type="parTrans" cxnId="{F0EC8416-A180-4A27-B269-DF3C5302B8C8}">
      <dgm:prSet/>
      <dgm:spPr/>
      <dgm:t>
        <a:bodyPr/>
        <a:lstStyle/>
        <a:p>
          <a:endParaRPr lang="es-ES"/>
        </a:p>
      </dgm:t>
    </dgm:pt>
    <dgm:pt modelId="{D5885F70-3DD0-4C0E-8EAB-811D7060F050}" type="sibTrans" cxnId="{F0EC8416-A180-4A27-B269-DF3C5302B8C8}">
      <dgm:prSet/>
      <dgm:spPr/>
      <dgm:t>
        <a:bodyPr/>
        <a:lstStyle/>
        <a:p>
          <a:endParaRPr lang="es-ES"/>
        </a:p>
      </dgm:t>
    </dgm:pt>
    <dgm:pt modelId="{B8626B4E-1A03-4FB2-BE12-AD52B7CA1F81}">
      <dgm:prSet/>
      <dgm:spPr/>
      <dgm:t>
        <a:bodyPr/>
        <a:lstStyle/>
        <a:p>
          <a:pPr rtl="0"/>
          <a:r>
            <a:rPr lang="es-ES" dirty="0" smtClean="0"/>
            <a:t>¿Qué es </a:t>
          </a:r>
          <a:r>
            <a:rPr lang="es-ES" dirty="0" err="1" smtClean="0"/>
            <a:t>Ortho</a:t>
          </a:r>
          <a:r>
            <a:rPr lang="es-ES" dirty="0" smtClean="0"/>
            <a:t> </a:t>
          </a:r>
          <a:r>
            <a:rPr lang="es-ES" dirty="0" err="1" smtClean="0"/>
            <a:t>Ashwaganda</a:t>
          </a:r>
          <a:r>
            <a:rPr lang="es-ES" dirty="0" smtClean="0"/>
            <a:t> Plus?</a:t>
          </a:r>
          <a:endParaRPr lang="es-ES" dirty="0"/>
        </a:p>
      </dgm:t>
    </dgm:pt>
    <dgm:pt modelId="{E951BF0D-A7C1-4862-91F5-525EE05E4073}" type="parTrans" cxnId="{E55B42E9-AE3E-4D4B-8FF1-7871E3F5ED94}">
      <dgm:prSet/>
      <dgm:spPr/>
      <dgm:t>
        <a:bodyPr/>
        <a:lstStyle/>
        <a:p>
          <a:endParaRPr lang="es-ES"/>
        </a:p>
      </dgm:t>
    </dgm:pt>
    <dgm:pt modelId="{CC03500B-9B12-42EB-B7D1-F0807EE7A4F4}" type="sibTrans" cxnId="{E55B42E9-AE3E-4D4B-8FF1-7871E3F5ED94}">
      <dgm:prSet/>
      <dgm:spPr/>
      <dgm:t>
        <a:bodyPr/>
        <a:lstStyle/>
        <a:p>
          <a:endParaRPr lang="es-ES"/>
        </a:p>
      </dgm:t>
    </dgm:pt>
    <dgm:pt modelId="{B1CA7914-CF74-4AAC-8841-BA4BDA3DD99B}">
      <dgm:prSet/>
      <dgm:spPr/>
      <dgm:t>
        <a:bodyPr/>
        <a:lstStyle/>
        <a:p>
          <a:pPr rtl="0"/>
          <a:r>
            <a:rPr lang="es-ES" dirty="0" smtClean="0"/>
            <a:t>KSM 66 ¿ PORQUE ES ÚNICO?</a:t>
          </a:r>
          <a:endParaRPr lang="es-ES" dirty="0"/>
        </a:p>
      </dgm:t>
    </dgm:pt>
    <dgm:pt modelId="{401542EB-31B8-497A-9177-19D779DD9AF3}" type="parTrans" cxnId="{E8D615B2-2169-47DC-860A-D859352167A5}">
      <dgm:prSet/>
      <dgm:spPr/>
      <dgm:t>
        <a:bodyPr/>
        <a:lstStyle/>
        <a:p>
          <a:endParaRPr lang="es-ES"/>
        </a:p>
      </dgm:t>
    </dgm:pt>
    <dgm:pt modelId="{299E4220-D3E9-4219-89E3-5B676CD892FC}" type="sibTrans" cxnId="{E8D615B2-2169-47DC-860A-D859352167A5}">
      <dgm:prSet/>
      <dgm:spPr/>
      <dgm:t>
        <a:bodyPr/>
        <a:lstStyle/>
        <a:p>
          <a:endParaRPr lang="es-ES"/>
        </a:p>
      </dgm:t>
    </dgm:pt>
    <dgm:pt modelId="{2136CD24-E80A-4ADD-873B-A6C1E1779CF3}">
      <dgm:prSet/>
      <dgm:spPr/>
      <dgm:t>
        <a:bodyPr/>
        <a:lstStyle/>
        <a:p>
          <a:pPr rtl="0"/>
          <a:r>
            <a:rPr lang="es-ES" dirty="0" smtClean="0"/>
            <a:t>Estudios clínicos</a:t>
          </a:r>
          <a:endParaRPr lang="es-ES" dirty="0"/>
        </a:p>
      </dgm:t>
    </dgm:pt>
    <dgm:pt modelId="{C9159EEE-CA16-4830-ABA0-5F31AFFA67B2}" type="parTrans" cxnId="{1D7ED7FE-504B-42BD-99DA-A942ECE5806E}">
      <dgm:prSet/>
      <dgm:spPr/>
      <dgm:t>
        <a:bodyPr/>
        <a:lstStyle/>
        <a:p>
          <a:endParaRPr lang="es-ES"/>
        </a:p>
      </dgm:t>
    </dgm:pt>
    <dgm:pt modelId="{169F8AE4-56EB-451B-BFD4-75FB063D8A1B}" type="sibTrans" cxnId="{1D7ED7FE-504B-42BD-99DA-A942ECE5806E}">
      <dgm:prSet/>
      <dgm:spPr/>
      <dgm:t>
        <a:bodyPr/>
        <a:lstStyle/>
        <a:p>
          <a:endParaRPr lang="es-ES"/>
        </a:p>
      </dgm:t>
    </dgm:pt>
    <dgm:pt modelId="{EF7DBED1-6D87-4507-98A1-AB1E673FA649}">
      <dgm:prSet/>
      <dgm:spPr/>
      <dgm:t>
        <a:bodyPr/>
        <a:lstStyle/>
        <a:p>
          <a:pPr rtl="0"/>
          <a:endParaRPr lang="es-ES" dirty="0"/>
        </a:p>
      </dgm:t>
    </dgm:pt>
    <dgm:pt modelId="{183872D3-6ACE-4438-B5EF-E9A487CA59EF}" type="parTrans" cxnId="{BF33B520-8ED8-430E-96F9-01F3C443BB41}">
      <dgm:prSet/>
      <dgm:spPr/>
      <dgm:t>
        <a:bodyPr/>
        <a:lstStyle/>
        <a:p>
          <a:endParaRPr lang="es-ES"/>
        </a:p>
      </dgm:t>
    </dgm:pt>
    <dgm:pt modelId="{85A4B00C-40C6-4586-A3FC-60C2AA9F592D}" type="sibTrans" cxnId="{BF33B520-8ED8-430E-96F9-01F3C443BB41}">
      <dgm:prSet/>
      <dgm:spPr/>
      <dgm:t>
        <a:bodyPr/>
        <a:lstStyle/>
        <a:p>
          <a:endParaRPr lang="es-ES"/>
        </a:p>
      </dgm:t>
    </dgm:pt>
    <dgm:pt modelId="{6B351EC6-7B51-42C1-9A28-5BB0806CB7AA}">
      <dgm:prSet/>
      <dgm:spPr/>
      <dgm:t>
        <a:bodyPr/>
        <a:lstStyle/>
        <a:p>
          <a:pPr rtl="0"/>
          <a:r>
            <a:rPr lang="es-ES" dirty="0" smtClean="0"/>
            <a:t>¿ QUE ES la SOD B </a:t>
          </a:r>
          <a:endParaRPr lang="es-ES" dirty="0"/>
        </a:p>
      </dgm:t>
    </dgm:pt>
    <dgm:pt modelId="{AA86693F-CCEE-4893-A069-1235172A28BF}" type="parTrans" cxnId="{53069638-9A65-440E-8FF8-D1502AFC16BC}">
      <dgm:prSet/>
      <dgm:spPr/>
    </dgm:pt>
    <dgm:pt modelId="{9E71ECA8-AFCE-41E6-BEA7-5AD635A8558A}" type="sibTrans" cxnId="{53069638-9A65-440E-8FF8-D1502AFC16BC}">
      <dgm:prSet/>
      <dgm:spPr/>
    </dgm:pt>
    <dgm:pt modelId="{6A6E296C-D51A-4B4A-B88E-6EAFE11A7BAA}" type="pres">
      <dgm:prSet presAssocID="{28A73E7E-C271-44E7-A7CF-F01576E82892}" presName="Name0" presStyleCnt="0">
        <dgm:presLayoutVars>
          <dgm:dir/>
          <dgm:animLvl val="lvl"/>
          <dgm:resizeHandles val="exact"/>
        </dgm:presLayoutVars>
      </dgm:prSet>
      <dgm:spPr/>
      <dgm:t>
        <a:bodyPr/>
        <a:lstStyle/>
        <a:p>
          <a:endParaRPr lang="es-ES"/>
        </a:p>
      </dgm:t>
    </dgm:pt>
    <dgm:pt modelId="{DCA645C8-0BA3-4525-A7B4-A72F0CC4837D}" type="pres">
      <dgm:prSet presAssocID="{21372AF4-D5B8-48C4-982D-1BC900FA3A02}" presName="linNode" presStyleCnt="0"/>
      <dgm:spPr/>
    </dgm:pt>
    <dgm:pt modelId="{D01945B7-D043-4010-8EDD-F81D57255549}" type="pres">
      <dgm:prSet presAssocID="{21372AF4-D5B8-48C4-982D-1BC900FA3A02}" presName="parentText" presStyleLbl="node1" presStyleIdx="0" presStyleCnt="1" custLinFactNeighborX="-1578" custLinFactNeighborY="32421">
        <dgm:presLayoutVars>
          <dgm:chMax val="1"/>
          <dgm:bulletEnabled val="1"/>
        </dgm:presLayoutVars>
      </dgm:prSet>
      <dgm:spPr/>
      <dgm:t>
        <a:bodyPr/>
        <a:lstStyle/>
        <a:p>
          <a:endParaRPr lang="es-ES"/>
        </a:p>
      </dgm:t>
    </dgm:pt>
    <dgm:pt modelId="{524F5841-614A-4E36-929C-D96A15B4177E}" type="pres">
      <dgm:prSet presAssocID="{21372AF4-D5B8-48C4-982D-1BC900FA3A02}" presName="descendantText" presStyleLbl="alignAccFollowNode1" presStyleIdx="0" presStyleCnt="1">
        <dgm:presLayoutVars>
          <dgm:bulletEnabled val="1"/>
        </dgm:presLayoutVars>
      </dgm:prSet>
      <dgm:spPr/>
      <dgm:t>
        <a:bodyPr/>
        <a:lstStyle/>
        <a:p>
          <a:endParaRPr lang="es-ES"/>
        </a:p>
      </dgm:t>
    </dgm:pt>
  </dgm:ptLst>
  <dgm:cxnLst>
    <dgm:cxn modelId="{E8D615B2-2169-47DC-860A-D859352167A5}" srcId="{21372AF4-D5B8-48C4-982D-1BC900FA3A02}" destId="{B1CA7914-CF74-4AAC-8841-BA4BDA3DD99B}" srcOrd="2" destOrd="0" parTransId="{401542EB-31B8-497A-9177-19D779DD9AF3}" sibTransId="{299E4220-D3E9-4219-89E3-5B676CD892FC}"/>
    <dgm:cxn modelId="{E55B42E9-AE3E-4D4B-8FF1-7871E3F5ED94}" srcId="{21372AF4-D5B8-48C4-982D-1BC900FA3A02}" destId="{B8626B4E-1A03-4FB2-BE12-AD52B7CA1F81}" srcOrd="1" destOrd="0" parTransId="{E951BF0D-A7C1-4862-91F5-525EE05E4073}" sibTransId="{CC03500B-9B12-42EB-B7D1-F0807EE7A4F4}"/>
    <dgm:cxn modelId="{1D7ED7FE-504B-42BD-99DA-A942ECE5806E}" srcId="{21372AF4-D5B8-48C4-982D-1BC900FA3A02}" destId="{2136CD24-E80A-4ADD-873B-A6C1E1779CF3}" srcOrd="3" destOrd="0" parTransId="{C9159EEE-CA16-4830-ABA0-5F31AFFA67B2}" sibTransId="{169F8AE4-56EB-451B-BFD4-75FB063D8A1B}"/>
    <dgm:cxn modelId="{F5F03F65-A5D2-4584-9BF3-640EBDC387AF}" srcId="{28A73E7E-C271-44E7-A7CF-F01576E82892}" destId="{21372AF4-D5B8-48C4-982D-1BC900FA3A02}" srcOrd="0" destOrd="0" parTransId="{5093D8B4-2E15-42FE-8DD9-31DD77529B4B}" sibTransId="{25763A70-E84E-42CA-8ADA-47CF9B325CF1}"/>
    <dgm:cxn modelId="{53069638-9A65-440E-8FF8-D1502AFC16BC}" srcId="{21372AF4-D5B8-48C4-982D-1BC900FA3A02}" destId="{6B351EC6-7B51-42C1-9A28-5BB0806CB7AA}" srcOrd="4" destOrd="0" parTransId="{AA86693F-CCEE-4893-A069-1235172A28BF}" sibTransId="{9E71ECA8-AFCE-41E6-BEA7-5AD635A8558A}"/>
    <dgm:cxn modelId="{05C5E5C5-1512-4DB8-A58B-4957A71B395A}" type="presOf" srcId="{28A73E7E-C271-44E7-A7CF-F01576E82892}" destId="{6A6E296C-D51A-4B4A-B88E-6EAFE11A7BAA}" srcOrd="0" destOrd="0" presId="urn:microsoft.com/office/officeart/2005/8/layout/vList5"/>
    <dgm:cxn modelId="{BF33B520-8ED8-430E-96F9-01F3C443BB41}" srcId="{6B351EC6-7B51-42C1-9A28-5BB0806CB7AA}" destId="{EF7DBED1-6D87-4507-98A1-AB1E673FA649}" srcOrd="0" destOrd="0" parTransId="{183872D3-6ACE-4438-B5EF-E9A487CA59EF}" sibTransId="{85A4B00C-40C6-4586-A3FC-60C2AA9F592D}"/>
    <dgm:cxn modelId="{3AF0AA57-E0C9-4B40-9960-5F64B92B81AE}" type="presOf" srcId="{B1CA7914-CF74-4AAC-8841-BA4BDA3DD99B}" destId="{524F5841-614A-4E36-929C-D96A15B4177E}" srcOrd="0" destOrd="2" presId="urn:microsoft.com/office/officeart/2005/8/layout/vList5"/>
    <dgm:cxn modelId="{DF61E897-906F-460C-B71F-86F8314EBACD}" type="presOf" srcId="{3E88E87E-BD67-4A89-BBCF-0B65C9E79587}" destId="{524F5841-614A-4E36-929C-D96A15B4177E}" srcOrd="0" destOrd="0" presId="urn:microsoft.com/office/officeart/2005/8/layout/vList5"/>
    <dgm:cxn modelId="{FA36F384-3DCE-46BF-B1E1-8025BE148246}" type="presOf" srcId="{21372AF4-D5B8-48C4-982D-1BC900FA3A02}" destId="{D01945B7-D043-4010-8EDD-F81D57255549}" srcOrd="0" destOrd="0" presId="urn:microsoft.com/office/officeart/2005/8/layout/vList5"/>
    <dgm:cxn modelId="{775B469A-5322-4E03-9746-90100E4CC252}" type="presOf" srcId="{6B351EC6-7B51-42C1-9A28-5BB0806CB7AA}" destId="{524F5841-614A-4E36-929C-D96A15B4177E}" srcOrd="0" destOrd="4" presId="urn:microsoft.com/office/officeart/2005/8/layout/vList5"/>
    <dgm:cxn modelId="{08230079-C677-4BA9-A0A4-263F68CABC7F}" type="presOf" srcId="{EF7DBED1-6D87-4507-98A1-AB1E673FA649}" destId="{524F5841-614A-4E36-929C-D96A15B4177E}" srcOrd="0" destOrd="5" presId="urn:microsoft.com/office/officeart/2005/8/layout/vList5"/>
    <dgm:cxn modelId="{B3875F80-117A-4CBA-A39D-757574AC3F39}" type="presOf" srcId="{2136CD24-E80A-4ADD-873B-A6C1E1779CF3}" destId="{524F5841-614A-4E36-929C-D96A15B4177E}" srcOrd="0" destOrd="3" presId="urn:microsoft.com/office/officeart/2005/8/layout/vList5"/>
    <dgm:cxn modelId="{A84B69A1-D881-4052-848A-7DDFE18F0027}" type="presOf" srcId="{B8626B4E-1A03-4FB2-BE12-AD52B7CA1F81}" destId="{524F5841-614A-4E36-929C-D96A15B4177E}" srcOrd="0" destOrd="1" presId="urn:microsoft.com/office/officeart/2005/8/layout/vList5"/>
    <dgm:cxn modelId="{F0EC8416-A180-4A27-B269-DF3C5302B8C8}" srcId="{21372AF4-D5B8-48C4-982D-1BC900FA3A02}" destId="{3E88E87E-BD67-4A89-BBCF-0B65C9E79587}" srcOrd="0" destOrd="0" parTransId="{6BBC30AF-382B-4904-838F-BFBCFF6B0E23}" sibTransId="{D5885F70-3DD0-4C0E-8EAB-811D7060F050}"/>
    <dgm:cxn modelId="{E43EA409-7506-4D49-914C-B8F484EFC1EB}" type="presParOf" srcId="{6A6E296C-D51A-4B4A-B88E-6EAFE11A7BAA}" destId="{DCA645C8-0BA3-4525-A7B4-A72F0CC4837D}" srcOrd="0" destOrd="0" presId="urn:microsoft.com/office/officeart/2005/8/layout/vList5"/>
    <dgm:cxn modelId="{2B9589ED-A7C9-47F5-A24F-8D5D5E68E16A}" type="presParOf" srcId="{DCA645C8-0BA3-4525-A7B4-A72F0CC4837D}" destId="{D01945B7-D043-4010-8EDD-F81D57255549}" srcOrd="0" destOrd="0" presId="urn:microsoft.com/office/officeart/2005/8/layout/vList5"/>
    <dgm:cxn modelId="{E5DC7797-8BBF-404A-818A-ADA43D5BFE89}" type="presParOf" srcId="{DCA645C8-0BA3-4525-A7B4-A72F0CC4837D}" destId="{524F5841-614A-4E36-929C-D96A15B4177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F571C6A9-FB4A-41C9-84B0-AF50656ADBA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50978060-8C5B-4F59-99D7-82C222E701D6}">
      <dgm:prSet/>
      <dgm:spPr>
        <a:solidFill>
          <a:srgbClr val="00B050"/>
        </a:solidFill>
      </dgm:spPr>
      <dgm:t>
        <a:bodyPr/>
        <a:lstStyle/>
        <a:p>
          <a:pPr rtl="0"/>
          <a:r>
            <a:rPr lang="es-ES" dirty="0" smtClean="0"/>
            <a:t>¿PORQUE ES ÚNICO KSM-66?</a:t>
          </a:r>
          <a:br>
            <a:rPr lang="es-ES" dirty="0" smtClean="0"/>
          </a:br>
          <a:r>
            <a:rPr lang="es-ES" dirty="0" smtClean="0"/>
            <a:t>Extracto de </a:t>
          </a:r>
          <a:r>
            <a:rPr lang="es-ES" dirty="0" err="1" smtClean="0"/>
            <a:t>Ashwaganda</a:t>
          </a:r>
          <a:endParaRPr lang="es-ES" dirty="0"/>
        </a:p>
      </dgm:t>
    </dgm:pt>
    <dgm:pt modelId="{28245549-6C84-4F20-A17C-E00C39A4F470}" type="parTrans" cxnId="{0CA1DA94-5F85-4059-8F7D-49AA60A46856}">
      <dgm:prSet/>
      <dgm:spPr/>
      <dgm:t>
        <a:bodyPr/>
        <a:lstStyle/>
        <a:p>
          <a:endParaRPr lang="es-ES"/>
        </a:p>
      </dgm:t>
    </dgm:pt>
    <dgm:pt modelId="{D6B607A0-100C-472D-A1BF-F2DCEED8C28B}" type="sibTrans" cxnId="{0CA1DA94-5F85-4059-8F7D-49AA60A46856}">
      <dgm:prSet/>
      <dgm:spPr/>
      <dgm:t>
        <a:bodyPr/>
        <a:lstStyle/>
        <a:p>
          <a:endParaRPr lang="es-ES"/>
        </a:p>
      </dgm:t>
    </dgm:pt>
    <dgm:pt modelId="{D31394E6-AC18-4C29-BFD1-D65EAA050ADC}" type="pres">
      <dgm:prSet presAssocID="{F571C6A9-FB4A-41C9-84B0-AF50656ADBAD}" presName="linear" presStyleCnt="0">
        <dgm:presLayoutVars>
          <dgm:animLvl val="lvl"/>
          <dgm:resizeHandles val="exact"/>
        </dgm:presLayoutVars>
      </dgm:prSet>
      <dgm:spPr/>
      <dgm:t>
        <a:bodyPr/>
        <a:lstStyle/>
        <a:p>
          <a:endParaRPr lang="es-ES"/>
        </a:p>
      </dgm:t>
    </dgm:pt>
    <dgm:pt modelId="{283509E8-1139-4375-9B48-A4114A081D80}" type="pres">
      <dgm:prSet presAssocID="{50978060-8C5B-4F59-99D7-82C222E701D6}" presName="parentText" presStyleLbl="node1" presStyleIdx="0" presStyleCnt="1">
        <dgm:presLayoutVars>
          <dgm:chMax val="0"/>
          <dgm:bulletEnabled val="1"/>
        </dgm:presLayoutVars>
      </dgm:prSet>
      <dgm:spPr/>
      <dgm:t>
        <a:bodyPr/>
        <a:lstStyle/>
        <a:p>
          <a:endParaRPr lang="es-ES"/>
        </a:p>
      </dgm:t>
    </dgm:pt>
  </dgm:ptLst>
  <dgm:cxnLst>
    <dgm:cxn modelId="{8D3FFED2-C092-4C07-AD66-58AA0CB9AAD8}" type="presOf" srcId="{F571C6A9-FB4A-41C9-84B0-AF50656ADBAD}" destId="{D31394E6-AC18-4C29-BFD1-D65EAA050ADC}" srcOrd="0" destOrd="0" presId="urn:microsoft.com/office/officeart/2005/8/layout/vList2"/>
    <dgm:cxn modelId="{0CA1DA94-5F85-4059-8F7D-49AA60A46856}" srcId="{F571C6A9-FB4A-41C9-84B0-AF50656ADBAD}" destId="{50978060-8C5B-4F59-99D7-82C222E701D6}" srcOrd="0" destOrd="0" parTransId="{28245549-6C84-4F20-A17C-E00C39A4F470}" sibTransId="{D6B607A0-100C-472D-A1BF-F2DCEED8C28B}"/>
    <dgm:cxn modelId="{BBDD1F68-E089-4D98-A868-F6EFCFAB3155}" type="presOf" srcId="{50978060-8C5B-4F59-99D7-82C222E701D6}" destId="{283509E8-1139-4375-9B48-A4114A081D80}" srcOrd="0" destOrd="0" presId="urn:microsoft.com/office/officeart/2005/8/layout/vList2"/>
    <dgm:cxn modelId="{B9810487-E220-4761-8AA9-F48742639726}" type="presParOf" srcId="{D31394E6-AC18-4C29-BFD1-D65EAA050ADC}" destId="{283509E8-1139-4375-9B48-A4114A081D8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3905772-09A0-4593-8F5E-2CD2A663B60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0A3AC100-9637-411D-8EB1-7003E8E268CF}">
      <dgm:prSet/>
      <dgm:spPr>
        <a:solidFill>
          <a:srgbClr val="00B050"/>
        </a:solidFill>
      </dgm:spPr>
      <dgm:t>
        <a:bodyPr/>
        <a:lstStyle/>
        <a:p>
          <a:pPr rtl="0"/>
          <a:r>
            <a:rPr lang="es-ES" smtClean="0"/>
            <a:t>¿PORQUE ES ÚNICO KSM-66?</a:t>
          </a:r>
          <a:br>
            <a:rPr lang="es-ES" smtClean="0"/>
          </a:br>
          <a:r>
            <a:rPr lang="es-ES" smtClean="0"/>
            <a:t>Extracto de Ashwaganda</a:t>
          </a:r>
          <a:endParaRPr lang="es-ES"/>
        </a:p>
      </dgm:t>
    </dgm:pt>
    <dgm:pt modelId="{57D3F607-3274-4BF7-A913-565AB51D7F44}" type="parTrans" cxnId="{A0F5E990-715B-4FC1-B2C6-12E6E5A5ADBD}">
      <dgm:prSet/>
      <dgm:spPr/>
      <dgm:t>
        <a:bodyPr/>
        <a:lstStyle/>
        <a:p>
          <a:endParaRPr lang="es-ES"/>
        </a:p>
      </dgm:t>
    </dgm:pt>
    <dgm:pt modelId="{03C0E8A5-8B03-48FC-8918-D00E76424365}" type="sibTrans" cxnId="{A0F5E990-715B-4FC1-B2C6-12E6E5A5ADBD}">
      <dgm:prSet/>
      <dgm:spPr/>
      <dgm:t>
        <a:bodyPr/>
        <a:lstStyle/>
        <a:p>
          <a:endParaRPr lang="es-ES"/>
        </a:p>
      </dgm:t>
    </dgm:pt>
    <dgm:pt modelId="{045FD447-C97F-4CD7-917A-10CC43B0310E}" type="pres">
      <dgm:prSet presAssocID="{63905772-09A0-4593-8F5E-2CD2A663B604}" presName="linear" presStyleCnt="0">
        <dgm:presLayoutVars>
          <dgm:animLvl val="lvl"/>
          <dgm:resizeHandles val="exact"/>
        </dgm:presLayoutVars>
      </dgm:prSet>
      <dgm:spPr/>
      <dgm:t>
        <a:bodyPr/>
        <a:lstStyle/>
        <a:p>
          <a:endParaRPr lang="es-ES"/>
        </a:p>
      </dgm:t>
    </dgm:pt>
    <dgm:pt modelId="{A2DDA43C-01BF-461F-9FDE-62C58D2E01D8}" type="pres">
      <dgm:prSet presAssocID="{0A3AC100-9637-411D-8EB1-7003E8E268CF}" presName="parentText" presStyleLbl="node1" presStyleIdx="0" presStyleCnt="1">
        <dgm:presLayoutVars>
          <dgm:chMax val="0"/>
          <dgm:bulletEnabled val="1"/>
        </dgm:presLayoutVars>
      </dgm:prSet>
      <dgm:spPr/>
      <dgm:t>
        <a:bodyPr/>
        <a:lstStyle/>
        <a:p>
          <a:endParaRPr lang="es-ES"/>
        </a:p>
      </dgm:t>
    </dgm:pt>
  </dgm:ptLst>
  <dgm:cxnLst>
    <dgm:cxn modelId="{FE1DC4D0-04EE-42EF-B0C0-8A3956C5CB47}" type="presOf" srcId="{0A3AC100-9637-411D-8EB1-7003E8E268CF}" destId="{A2DDA43C-01BF-461F-9FDE-62C58D2E01D8}" srcOrd="0" destOrd="0" presId="urn:microsoft.com/office/officeart/2005/8/layout/vList2"/>
    <dgm:cxn modelId="{D36CA569-89E8-4A5C-9FDE-E87452532BEA}" type="presOf" srcId="{63905772-09A0-4593-8F5E-2CD2A663B604}" destId="{045FD447-C97F-4CD7-917A-10CC43B0310E}" srcOrd="0" destOrd="0" presId="urn:microsoft.com/office/officeart/2005/8/layout/vList2"/>
    <dgm:cxn modelId="{A0F5E990-715B-4FC1-B2C6-12E6E5A5ADBD}" srcId="{63905772-09A0-4593-8F5E-2CD2A663B604}" destId="{0A3AC100-9637-411D-8EB1-7003E8E268CF}" srcOrd="0" destOrd="0" parTransId="{57D3F607-3274-4BF7-A913-565AB51D7F44}" sibTransId="{03C0E8A5-8B03-48FC-8918-D00E76424365}"/>
    <dgm:cxn modelId="{BA340D02-F009-401E-92BF-9BE8B780EA5F}" type="presParOf" srcId="{045FD447-C97F-4CD7-917A-10CC43B0310E}" destId="{A2DDA43C-01BF-461F-9FDE-62C58D2E01D8}"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D4FC7D7-2C54-4F09-BF2A-1A2A9EAD948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921C0B6F-42AC-4A88-8395-2BE0C0B0A88C}">
      <dgm:prSet/>
      <dgm:spPr>
        <a:solidFill>
          <a:srgbClr val="00B050"/>
        </a:solidFill>
      </dgm:spPr>
      <dgm:t>
        <a:bodyPr/>
        <a:lstStyle/>
        <a:p>
          <a:pPr rtl="0"/>
          <a:r>
            <a:rPr lang="es-ES" b="1" dirty="0" smtClean="0"/>
            <a:t>¿PORQUE ES ÚNICO KSM-66?</a:t>
          </a:r>
          <a:br>
            <a:rPr lang="es-ES" b="1" dirty="0" smtClean="0"/>
          </a:br>
          <a:r>
            <a:rPr lang="es-ES" b="1" dirty="0" smtClean="0"/>
            <a:t>Extracto de </a:t>
          </a:r>
          <a:r>
            <a:rPr lang="es-ES" b="1" dirty="0" err="1" smtClean="0"/>
            <a:t>Ashwaganda</a:t>
          </a:r>
          <a:endParaRPr lang="es-ES" dirty="0"/>
        </a:p>
      </dgm:t>
    </dgm:pt>
    <dgm:pt modelId="{9D512D93-ACD9-4E4B-8005-E7C458249194}" type="parTrans" cxnId="{70B17F3B-1EE4-431A-91FF-2D545A112787}">
      <dgm:prSet/>
      <dgm:spPr/>
      <dgm:t>
        <a:bodyPr/>
        <a:lstStyle/>
        <a:p>
          <a:endParaRPr lang="es-ES"/>
        </a:p>
      </dgm:t>
    </dgm:pt>
    <dgm:pt modelId="{E8DAE728-53DB-4AB5-8A3A-61E15AB2E7E6}" type="sibTrans" cxnId="{70B17F3B-1EE4-431A-91FF-2D545A112787}">
      <dgm:prSet/>
      <dgm:spPr/>
      <dgm:t>
        <a:bodyPr/>
        <a:lstStyle/>
        <a:p>
          <a:endParaRPr lang="es-ES"/>
        </a:p>
      </dgm:t>
    </dgm:pt>
    <dgm:pt modelId="{A53CB958-A25C-400C-AB87-FF78B49970BA}" type="pres">
      <dgm:prSet presAssocID="{3D4FC7D7-2C54-4F09-BF2A-1A2A9EAD948F}" presName="linear" presStyleCnt="0">
        <dgm:presLayoutVars>
          <dgm:animLvl val="lvl"/>
          <dgm:resizeHandles val="exact"/>
        </dgm:presLayoutVars>
      </dgm:prSet>
      <dgm:spPr/>
      <dgm:t>
        <a:bodyPr/>
        <a:lstStyle/>
        <a:p>
          <a:endParaRPr lang="es-ES"/>
        </a:p>
      </dgm:t>
    </dgm:pt>
    <dgm:pt modelId="{1EB91ED8-387E-4E17-B46E-D15956E94AFA}" type="pres">
      <dgm:prSet presAssocID="{921C0B6F-42AC-4A88-8395-2BE0C0B0A88C}" presName="parentText" presStyleLbl="node1" presStyleIdx="0" presStyleCnt="1">
        <dgm:presLayoutVars>
          <dgm:chMax val="0"/>
          <dgm:bulletEnabled val="1"/>
        </dgm:presLayoutVars>
      </dgm:prSet>
      <dgm:spPr/>
      <dgm:t>
        <a:bodyPr/>
        <a:lstStyle/>
        <a:p>
          <a:endParaRPr lang="es-ES"/>
        </a:p>
      </dgm:t>
    </dgm:pt>
  </dgm:ptLst>
  <dgm:cxnLst>
    <dgm:cxn modelId="{70B17F3B-1EE4-431A-91FF-2D545A112787}" srcId="{3D4FC7D7-2C54-4F09-BF2A-1A2A9EAD948F}" destId="{921C0B6F-42AC-4A88-8395-2BE0C0B0A88C}" srcOrd="0" destOrd="0" parTransId="{9D512D93-ACD9-4E4B-8005-E7C458249194}" sibTransId="{E8DAE728-53DB-4AB5-8A3A-61E15AB2E7E6}"/>
    <dgm:cxn modelId="{624A32E7-3CE4-4FDE-8DAE-6EA071B07E3B}" type="presOf" srcId="{921C0B6F-42AC-4A88-8395-2BE0C0B0A88C}" destId="{1EB91ED8-387E-4E17-B46E-D15956E94AFA}" srcOrd="0" destOrd="0" presId="urn:microsoft.com/office/officeart/2005/8/layout/vList2"/>
    <dgm:cxn modelId="{30688858-903B-4294-8589-220666A0276A}" type="presOf" srcId="{3D4FC7D7-2C54-4F09-BF2A-1A2A9EAD948F}" destId="{A53CB958-A25C-400C-AB87-FF78B49970BA}" srcOrd="0" destOrd="0" presId="urn:microsoft.com/office/officeart/2005/8/layout/vList2"/>
    <dgm:cxn modelId="{9525753A-C6DC-40FA-90D5-0B7EA8B551D2}" type="presParOf" srcId="{A53CB958-A25C-400C-AB87-FF78B49970BA}" destId="{1EB91ED8-387E-4E17-B46E-D15956E94AFA}"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A372933-5ED7-4EB7-8F72-E3FB3CA8908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B1CFD487-2C6B-411C-B466-2BA69D1DE6D9}">
      <dgm:prSet/>
      <dgm:spPr>
        <a:solidFill>
          <a:srgbClr val="00B050"/>
        </a:solidFill>
      </dgm:spPr>
      <dgm:t>
        <a:bodyPr/>
        <a:lstStyle/>
        <a:p>
          <a:pPr rtl="0"/>
          <a:r>
            <a:rPr lang="es-ES" dirty="0" smtClean="0"/>
            <a:t>¿PORQUE ES ÚNICO KSM-66?</a:t>
          </a:r>
          <a:br>
            <a:rPr lang="es-ES" dirty="0" smtClean="0"/>
          </a:br>
          <a:r>
            <a:rPr lang="es-ES" dirty="0" smtClean="0"/>
            <a:t>Extracto de </a:t>
          </a:r>
          <a:r>
            <a:rPr lang="es-ES" dirty="0" err="1" smtClean="0"/>
            <a:t>Ashwaganda</a:t>
          </a:r>
          <a:endParaRPr lang="es-ES" dirty="0"/>
        </a:p>
      </dgm:t>
    </dgm:pt>
    <dgm:pt modelId="{D032A00B-1483-4449-807B-B5F1BDC3C022}" type="parTrans" cxnId="{B464E011-C94F-4DB1-92C2-1352DCC53735}">
      <dgm:prSet/>
      <dgm:spPr/>
      <dgm:t>
        <a:bodyPr/>
        <a:lstStyle/>
        <a:p>
          <a:endParaRPr lang="es-ES"/>
        </a:p>
      </dgm:t>
    </dgm:pt>
    <dgm:pt modelId="{30BF21B2-D0EE-4703-8187-29696DF9666C}" type="sibTrans" cxnId="{B464E011-C94F-4DB1-92C2-1352DCC53735}">
      <dgm:prSet/>
      <dgm:spPr/>
      <dgm:t>
        <a:bodyPr/>
        <a:lstStyle/>
        <a:p>
          <a:endParaRPr lang="es-ES"/>
        </a:p>
      </dgm:t>
    </dgm:pt>
    <dgm:pt modelId="{0399B9FE-8CDC-4F82-BD87-4570B2E634FB}" type="pres">
      <dgm:prSet presAssocID="{DA372933-5ED7-4EB7-8F72-E3FB3CA8908D}" presName="linear" presStyleCnt="0">
        <dgm:presLayoutVars>
          <dgm:animLvl val="lvl"/>
          <dgm:resizeHandles val="exact"/>
        </dgm:presLayoutVars>
      </dgm:prSet>
      <dgm:spPr/>
      <dgm:t>
        <a:bodyPr/>
        <a:lstStyle/>
        <a:p>
          <a:endParaRPr lang="es-ES"/>
        </a:p>
      </dgm:t>
    </dgm:pt>
    <dgm:pt modelId="{73DDC110-F77B-4914-94A9-836EDDE42D36}" type="pres">
      <dgm:prSet presAssocID="{B1CFD487-2C6B-411C-B466-2BA69D1DE6D9}" presName="parentText" presStyleLbl="node1" presStyleIdx="0" presStyleCnt="1" custLinFactNeighborX="5914" custLinFactNeighborY="2605">
        <dgm:presLayoutVars>
          <dgm:chMax val="0"/>
          <dgm:bulletEnabled val="1"/>
        </dgm:presLayoutVars>
      </dgm:prSet>
      <dgm:spPr/>
      <dgm:t>
        <a:bodyPr/>
        <a:lstStyle/>
        <a:p>
          <a:endParaRPr lang="es-ES"/>
        </a:p>
      </dgm:t>
    </dgm:pt>
  </dgm:ptLst>
  <dgm:cxnLst>
    <dgm:cxn modelId="{B464E011-C94F-4DB1-92C2-1352DCC53735}" srcId="{DA372933-5ED7-4EB7-8F72-E3FB3CA8908D}" destId="{B1CFD487-2C6B-411C-B466-2BA69D1DE6D9}" srcOrd="0" destOrd="0" parTransId="{D032A00B-1483-4449-807B-B5F1BDC3C022}" sibTransId="{30BF21B2-D0EE-4703-8187-29696DF9666C}"/>
    <dgm:cxn modelId="{086383C7-6D5A-43FF-95D5-E190F67ECF6A}" type="presOf" srcId="{DA372933-5ED7-4EB7-8F72-E3FB3CA8908D}" destId="{0399B9FE-8CDC-4F82-BD87-4570B2E634FB}" srcOrd="0" destOrd="0" presId="urn:microsoft.com/office/officeart/2005/8/layout/vList2"/>
    <dgm:cxn modelId="{CD8DD978-8E3B-425D-84E5-0DB61C8D9F28}" type="presOf" srcId="{B1CFD487-2C6B-411C-B466-2BA69D1DE6D9}" destId="{73DDC110-F77B-4914-94A9-836EDDE42D36}" srcOrd="0" destOrd="0" presId="urn:microsoft.com/office/officeart/2005/8/layout/vList2"/>
    <dgm:cxn modelId="{C5C20E04-206A-4E6E-BC7D-E3AB329A4EBD}" type="presParOf" srcId="{0399B9FE-8CDC-4F82-BD87-4570B2E634FB}" destId="{73DDC110-F77B-4914-94A9-836EDDE42D36}"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2C2BE25F-AEA9-433A-819C-D5FF0B9C82B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EA655FC9-D407-406F-9991-9F7E03BC97DB}">
      <dgm:prSet/>
      <dgm:spPr>
        <a:solidFill>
          <a:srgbClr val="00B050"/>
        </a:solidFill>
      </dgm:spPr>
      <dgm:t>
        <a:bodyPr/>
        <a:lstStyle/>
        <a:p>
          <a:pPr rtl="0"/>
          <a:r>
            <a:rPr lang="es-ES" smtClean="0"/>
            <a:t>¿PORQUE ES ÚNICO KSM-66?</a:t>
          </a:r>
          <a:br>
            <a:rPr lang="es-ES" smtClean="0"/>
          </a:br>
          <a:r>
            <a:rPr lang="es-ES" smtClean="0"/>
            <a:t>Extracto de Ashwaganda</a:t>
          </a:r>
          <a:endParaRPr lang="es-ES"/>
        </a:p>
      </dgm:t>
    </dgm:pt>
    <dgm:pt modelId="{6B57F45F-1102-40F4-A608-D178D6BC1260}" type="parTrans" cxnId="{00788EEE-4C12-4A82-A731-9A94010C2F18}">
      <dgm:prSet/>
      <dgm:spPr/>
      <dgm:t>
        <a:bodyPr/>
        <a:lstStyle/>
        <a:p>
          <a:endParaRPr lang="es-ES"/>
        </a:p>
      </dgm:t>
    </dgm:pt>
    <dgm:pt modelId="{E2BF28F9-8F47-4655-8057-B9A2CBBABBD0}" type="sibTrans" cxnId="{00788EEE-4C12-4A82-A731-9A94010C2F18}">
      <dgm:prSet/>
      <dgm:spPr/>
      <dgm:t>
        <a:bodyPr/>
        <a:lstStyle/>
        <a:p>
          <a:endParaRPr lang="es-ES"/>
        </a:p>
      </dgm:t>
    </dgm:pt>
    <dgm:pt modelId="{C6814EE0-C6BF-4DCC-87BD-BB3EFE241031}" type="pres">
      <dgm:prSet presAssocID="{2C2BE25F-AEA9-433A-819C-D5FF0B9C82BE}" presName="linear" presStyleCnt="0">
        <dgm:presLayoutVars>
          <dgm:animLvl val="lvl"/>
          <dgm:resizeHandles val="exact"/>
        </dgm:presLayoutVars>
      </dgm:prSet>
      <dgm:spPr/>
      <dgm:t>
        <a:bodyPr/>
        <a:lstStyle/>
        <a:p>
          <a:endParaRPr lang="es-ES"/>
        </a:p>
      </dgm:t>
    </dgm:pt>
    <dgm:pt modelId="{FEF60269-855D-480C-A746-F7A3CF8032E4}" type="pres">
      <dgm:prSet presAssocID="{EA655FC9-D407-406F-9991-9F7E03BC97DB}" presName="parentText" presStyleLbl="node1" presStyleIdx="0" presStyleCnt="1" custLinFactNeighborX="6007" custLinFactNeighborY="10143">
        <dgm:presLayoutVars>
          <dgm:chMax val="0"/>
          <dgm:bulletEnabled val="1"/>
        </dgm:presLayoutVars>
      </dgm:prSet>
      <dgm:spPr/>
      <dgm:t>
        <a:bodyPr/>
        <a:lstStyle/>
        <a:p>
          <a:endParaRPr lang="es-ES"/>
        </a:p>
      </dgm:t>
    </dgm:pt>
  </dgm:ptLst>
  <dgm:cxnLst>
    <dgm:cxn modelId="{2BEFE31B-DAAC-4FFC-959F-9187B6C5D766}" type="presOf" srcId="{EA655FC9-D407-406F-9991-9F7E03BC97DB}" destId="{FEF60269-855D-480C-A746-F7A3CF8032E4}" srcOrd="0" destOrd="0" presId="urn:microsoft.com/office/officeart/2005/8/layout/vList2"/>
    <dgm:cxn modelId="{CC9DF82E-09D8-4F17-BC94-645A80E9ECA1}" type="presOf" srcId="{2C2BE25F-AEA9-433A-819C-D5FF0B9C82BE}" destId="{C6814EE0-C6BF-4DCC-87BD-BB3EFE241031}" srcOrd="0" destOrd="0" presId="urn:microsoft.com/office/officeart/2005/8/layout/vList2"/>
    <dgm:cxn modelId="{00788EEE-4C12-4A82-A731-9A94010C2F18}" srcId="{2C2BE25F-AEA9-433A-819C-D5FF0B9C82BE}" destId="{EA655FC9-D407-406F-9991-9F7E03BC97DB}" srcOrd="0" destOrd="0" parTransId="{6B57F45F-1102-40F4-A608-D178D6BC1260}" sibTransId="{E2BF28F9-8F47-4655-8057-B9A2CBBABBD0}"/>
    <dgm:cxn modelId="{289F17CF-05F5-413B-86CC-ABFD2DB9F556}" type="presParOf" srcId="{C6814EE0-C6BF-4DCC-87BD-BB3EFE241031}" destId="{FEF60269-855D-480C-A746-F7A3CF8032E4}"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E0C9196-FAD5-4C35-8CE6-BA21B6CA514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F145477E-0895-432C-AF46-98C5C49A19E7}">
      <dgm:prSet/>
      <dgm:spPr>
        <a:solidFill>
          <a:srgbClr val="00B050"/>
        </a:solidFill>
      </dgm:spPr>
      <dgm:t>
        <a:bodyPr/>
        <a:lstStyle/>
        <a:p>
          <a:pPr rtl="0"/>
          <a:r>
            <a:rPr lang="es-ES" dirty="0" smtClean="0"/>
            <a:t>¿PORQUE ES ÚNICO KSM-66?</a:t>
          </a:r>
          <a:br>
            <a:rPr lang="es-ES" dirty="0" smtClean="0"/>
          </a:br>
          <a:r>
            <a:rPr lang="es-ES" dirty="0" smtClean="0"/>
            <a:t>Extracto de </a:t>
          </a:r>
          <a:r>
            <a:rPr lang="es-ES" dirty="0" err="1" smtClean="0"/>
            <a:t>Ashwaganda</a:t>
          </a:r>
          <a:endParaRPr lang="es-ES" dirty="0"/>
        </a:p>
      </dgm:t>
    </dgm:pt>
    <dgm:pt modelId="{9094021D-4299-44B6-A432-3A07BE39B5F5}" type="parTrans" cxnId="{7A5E184D-8AA8-42F3-A277-E00A126D532C}">
      <dgm:prSet/>
      <dgm:spPr/>
      <dgm:t>
        <a:bodyPr/>
        <a:lstStyle/>
        <a:p>
          <a:endParaRPr lang="es-ES"/>
        </a:p>
      </dgm:t>
    </dgm:pt>
    <dgm:pt modelId="{2A06C9F0-8D23-44E7-9552-8E3B65D746B8}" type="sibTrans" cxnId="{7A5E184D-8AA8-42F3-A277-E00A126D532C}">
      <dgm:prSet/>
      <dgm:spPr/>
      <dgm:t>
        <a:bodyPr/>
        <a:lstStyle/>
        <a:p>
          <a:endParaRPr lang="es-ES"/>
        </a:p>
      </dgm:t>
    </dgm:pt>
    <dgm:pt modelId="{FCE46FF2-36EF-465C-B07B-BB70D75CB542}" type="pres">
      <dgm:prSet presAssocID="{9E0C9196-FAD5-4C35-8CE6-BA21B6CA5142}" presName="linear" presStyleCnt="0">
        <dgm:presLayoutVars>
          <dgm:animLvl val="lvl"/>
          <dgm:resizeHandles val="exact"/>
        </dgm:presLayoutVars>
      </dgm:prSet>
      <dgm:spPr/>
      <dgm:t>
        <a:bodyPr/>
        <a:lstStyle/>
        <a:p>
          <a:endParaRPr lang="es-ES"/>
        </a:p>
      </dgm:t>
    </dgm:pt>
    <dgm:pt modelId="{F2A48EB8-EBFB-42D8-93F2-8CA660AE0425}" type="pres">
      <dgm:prSet presAssocID="{F145477E-0895-432C-AF46-98C5C49A19E7}" presName="parentText" presStyleLbl="node1" presStyleIdx="0" presStyleCnt="1">
        <dgm:presLayoutVars>
          <dgm:chMax val="0"/>
          <dgm:bulletEnabled val="1"/>
        </dgm:presLayoutVars>
      </dgm:prSet>
      <dgm:spPr/>
      <dgm:t>
        <a:bodyPr/>
        <a:lstStyle/>
        <a:p>
          <a:endParaRPr lang="es-ES"/>
        </a:p>
      </dgm:t>
    </dgm:pt>
  </dgm:ptLst>
  <dgm:cxnLst>
    <dgm:cxn modelId="{7A5E184D-8AA8-42F3-A277-E00A126D532C}" srcId="{9E0C9196-FAD5-4C35-8CE6-BA21B6CA5142}" destId="{F145477E-0895-432C-AF46-98C5C49A19E7}" srcOrd="0" destOrd="0" parTransId="{9094021D-4299-44B6-A432-3A07BE39B5F5}" sibTransId="{2A06C9F0-8D23-44E7-9552-8E3B65D746B8}"/>
    <dgm:cxn modelId="{2196CC93-4EE7-4F42-8C8C-13F786121AD4}" type="presOf" srcId="{F145477E-0895-432C-AF46-98C5C49A19E7}" destId="{F2A48EB8-EBFB-42D8-93F2-8CA660AE0425}" srcOrd="0" destOrd="0" presId="urn:microsoft.com/office/officeart/2005/8/layout/vList2"/>
    <dgm:cxn modelId="{92E4ACF9-61AA-4280-973F-1F4C0AE156A7}" type="presOf" srcId="{9E0C9196-FAD5-4C35-8CE6-BA21B6CA5142}" destId="{FCE46FF2-36EF-465C-B07B-BB70D75CB542}" srcOrd="0" destOrd="0" presId="urn:microsoft.com/office/officeart/2005/8/layout/vList2"/>
    <dgm:cxn modelId="{AECB0423-7F64-4A9A-8D6A-2C35578F02CE}" type="presParOf" srcId="{FCE46FF2-36EF-465C-B07B-BB70D75CB542}" destId="{F2A48EB8-EBFB-42D8-93F2-8CA660AE0425}"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0E8D4B7A-9F7F-456A-AD3C-142897B432FE}"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ES"/>
        </a:p>
      </dgm:t>
    </dgm:pt>
    <dgm:pt modelId="{0B401021-46BC-438B-B0A2-AF26564CE4E1}">
      <dgm:prSet/>
      <dgm:spPr>
        <a:solidFill>
          <a:srgbClr val="00B050"/>
        </a:solidFill>
      </dgm:spPr>
      <dgm:t>
        <a:bodyPr/>
        <a:lstStyle/>
        <a:p>
          <a:pPr rtl="0"/>
          <a:r>
            <a:rPr lang="es-ES" dirty="0" smtClean="0"/>
            <a:t>¿PORQUE ES ÚNICO KSM-66?</a:t>
          </a:r>
          <a:br>
            <a:rPr lang="es-ES" dirty="0" smtClean="0"/>
          </a:br>
          <a:r>
            <a:rPr lang="es-ES" dirty="0" smtClean="0"/>
            <a:t>Extracto de </a:t>
          </a:r>
          <a:r>
            <a:rPr lang="es-ES" dirty="0" err="1" smtClean="0"/>
            <a:t>Ashwaganda</a:t>
          </a:r>
          <a:endParaRPr lang="es-ES" dirty="0"/>
        </a:p>
      </dgm:t>
    </dgm:pt>
    <dgm:pt modelId="{A4842A02-41AE-4564-A167-46AE9759C706}" type="parTrans" cxnId="{C0EDF93C-67CD-48F3-BE7C-CE7093C422A7}">
      <dgm:prSet/>
      <dgm:spPr/>
      <dgm:t>
        <a:bodyPr/>
        <a:lstStyle/>
        <a:p>
          <a:endParaRPr lang="es-ES"/>
        </a:p>
      </dgm:t>
    </dgm:pt>
    <dgm:pt modelId="{66CA6C8F-5DBE-468C-8E35-C520B56031C8}" type="sibTrans" cxnId="{C0EDF93C-67CD-48F3-BE7C-CE7093C422A7}">
      <dgm:prSet/>
      <dgm:spPr/>
      <dgm:t>
        <a:bodyPr/>
        <a:lstStyle/>
        <a:p>
          <a:endParaRPr lang="es-ES"/>
        </a:p>
      </dgm:t>
    </dgm:pt>
    <dgm:pt modelId="{8E538AEC-CDFD-4BE2-BF11-245816A9912D}" type="pres">
      <dgm:prSet presAssocID="{0E8D4B7A-9F7F-456A-AD3C-142897B432FE}" presName="Name0" presStyleCnt="0">
        <dgm:presLayoutVars>
          <dgm:dir/>
          <dgm:animLvl val="lvl"/>
          <dgm:resizeHandles val="exact"/>
        </dgm:presLayoutVars>
      </dgm:prSet>
      <dgm:spPr/>
      <dgm:t>
        <a:bodyPr/>
        <a:lstStyle/>
        <a:p>
          <a:endParaRPr lang="es-ES"/>
        </a:p>
      </dgm:t>
    </dgm:pt>
    <dgm:pt modelId="{253B6C35-D6B6-4DDD-9809-52839797EEBB}" type="pres">
      <dgm:prSet presAssocID="{0B401021-46BC-438B-B0A2-AF26564CE4E1}" presName="linNode" presStyleCnt="0"/>
      <dgm:spPr/>
    </dgm:pt>
    <dgm:pt modelId="{E286F53C-1745-4AE9-94D8-8EC034F9349E}" type="pres">
      <dgm:prSet presAssocID="{0B401021-46BC-438B-B0A2-AF26564CE4E1}" presName="parentText" presStyleLbl="node1" presStyleIdx="0" presStyleCnt="1" custScaleX="277778">
        <dgm:presLayoutVars>
          <dgm:chMax val="1"/>
          <dgm:bulletEnabled val="1"/>
        </dgm:presLayoutVars>
      </dgm:prSet>
      <dgm:spPr/>
      <dgm:t>
        <a:bodyPr/>
        <a:lstStyle/>
        <a:p>
          <a:endParaRPr lang="es-ES"/>
        </a:p>
      </dgm:t>
    </dgm:pt>
  </dgm:ptLst>
  <dgm:cxnLst>
    <dgm:cxn modelId="{C0EDF93C-67CD-48F3-BE7C-CE7093C422A7}" srcId="{0E8D4B7A-9F7F-456A-AD3C-142897B432FE}" destId="{0B401021-46BC-438B-B0A2-AF26564CE4E1}" srcOrd="0" destOrd="0" parTransId="{A4842A02-41AE-4564-A167-46AE9759C706}" sibTransId="{66CA6C8F-5DBE-468C-8E35-C520B56031C8}"/>
    <dgm:cxn modelId="{E9B4F50B-5EBF-425F-B53A-D75694D1BEA2}" type="presOf" srcId="{0B401021-46BC-438B-B0A2-AF26564CE4E1}" destId="{E286F53C-1745-4AE9-94D8-8EC034F9349E}" srcOrd="0" destOrd="0" presId="urn:microsoft.com/office/officeart/2005/8/layout/vList5"/>
    <dgm:cxn modelId="{FEDF5E05-BB8B-4633-8698-55AB35918E2F}" type="presOf" srcId="{0E8D4B7A-9F7F-456A-AD3C-142897B432FE}" destId="{8E538AEC-CDFD-4BE2-BF11-245816A9912D}" srcOrd="0" destOrd="0" presId="urn:microsoft.com/office/officeart/2005/8/layout/vList5"/>
    <dgm:cxn modelId="{C010373D-741E-4B4F-826B-205480971028}" type="presParOf" srcId="{8E538AEC-CDFD-4BE2-BF11-245816A9912D}" destId="{253B6C35-D6B6-4DDD-9809-52839797EEBB}" srcOrd="0" destOrd="0" presId="urn:microsoft.com/office/officeart/2005/8/layout/vList5"/>
    <dgm:cxn modelId="{53E9A4B4-675A-4758-A30A-AFF7ECA62B8E}" type="presParOf" srcId="{253B6C35-D6B6-4DDD-9809-52839797EEBB}" destId="{E286F53C-1745-4AE9-94D8-8EC034F9349E}"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1588AE59-0904-4088-9EAC-4E0DF46CD1C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18F0CD52-B457-4E64-85EC-BD8A7AC2EA7F}">
      <dgm:prSet/>
      <dgm:spPr>
        <a:solidFill>
          <a:srgbClr val="00B050"/>
        </a:solidFill>
      </dgm:spPr>
      <dgm:t>
        <a:bodyPr/>
        <a:lstStyle/>
        <a:p>
          <a:pPr rtl="0"/>
          <a:r>
            <a:rPr lang="es-ES" smtClean="0"/>
            <a:t>ESTUDIOS SOBRE LA EFICACIA TERÁPEUTICA DE	KSM-66</a:t>
          </a:r>
          <a:endParaRPr lang="es-ES"/>
        </a:p>
      </dgm:t>
    </dgm:pt>
    <dgm:pt modelId="{4981EB6D-0566-4C20-93EF-EF08EB0E2BEB}" type="parTrans" cxnId="{44B51003-00D6-4A6A-A36D-4CE198A43274}">
      <dgm:prSet/>
      <dgm:spPr/>
      <dgm:t>
        <a:bodyPr/>
        <a:lstStyle/>
        <a:p>
          <a:endParaRPr lang="es-ES"/>
        </a:p>
      </dgm:t>
    </dgm:pt>
    <dgm:pt modelId="{DC74C770-8224-46D6-81CF-C2E95A0B1DF1}" type="sibTrans" cxnId="{44B51003-00D6-4A6A-A36D-4CE198A43274}">
      <dgm:prSet/>
      <dgm:spPr/>
      <dgm:t>
        <a:bodyPr/>
        <a:lstStyle/>
        <a:p>
          <a:endParaRPr lang="es-ES"/>
        </a:p>
      </dgm:t>
    </dgm:pt>
    <dgm:pt modelId="{9479E62A-8EAF-4686-8979-7E699D80FEB3}" type="pres">
      <dgm:prSet presAssocID="{1588AE59-0904-4088-9EAC-4E0DF46CD1C5}" presName="linear" presStyleCnt="0">
        <dgm:presLayoutVars>
          <dgm:animLvl val="lvl"/>
          <dgm:resizeHandles val="exact"/>
        </dgm:presLayoutVars>
      </dgm:prSet>
      <dgm:spPr/>
      <dgm:t>
        <a:bodyPr/>
        <a:lstStyle/>
        <a:p>
          <a:endParaRPr lang="es-ES"/>
        </a:p>
      </dgm:t>
    </dgm:pt>
    <dgm:pt modelId="{D2E5E249-80F0-4028-BCCA-F0C54F8543B7}" type="pres">
      <dgm:prSet presAssocID="{18F0CD52-B457-4E64-85EC-BD8A7AC2EA7F}" presName="parentText" presStyleLbl="node1" presStyleIdx="0" presStyleCnt="1">
        <dgm:presLayoutVars>
          <dgm:chMax val="0"/>
          <dgm:bulletEnabled val="1"/>
        </dgm:presLayoutVars>
      </dgm:prSet>
      <dgm:spPr/>
      <dgm:t>
        <a:bodyPr/>
        <a:lstStyle/>
        <a:p>
          <a:endParaRPr lang="es-ES"/>
        </a:p>
      </dgm:t>
    </dgm:pt>
  </dgm:ptLst>
  <dgm:cxnLst>
    <dgm:cxn modelId="{44B51003-00D6-4A6A-A36D-4CE198A43274}" srcId="{1588AE59-0904-4088-9EAC-4E0DF46CD1C5}" destId="{18F0CD52-B457-4E64-85EC-BD8A7AC2EA7F}" srcOrd="0" destOrd="0" parTransId="{4981EB6D-0566-4C20-93EF-EF08EB0E2BEB}" sibTransId="{DC74C770-8224-46D6-81CF-C2E95A0B1DF1}"/>
    <dgm:cxn modelId="{202A05F5-E77B-4E03-AA90-7FB7EE838B05}" type="presOf" srcId="{1588AE59-0904-4088-9EAC-4E0DF46CD1C5}" destId="{9479E62A-8EAF-4686-8979-7E699D80FEB3}" srcOrd="0" destOrd="0" presId="urn:microsoft.com/office/officeart/2005/8/layout/vList2"/>
    <dgm:cxn modelId="{A5B33589-521A-41BD-BE1F-8580D2EEDA30}" type="presOf" srcId="{18F0CD52-B457-4E64-85EC-BD8A7AC2EA7F}" destId="{D2E5E249-80F0-4028-BCCA-F0C54F8543B7}" srcOrd="0" destOrd="0" presId="urn:microsoft.com/office/officeart/2005/8/layout/vList2"/>
    <dgm:cxn modelId="{E412A3B4-B988-4C41-A496-FF118FD59FF2}" type="presParOf" srcId="{9479E62A-8EAF-4686-8979-7E699D80FEB3}" destId="{D2E5E249-80F0-4028-BCCA-F0C54F8543B7}"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C32A009A-CA24-461F-9A6A-5617C8D8C87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FBA36FE7-A709-46E1-BEBE-08963A714E2A}">
      <dgm:prSet/>
      <dgm:spPr>
        <a:solidFill>
          <a:srgbClr val="00B050"/>
        </a:solidFill>
      </dgm:spPr>
      <dgm:t>
        <a:bodyPr/>
        <a:lstStyle/>
        <a:p>
          <a:pPr rtl="0"/>
          <a:r>
            <a:rPr lang="es-ES" smtClean="0"/>
            <a:t>¿ Que es un adaptógeno?</a:t>
          </a:r>
          <a:endParaRPr lang="es-ES"/>
        </a:p>
      </dgm:t>
    </dgm:pt>
    <dgm:pt modelId="{3B11A799-6246-459A-A703-737140C3E67F}" type="parTrans" cxnId="{89EB74DA-12CC-45EE-A7D6-F3A42C98D856}">
      <dgm:prSet/>
      <dgm:spPr/>
      <dgm:t>
        <a:bodyPr/>
        <a:lstStyle/>
        <a:p>
          <a:endParaRPr lang="es-ES"/>
        </a:p>
      </dgm:t>
    </dgm:pt>
    <dgm:pt modelId="{BD851138-C8CA-4FD5-B0BD-39766B608E92}" type="sibTrans" cxnId="{89EB74DA-12CC-45EE-A7D6-F3A42C98D856}">
      <dgm:prSet/>
      <dgm:spPr/>
      <dgm:t>
        <a:bodyPr/>
        <a:lstStyle/>
        <a:p>
          <a:endParaRPr lang="es-ES"/>
        </a:p>
      </dgm:t>
    </dgm:pt>
    <dgm:pt modelId="{6CE88D49-5B3E-41E1-8740-272E0BA87185}" type="pres">
      <dgm:prSet presAssocID="{C32A009A-CA24-461F-9A6A-5617C8D8C874}" presName="linear" presStyleCnt="0">
        <dgm:presLayoutVars>
          <dgm:animLvl val="lvl"/>
          <dgm:resizeHandles val="exact"/>
        </dgm:presLayoutVars>
      </dgm:prSet>
      <dgm:spPr/>
      <dgm:t>
        <a:bodyPr/>
        <a:lstStyle/>
        <a:p>
          <a:endParaRPr lang="es-ES"/>
        </a:p>
      </dgm:t>
    </dgm:pt>
    <dgm:pt modelId="{5EC0446D-A8A4-472D-945F-79AD0E9425BB}" type="pres">
      <dgm:prSet presAssocID="{FBA36FE7-A709-46E1-BEBE-08963A714E2A}" presName="parentText" presStyleLbl="node1" presStyleIdx="0" presStyleCnt="1">
        <dgm:presLayoutVars>
          <dgm:chMax val="0"/>
          <dgm:bulletEnabled val="1"/>
        </dgm:presLayoutVars>
      </dgm:prSet>
      <dgm:spPr/>
      <dgm:t>
        <a:bodyPr/>
        <a:lstStyle/>
        <a:p>
          <a:endParaRPr lang="es-ES"/>
        </a:p>
      </dgm:t>
    </dgm:pt>
  </dgm:ptLst>
  <dgm:cxnLst>
    <dgm:cxn modelId="{BE287C7B-B9FE-4756-82F3-6B198487382B}" type="presOf" srcId="{C32A009A-CA24-461F-9A6A-5617C8D8C874}" destId="{6CE88D49-5B3E-41E1-8740-272E0BA87185}" srcOrd="0" destOrd="0" presId="urn:microsoft.com/office/officeart/2005/8/layout/vList2"/>
    <dgm:cxn modelId="{89EB74DA-12CC-45EE-A7D6-F3A42C98D856}" srcId="{C32A009A-CA24-461F-9A6A-5617C8D8C874}" destId="{FBA36FE7-A709-46E1-BEBE-08963A714E2A}" srcOrd="0" destOrd="0" parTransId="{3B11A799-6246-459A-A703-737140C3E67F}" sibTransId="{BD851138-C8CA-4FD5-B0BD-39766B608E92}"/>
    <dgm:cxn modelId="{0D258022-2353-4088-887B-66FBCD9F4520}" type="presOf" srcId="{FBA36FE7-A709-46E1-BEBE-08963A714E2A}" destId="{5EC0446D-A8A4-472D-945F-79AD0E9425BB}" srcOrd="0" destOrd="0" presId="urn:microsoft.com/office/officeart/2005/8/layout/vList2"/>
    <dgm:cxn modelId="{C086A9BB-F8F2-42B2-A165-90290D9F3C6C}" type="presParOf" srcId="{6CE88D49-5B3E-41E1-8740-272E0BA87185}" destId="{5EC0446D-A8A4-472D-945F-79AD0E9425B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2B5A57D1-FCC4-4316-A955-5EB933414EC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D3496EBB-E829-42D8-873E-43A23FC66387}">
      <dgm:prSet/>
      <dgm:spPr>
        <a:solidFill>
          <a:srgbClr val="00B050"/>
        </a:solidFill>
      </dgm:spPr>
      <dgm:t>
        <a:bodyPr/>
        <a:lstStyle/>
        <a:p>
          <a:pPr rtl="0"/>
          <a:r>
            <a:rPr lang="es-ES" dirty="0" smtClean="0"/>
            <a:t>¿Qué es la </a:t>
          </a:r>
          <a:r>
            <a:rPr lang="es-ES" dirty="0" err="1" smtClean="0"/>
            <a:t>Ashwaganda</a:t>
          </a:r>
          <a:r>
            <a:rPr lang="es-ES" dirty="0" smtClean="0"/>
            <a:t> ?</a:t>
          </a:r>
          <a:endParaRPr lang="es-ES" dirty="0"/>
        </a:p>
      </dgm:t>
    </dgm:pt>
    <dgm:pt modelId="{D16827AF-464D-4983-96E4-C9BEDAA40B1F}" type="parTrans" cxnId="{4877C5C8-11ED-48B4-8A92-A5AB4096F993}">
      <dgm:prSet/>
      <dgm:spPr/>
      <dgm:t>
        <a:bodyPr/>
        <a:lstStyle/>
        <a:p>
          <a:endParaRPr lang="es-ES"/>
        </a:p>
      </dgm:t>
    </dgm:pt>
    <dgm:pt modelId="{DD67B9EB-AE5C-490D-A218-81C7F9C2E634}" type="sibTrans" cxnId="{4877C5C8-11ED-48B4-8A92-A5AB4096F993}">
      <dgm:prSet/>
      <dgm:spPr/>
      <dgm:t>
        <a:bodyPr/>
        <a:lstStyle/>
        <a:p>
          <a:endParaRPr lang="es-ES"/>
        </a:p>
      </dgm:t>
    </dgm:pt>
    <dgm:pt modelId="{9E72B5B7-C8F0-4D42-AFDA-0C5E0A30373A}" type="pres">
      <dgm:prSet presAssocID="{2B5A57D1-FCC4-4316-A955-5EB933414ECE}" presName="linear" presStyleCnt="0">
        <dgm:presLayoutVars>
          <dgm:animLvl val="lvl"/>
          <dgm:resizeHandles val="exact"/>
        </dgm:presLayoutVars>
      </dgm:prSet>
      <dgm:spPr/>
      <dgm:t>
        <a:bodyPr/>
        <a:lstStyle/>
        <a:p>
          <a:endParaRPr lang="es-ES"/>
        </a:p>
      </dgm:t>
    </dgm:pt>
    <dgm:pt modelId="{CD94510E-8DB4-4BDC-93F9-278AB028FAD0}" type="pres">
      <dgm:prSet presAssocID="{D3496EBB-E829-42D8-873E-43A23FC66387}" presName="parentText" presStyleLbl="node1" presStyleIdx="0" presStyleCnt="1" custLinFactNeighborX="-17318" custLinFactNeighborY="-8141">
        <dgm:presLayoutVars>
          <dgm:chMax val="0"/>
          <dgm:bulletEnabled val="1"/>
        </dgm:presLayoutVars>
      </dgm:prSet>
      <dgm:spPr/>
      <dgm:t>
        <a:bodyPr/>
        <a:lstStyle/>
        <a:p>
          <a:endParaRPr lang="es-ES"/>
        </a:p>
      </dgm:t>
    </dgm:pt>
  </dgm:ptLst>
  <dgm:cxnLst>
    <dgm:cxn modelId="{4877C5C8-11ED-48B4-8A92-A5AB4096F993}" srcId="{2B5A57D1-FCC4-4316-A955-5EB933414ECE}" destId="{D3496EBB-E829-42D8-873E-43A23FC66387}" srcOrd="0" destOrd="0" parTransId="{D16827AF-464D-4983-96E4-C9BEDAA40B1F}" sibTransId="{DD67B9EB-AE5C-490D-A218-81C7F9C2E634}"/>
    <dgm:cxn modelId="{0BB5E01D-28D5-4997-AFC1-C8139E5FC385}" type="presOf" srcId="{D3496EBB-E829-42D8-873E-43A23FC66387}" destId="{CD94510E-8DB4-4BDC-93F9-278AB028FAD0}" srcOrd="0" destOrd="0" presId="urn:microsoft.com/office/officeart/2005/8/layout/vList2"/>
    <dgm:cxn modelId="{68C017F3-CC19-4141-9E25-44072F14B1AF}" type="presOf" srcId="{2B5A57D1-FCC4-4316-A955-5EB933414ECE}" destId="{9E72B5B7-C8F0-4D42-AFDA-0C5E0A30373A}" srcOrd="0" destOrd="0" presId="urn:microsoft.com/office/officeart/2005/8/layout/vList2"/>
    <dgm:cxn modelId="{B5369A13-7BDE-4C65-A327-A6DB2D37DBD4}" type="presParOf" srcId="{9E72B5B7-C8F0-4D42-AFDA-0C5E0A30373A}" destId="{CD94510E-8DB4-4BDC-93F9-278AB028FAD0}"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F4B4EC-919B-4FF1-9610-CA85FE95EF7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D35E1C68-4527-4F5F-AC2C-B045DD6AE8C9}">
      <dgm:prSet/>
      <dgm:spPr>
        <a:solidFill>
          <a:srgbClr val="00B050"/>
        </a:solidFill>
      </dgm:spPr>
      <dgm:t>
        <a:bodyPr/>
        <a:lstStyle/>
        <a:p>
          <a:pPr rtl="0"/>
          <a:r>
            <a:rPr lang="es-ES" smtClean="0"/>
            <a:t>UN POCO DE HISTORIA</a:t>
          </a:r>
          <a:endParaRPr lang="es-ES"/>
        </a:p>
      </dgm:t>
    </dgm:pt>
    <dgm:pt modelId="{38891C16-BFC6-4895-9493-E1053C903816}" type="parTrans" cxnId="{6DBDACA6-1912-412F-8C2C-CDFBA4CFA802}">
      <dgm:prSet/>
      <dgm:spPr/>
      <dgm:t>
        <a:bodyPr/>
        <a:lstStyle/>
        <a:p>
          <a:endParaRPr lang="es-ES"/>
        </a:p>
      </dgm:t>
    </dgm:pt>
    <dgm:pt modelId="{233E4BB2-EC4C-44E8-AEE3-A831BCB906AA}" type="sibTrans" cxnId="{6DBDACA6-1912-412F-8C2C-CDFBA4CFA802}">
      <dgm:prSet/>
      <dgm:spPr/>
      <dgm:t>
        <a:bodyPr/>
        <a:lstStyle/>
        <a:p>
          <a:endParaRPr lang="es-ES"/>
        </a:p>
      </dgm:t>
    </dgm:pt>
    <dgm:pt modelId="{716026DF-90D0-46B0-9BF0-7A94B77B97F6}">
      <dgm:prSet/>
      <dgm:spPr>
        <a:solidFill>
          <a:srgbClr val="00B050"/>
        </a:solidFill>
      </dgm:spPr>
      <dgm:t>
        <a:bodyPr/>
        <a:lstStyle/>
        <a:p>
          <a:pPr rtl="0"/>
          <a:r>
            <a:rPr lang="es-ES" smtClean="0"/>
            <a:t>¿Qué es la Ashwagandha?</a:t>
          </a:r>
          <a:endParaRPr lang="es-ES"/>
        </a:p>
      </dgm:t>
    </dgm:pt>
    <dgm:pt modelId="{283CF8A1-7D9F-41F0-92FE-FD5CE5D9BAE0}" type="parTrans" cxnId="{982F264C-70AF-4C7A-B874-403C5771E574}">
      <dgm:prSet/>
      <dgm:spPr/>
      <dgm:t>
        <a:bodyPr/>
        <a:lstStyle/>
        <a:p>
          <a:endParaRPr lang="es-ES"/>
        </a:p>
      </dgm:t>
    </dgm:pt>
    <dgm:pt modelId="{A871E3A2-BA99-47CA-829F-A6EC7CCB149C}" type="sibTrans" cxnId="{982F264C-70AF-4C7A-B874-403C5771E574}">
      <dgm:prSet/>
      <dgm:spPr/>
      <dgm:t>
        <a:bodyPr/>
        <a:lstStyle/>
        <a:p>
          <a:endParaRPr lang="es-ES"/>
        </a:p>
      </dgm:t>
    </dgm:pt>
    <dgm:pt modelId="{FB833998-55C8-4780-BB6C-EEBEF1A02F99}" type="pres">
      <dgm:prSet presAssocID="{C0F4B4EC-919B-4FF1-9610-CA85FE95EF75}" presName="linear" presStyleCnt="0">
        <dgm:presLayoutVars>
          <dgm:animLvl val="lvl"/>
          <dgm:resizeHandles val="exact"/>
        </dgm:presLayoutVars>
      </dgm:prSet>
      <dgm:spPr/>
      <dgm:t>
        <a:bodyPr/>
        <a:lstStyle/>
        <a:p>
          <a:endParaRPr lang="es-ES"/>
        </a:p>
      </dgm:t>
    </dgm:pt>
    <dgm:pt modelId="{440C7A25-E9D8-4D62-B608-D6100C517B1B}" type="pres">
      <dgm:prSet presAssocID="{D35E1C68-4527-4F5F-AC2C-B045DD6AE8C9}" presName="parentText" presStyleLbl="node1" presStyleIdx="0" presStyleCnt="2">
        <dgm:presLayoutVars>
          <dgm:chMax val="0"/>
          <dgm:bulletEnabled val="1"/>
        </dgm:presLayoutVars>
      </dgm:prSet>
      <dgm:spPr/>
      <dgm:t>
        <a:bodyPr/>
        <a:lstStyle/>
        <a:p>
          <a:endParaRPr lang="es-ES"/>
        </a:p>
      </dgm:t>
    </dgm:pt>
    <dgm:pt modelId="{08ABDC4B-3CF2-4656-A932-4F9CA4D41610}" type="pres">
      <dgm:prSet presAssocID="{233E4BB2-EC4C-44E8-AEE3-A831BCB906AA}" presName="spacer" presStyleCnt="0"/>
      <dgm:spPr/>
    </dgm:pt>
    <dgm:pt modelId="{1DD0AE0A-05D2-4684-9E2D-C49509587222}" type="pres">
      <dgm:prSet presAssocID="{716026DF-90D0-46B0-9BF0-7A94B77B97F6}" presName="parentText" presStyleLbl="node1" presStyleIdx="1" presStyleCnt="2">
        <dgm:presLayoutVars>
          <dgm:chMax val="0"/>
          <dgm:bulletEnabled val="1"/>
        </dgm:presLayoutVars>
      </dgm:prSet>
      <dgm:spPr/>
      <dgm:t>
        <a:bodyPr/>
        <a:lstStyle/>
        <a:p>
          <a:endParaRPr lang="es-ES"/>
        </a:p>
      </dgm:t>
    </dgm:pt>
  </dgm:ptLst>
  <dgm:cxnLst>
    <dgm:cxn modelId="{5F29B303-1AA2-4187-BD4B-371CC876C62B}" type="presOf" srcId="{716026DF-90D0-46B0-9BF0-7A94B77B97F6}" destId="{1DD0AE0A-05D2-4684-9E2D-C49509587222}" srcOrd="0" destOrd="0" presId="urn:microsoft.com/office/officeart/2005/8/layout/vList2"/>
    <dgm:cxn modelId="{4E2F85BC-B70C-4408-942D-7AAA7C61049D}" type="presOf" srcId="{D35E1C68-4527-4F5F-AC2C-B045DD6AE8C9}" destId="{440C7A25-E9D8-4D62-B608-D6100C517B1B}" srcOrd="0" destOrd="0" presId="urn:microsoft.com/office/officeart/2005/8/layout/vList2"/>
    <dgm:cxn modelId="{6DBDACA6-1912-412F-8C2C-CDFBA4CFA802}" srcId="{C0F4B4EC-919B-4FF1-9610-CA85FE95EF75}" destId="{D35E1C68-4527-4F5F-AC2C-B045DD6AE8C9}" srcOrd="0" destOrd="0" parTransId="{38891C16-BFC6-4895-9493-E1053C903816}" sibTransId="{233E4BB2-EC4C-44E8-AEE3-A831BCB906AA}"/>
    <dgm:cxn modelId="{738C7652-C3B4-495F-921B-3FFD5E8B2C38}" type="presOf" srcId="{C0F4B4EC-919B-4FF1-9610-CA85FE95EF75}" destId="{FB833998-55C8-4780-BB6C-EEBEF1A02F99}" srcOrd="0" destOrd="0" presId="urn:microsoft.com/office/officeart/2005/8/layout/vList2"/>
    <dgm:cxn modelId="{982F264C-70AF-4C7A-B874-403C5771E574}" srcId="{C0F4B4EC-919B-4FF1-9610-CA85FE95EF75}" destId="{716026DF-90D0-46B0-9BF0-7A94B77B97F6}" srcOrd="1" destOrd="0" parTransId="{283CF8A1-7D9F-41F0-92FE-FD5CE5D9BAE0}" sibTransId="{A871E3A2-BA99-47CA-829F-A6EC7CCB149C}"/>
    <dgm:cxn modelId="{A78C4C27-259E-414D-ACE0-363BD85BF8EE}" type="presParOf" srcId="{FB833998-55C8-4780-BB6C-EEBEF1A02F99}" destId="{440C7A25-E9D8-4D62-B608-D6100C517B1B}" srcOrd="0" destOrd="0" presId="urn:microsoft.com/office/officeart/2005/8/layout/vList2"/>
    <dgm:cxn modelId="{9798FFAE-51DE-4453-A51A-C6B3D235A96D}" type="presParOf" srcId="{FB833998-55C8-4780-BB6C-EEBEF1A02F99}" destId="{08ABDC4B-3CF2-4656-A932-4F9CA4D41610}" srcOrd="1" destOrd="0" presId="urn:microsoft.com/office/officeart/2005/8/layout/vList2"/>
    <dgm:cxn modelId="{70C2E641-52C8-4A65-B9AB-555386E6F56C}" type="presParOf" srcId="{FB833998-55C8-4780-BB6C-EEBEF1A02F99}" destId="{1DD0AE0A-05D2-4684-9E2D-C49509587222}"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54387690-6F03-419A-BBC7-5670D3D2A5A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0B840117-A5B3-46AB-9172-8A3B865C8919}">
      <dgm:prSet/>
      <dgm:spPr>
        <a:solidFill>
          <a:srgbClr val="00B050"/>
        </a:solidFill>
      </dgm:spPr>
      <dgm:t>
        <a:bodyPr/>
        <a:lstStyle/>
        <a:p>
          <a:pPr rtl="0"/>
          <a:r>
            <a:rPr lang="es-ES" smtClean="0"/>
            <a:t>¿Qué es el estrés?</a:t>
          </a:r>
          <a:endParaRPr lang="es-ES"/>
        </a:p>
      </dgm:t>
    </dgm:pt>
    <dgm:pt modelId="{FE9756AE-F1EB-4E88-8983-09563FC4E7A9}" type="parTrans" cxnId="{8CBFB376-CFA7-48C4-8B4C-188B9EBB7959}">
      <dgm:prSet/>
      <dgm:spPr/>
      <dgm:t>
        <a:bodyPr/>
        <a:lstStyle/>
        <a:p>
          <a:endParaRPr lang="es-ES"/>
        </a:p>
      </dgm:t>
    </dgm:pt>
    <dgm:pt modelId="{464C73D0-479E-46DD-A80D-6AEDA0426D38}" type="sibTrans" cxnId="{8CBFB376-CFA7-48C4-8B4C-188B9EBB7959}">
      <dgm:prSet/>
      <dgm:spPr/>
      <dgm:t>
        <a:bodyPr/>
        <a:lstStyle/>
        <a:p>
          <a:endParaRPr lang="es-ES"/>
        </a:p>
      </dgm:t>
    </dgm:pt>
    <dgm:pt modelId="{4E279A05-203A-40E1-B29F-BACDD9B26C6E}" type="pres">
      <dgm:prSet presAssocID="{54387690-6F03-419A-BBC7-5670D3D2A5A0}" presName="linear" presStyleCnt="0">
        <dgm:presLayoutVars>
          <dgm:animLvl val="lvl"/>
          <dgm:resizeHandles val="exact"/>
        </dgm:presLayoutVars>
      </dgm:prSet>
      <dgm:spPr/>
      <dgm:t>
        <a:bodyPr/>
        <a:lstStyle/>
        <a:p>
          <a:endParaRPr lang="es-ES"/>
        </a:p>
      </dgm:t>
    </dgm:pt>
    <dgm:pt modelId="{95B1B3A4-DBCE-4B2D-9BF0-B26AABBF5B8A}" type="pres">
      <dgm:prSet presAssocID="{0B840117-A5B3-46AB-9172-8A3B865C8919}" presName="parentText" presStyleLbl="node1" presStyleIdx="0" presStyleCnt="1">
        <dgm:presLayoutVars>
          <dgm:chMax val="0"/>
          <dgm:bulletEnabled val="1"/>
        </dgm:presLayoutVars>
      </dgm:prSet>
      <dgm:spPr/>
      <dgm:t>
        <a:bodyPr/>
        <a:lstStyle/>
        <a:p>
          <a:endParaRPr lang="es-ES"/>
        </a:p>
      </dgm:t>
    </dgm:pt>
  </dgm:ptLst>
  <dgm:cxnLst>
    <dgm:cxn modelId="{8CBFB376-CFA7-48C4-8B4C-188B9EBB7959}" srcId="{54387690-6F03-419A-BBC7-5670D3D2A5A0}" destId="{0B840117-A5B3-46AB-9172-8A3B865C8919}" srcOrd="0" destOrd="0" parTransId="{FE9756AE-F1EB-4E88-8983-09563FC4E7A9}" sibTransId="{464C73D0-479E-46DD-A80D-6AEDA0426D38}"/>
    <dgm:cxn modelId="{E524701A-3966-4A8D-BCD6-A778EB9DC9DE}" type="presOf" srcId="{0B840117-A5B3-46AB-9172-8A3B865C8919}" destId="{95B1B3A4-DBCE-4B2D-9BF0-B26AABBF5B8A}" srcOrd="0" destOrd="0" presId="urn:microsoft.com/office/officeart/2005/8/layout/vList2"/>
    <dgm:cxn modelId="{AD0C91BC-AF56-4A8C-9009-C482062E605C}" type="presOf" srcId="{54387690-6F03-419A-BBC7-5670D3D2A5A0}" destId="{4E279A05-203A-40E1-B29F-BACDD9B26C6E}" srcOrd="0" destOrd="0" presId="urn:microsoft.com/office/officeart/2005/8/layout/vList2"/>
    <dgm:cxn modelId="{10A8FE9F-ECAA-435C-B632-E831483CE993}" type="presParOf" srcId="{4E279A05-203A-40E1-B29F-BACDD9B26C6E}" destId="{95B1B3A4-DBCE-4B2D-9BF0-B26AABBF5B8A}"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8B1BAC42-7BE6-4924-A137-36DE2AAA1B4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E7E4E914-33A3-4C74-9809-3FB532B1ACF8}">
      <dgm:prSet/>
      <dgm:spPr>
        <a:solidFill>
          <a:srgbClr val="00B050"/>
        </a:solidFill>
      </dgm:spPr>
      <dgm:t>
        <a:bodyPr/>
        <a:lstStyle/>
        <a:p>
          <a:pPr rtl="0"/>
          <a:r>
            <a:rPr lang="es-ES" dirty="0" smtClean="0"/>
            <a:t>FASES DEL ESTRÉS  /ACCIÓN ADAPTOGENOS</a:t>
          </a:r>
          <a:endParaRPr lang="es-ES" dirty="0"/>
        </a:p>
      </dgm:t>
    </dgm:pt>
    <dgm:pt modelId="{6E84BD77-5F2E-4CC6-BADB-E4ACBC306E1A}" type="parTrans" cxnId="{A78E84B6-D1F0-4047-AEA4-99D6178CA053}">
      <dgm:prSet/>
      <dgm:spPr/>
      <dgm:t>
        <a:bodyPr/>
        <a:lstStyle/>
        <a:p>
          <a:endParaRPr lang="es-ES"/>
        </a:p>
      </dgm:t>
    </dgm:pt>
    <dgm:pt modelId="{2F0576A2-873E-48E1-8C84-FDC73E5017E9}" type="sibTrans" cxnId="{A78E84B6-D1F0-4047-AEA4-99D6178CA053}">
      <dgm:prSet/>
      <dgm:spPr/>
      <dgm:t>
        <a:bodyPr/>
        <a:lstStyle/>
        <a:p>
          <a:endParaRPr lang="es-ES"/>
        </a:p>
      </dgm:t>
    </dgm:pt>
    <dgm:pt modelId="{C94828A3-631B-4BDC-97F9-00E5B1A955EF}" type="pres">
      <dgm:prSet presAssocID="{8B1BAC42-7BE6-4924-A137-36DE2AAA1B42}" presName="linear" presStyleCnt="0">
        <dgm:presLayoutVars>
          <dgm:animLvl val="lvl"/>
          <dgm:resizeHandles val="exact"/>
        </dgm:presLayoutVars>
      </dgm:prSet>
      <dgm:spPr/>
      <dgm:t>
        <a:bodyPr/>
        <a:lstStyle/>
        <a:p>
          <a:endParaRPr lang="es-ES"/>
        </a:p>
      </dgm:t>
    </dgm:pt>
    <dgm:pt modelId="{2A9F8237-9FD5-4491-ADD3-D6361DE428CF}" type="pres">
      <dgm:prSet presAssocID="{E7E4E914-33A3-4C74-9809-3FB532B1ACF8}" presName="parentText" presStyleLbl="node1" presStyleIdx="0" presStyleCnt="1">
        <dgm:presLayoutVars>
          <dgm:chMax val="0"/>
          <dgm:bulletEnabled val="1"/>
        </dgm:presLayoutVars>
      </dgm:prSet>
      <dgm:spPr/>
      <dgm:t>
        <a:bodyPr/>
        <a:lstStyle/>
        <a:p>
          <a:endParaRPr lang="es-ES"/>
        </a:p>
      </dgm:t>
    </dgm:pt>
  </dgm:ptLst>
  <dgm:cxnLst>
    <dgm:cxn modelId="{0C4BF991-4193-4D27-B71F-BFBD100D501D}" type="presOf" srcId="{8B1BAC42-7BE6-4924-A137-36DE2AAA1B42}" destId="{C94828A3-631B-4BDC-97F9-00E5B1A955EF}" srcOrd="0" destOrd="0" presId="urn:microsoft.com/office/officeart/2005/8/layout/vList2"/>
    <dgm:cxn modelId="{962FD7CA-0D4E-4ECE-939D-6BF8D076B4CD}" type="presOf" srcId="{E7E4E914-33A3-4C74-9809-3FB532B1ACF8}" destId="{2A9F8237-9FD5-4491-ADD3-D6361DE428CF}" srcOrd="0" destOrd="0" presId="urn:microsoft.com/office/officeart/2005/8/layout/vList2"/>
    <dgm:cxn modelId="{A78E84B6-D1F0-4047-AEA4-99D6178CA053}" srcId="{8B1BAC42-7BE6-4924-A137-36DE2AAA1B42}" destId="{E7E4E914-33A3-4C74-9809-3FB532B1ACF8}" srcOrd="0" destOrd="0" parTransId="{6E84BD77-5F2E-4CC6-BADB-E4ACBC306E1A}" sibTransId="{2F0576A2-873E-48E1-8C84-FDC73E5017E9}"/>
    <dgm:cxn modelId="{4C83A928-6756-47C1-A110-D3F400EBBDED}" type="presParOf" srcId="{C94828A3-631B-4BDC-97F9-00E5B1A955EF}" destId="{2A9F8237-9FD5-4491-ADD3-D6361DE428CF}"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0BC836D5-A70F-4E2B-8E70-79CE2D486DD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87F2BEAA-5C35-42A0-B780-D97CBEA68FE2}">
      <dgm:prSet/>
      <dgm:spPr>
        <a:solidFill>
          <a:srgbClr val="00B050"/>
        </a:solidFill>
      </dgm:spPr>
      <dgm:t>
        <a:bodyPr/>
        <a:lstStyle/>
        <a:p>
          <a:pPr rtl="0"/>
          <a:r>
            <a:rPr lang="es-ES" dirty="0" smtClean="0"/>
            <a:t>CASCADA DEL ESTRÉS  - EJE HIPOTALAMO HIPOFISIS ADRENAL</a:t>
          </a:r>
          <a:endParaRPr lang="es-ES" dirty="0"/>
        </a:p>
      </dgm:t>
    </dgm:pt>
    <dgm:pt modelId="{86E87618-4E2B-4C39-96A4-889ED02AA6A7}" type="parTrans" cxnId="{EDC57DA5-39EF-4B0B-81F9-16E25F118423}">
      <dgm:prSet/>
      <dgm:spPr/>
      <dgm:t>
        <a:bodyPr/>
        <a:lstStyle/>
        <a:p>
          <a:endParaRPr lang="es-ES"/>
        </a:p>
      </dgm:t>
    </dgm:pt>
    <dgm:pt modelId="{7E7DBC58-4CE4-4848-9736-BA2B6E13E52A}" type="sibTrans" cxnId="{EDC57DA5-39EF-4B0B-81F9-16E25F118423}">
      <dgm:prSet/>
      <dgm:spPr/>
      <dgm:t>
        <a:bodyPr/>
        <a:lstStyle/>
        <a:p>
          <a:endParaRPr lang="es-ES"/>
        </a:p>
      </dgm:t>
    </dgm:pt>
    <dgm:pt modelId="{A1E1379D-6AD1-4C7A-93C6-9D372E4411BD}" type="pres">
      <dgm:prSet presAssocID="{0BC836D5-A70F-4E2B-8E70-79CE2D486DDE}" presName="linear" presStyleCnt="0">
        <dgm:presLayoutVars>
          <dgm:animLvl val="lvl"/>
          <dgm:resizeHandles val="exact"/>
        </dgm:presLayoutVars>
      </dgm:prSet>
      <dgm:spPr/>
      <dgm:t>
        <a:bodyPr/>
        <a:lstStyle/>
        <a:p>
          <a:endParaRPr lang="es-ES"/>
        </a:p>
      </dgm:t>
    </dgm:pt>
    <dgm:pt modelId="{51BFCF1F-F125-4BD4-98DA-C9FBD1DDEF07}" type="pres">
      <dgm:prSet presAssocID="{87F2BEAA-5C35-42A0-B780-D97CBEA68FE2}" presName="parentText" presStyleLbl="node1" presStyleIdx="0" presStyleCnt="1">
        <dgm:presLayoutVars>
          <dgm:chMax val="0"/>
          <dgm:bulletEnabled val="1"/>
        </dgm:presLayoutVars>
      </dgm:prSet>
      <dgm:spPr/>
      <dgm:t>
        <a:bodyPr/>
        <a:lstStyle/>
        <a:p>
          <a:endParaRPr lang="es-ES"/>
        </a:p>
      </dgm:t>
    </dgm:pt>
  </dgm:ptLst>
  <dgm:cxnLst>
    <dgm:cxn modelId="{0ED91F56-4643-4B0B-8E47-DD6924FA0878}" type="presOf" srcId="{87F2BEAA-5C35-42A0-B780-D97CBEA68FE2}" destId="{51BFCF1F-F125-4BD4-98DA-C9FBD1DDEF07}" srcOrd="0" destOrd="0" presId="urn:microsoft.com/office/officeart/2005/8/layout/vList2"/>
    <dgm:cxn modelId="{EDC57DA5-39EF-4B0B-81F9-16E25F118423}" srcId="{0BC836D5-A70F-4E2B-8E70-79CE2D486DDE}" destId="{87F2BEAA-5C35-42A0-B780-D97CBEA68FE2}" srcOrd="0" destOrd="0" parTransId="{86E87618-4E2B-4C39-96A4-889ED02AA6A7}" sibTransId="{7E7DBC58-4CE4-4848-9736-BA2B6E13E52A}"/>
    <dgm:cxn modelId="{D80FC826-D051-4F57-BDCE-CA4FAC5C01EF}" type="presOf" srcId="{0BC836D5-A70F-4E2B-8E70-79CE2D486DDE}" destId="{A1E1379D-6AD1-4C7A-93C6-9D372E4411BD}" srcOrd="0" destOrd="0" presId="urn:microsoft.com/office/officeart/2005/8/layout/vList2"/>
    <dgm:cxn modelId="{FEB4990C-9E3D-40D0-90C0-8143F5958142}" type="presParOf" srcId="{A1E1379D-6AD1-4C7A-93C6-9D372E4411BD}" destId="{51BFCF1F-F125-4BD4-98DA-C9FBD1DDEF07}"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4183CDFF-01D9-429B-BE01-EC13E48BBD8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D6CFD7CE-990B-49C1-9E6B-E549039E1BC9}">
      <dgm:prSet/>
      <dgm:spPr>
        <a:solidFill>
          <a:srgbClr val="00B050"/>
        </a:solidFill>
      </dgm:spPr>
      <dgm:t>
        <a:bodyPr/>
        <a:lstStyle/>
        <a:p>
          <a:pPr rtl="0"/>
          <a:r>
            <a:rPr lang="es-ES" smtClean="0"/>
            <a:t>1. ESTUDIO ANTI ESTRÉS</a:t>
          </a:r>
          <a:endParaRPr lang="es-ES"/>
        </a:p>
      </dgm:t>
    </dgm:pt>
    <dgm:pt modelId="{EFAA8C86-95BB-455E-A572-8E2E6E04A4CC}" type="parTrans" cxnId="{8A90AA18-2C44-4801-AB4E-D3C6CC9B3BA2}">
      <dgm:prSet/>
      <dgm:spPr/>
      <dgm:t>
        <a:bodyPr/>
        <a:lstStyle/>
        <a:p>
          <a:endParaRPr lang="es-ES"/>
        </a:p>
      </dgm:t>
    </dgm:pt>
    <dgm:pt modelId="{579ADF68-E4CB-40B3-9C9E-38E115411BF1}" type="sibTrans" cxnId="{8A90AA18-2C44-4801-AB4E-D3C6CC9B3BA2}">
      <dgm:prSet/>
      <dgm:spPr/>
      <dgm:t>
        <a:bodyPr/>
        <a:lstStyle/>
        <a:p>
          <a:endParaRPr lang="es-ES"/>
        </a:p>
      </dgm:t>
    </dgm:pt>
    <dgm:pt modelId="{64FC9D76-072D-4F47-A11E-CE6695D6F67A}" type="pres">
      <dgm:prSet presAssocID="{4183CDFF-01D9-429B-BE01-EC13E48BBD80}" presName="linear" presStyleCnt="0">
        <dgm:presLayoutVars>
          <dgm:animLvl val="lvl"/>
          <dgm:resizeHandles val="exact"/>
        </dgm:presLayoutVars>
      </dgm:prSet>
      <dgm:spPr/>
      <dgm:t>
        <a:bodyPr/>
        <a:lstStyle/>
        <a:p>
          <a:endParaRPr lang="es-ES"/>
        </a:p>
      </dgm:t>
    </dgm:pt>
    <dgm:pt modelId="{0760A6EC-8A01-404B-AF2B-38E8EA20577B}" type="pres">
      <dgm:prSet presAssocID="{D6CFD7CE-990B-49C1-9E6B-E549039E1BC9}" presName="parentText" presStyleLbl="node1" presStyleIdx="0" presStyleCnt="1">
        <dgm:presLayoutVars>
          <dgm:chMax val="0"/>
          <dgm:bulletEnabled val="1"/>
        </dgm:presLayoutVars>
      </dgm:prSet>
      <dgm:spPr/>
      <dgm:t>
        <a:bodyPr/>
        <a:lstStyle/>
        <a:p>
          <a:endParaRPr lang="es-ES"/>
        </a:p>
      </dgm:t>
    </dgm:pt>
  </dgm:ptLst>
  <dgm:cxnLst>
    <dgm:cxn modelId="{50224130-ED37-4C1D-AABE-893B21021B30}" type="presOf" srcId="{4183CDFF-01D9-429B-BE01-EC13E48BBD80}" destId="{64FC9D76-072D-4F47-A11E-CE6695D6F67A}" srcOrd="0" destOrd="0" presId="urn:microsoft.com/office/officeart/2005/8/layout/vList2"/>
    <dgm:cxn modelId="{8A90AA18-2C44-4801-AB4E-D3C6CC9B3BA2}" srcId="{4183CDFF-01D9-429B-BE01-EC13E48BBD80}" destId="{D6CFD7CE-990B-49C1-9E6B-E549039E1BC9}" srcOrd="0" destOrd="0" parTransId="{EFAA8C86-95BB-455E-A572-8E2E6E04A4CC}" sibTransId="{579ADF68-E4CB-40B3-9C9E-38E115411BF1}"/>
    <dgm:cxn modelId="{CB6C5A2B-77FA-4C89-B518-E78F7C8A551C}" type="presOf" srcId="{D6CFD7CE-990B-49C1-9E6B-E549039E1BC9}" destId="{0760A6EC-8A01-404B-AF2B-38E8EA20577B}" srcOrd="0" destOrd="0" presId="urn:microsoft.com/office/officeart/2005/8/layout/vList2"/>
    <dgm:cxn modelId="{9142F700-C258-42E2-95E6-8DAE6001F80F}" type="presParOf" srcId="{64FC9D76-072D-4F47-A11E-CE6695D6F67A}" destId="{0760A6EC-8A01-404B-AF2B-38E8EA20577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C9092A37-7D9F-4FA1-BC64-C83DD9AE10D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A1936DEB-C750-4C0D-BA44-6DB1A578BC69}">
      <dgm:prSet custT="1"/>
      <dgm:spPr>
        <a:solidFill>
          <a:srgbClr val="00B050"/>
        </a:solidFill>
      </dgm:spPr>
      <dgm:t>
        <a:bodyPr/>
        <a:lstStyle/>
        <a:p>
          <a:pPr rtl="0"/>
          <a:r>
            <a:rPr lang="es-ES" sz="3200" dirty="0" smtClean="0"/>
            <a:t>1. ESTUDIO ANTI ESTRÉS</a:t>
          </a:r>
          <a:r>
            <a:rPr lang="es-ES" sz="1200" dirty="0" smtClean="0"/>
            <a:t/>
          </a:r>
          <a:br>
            <a:rPr lang="es-ES" sz="1200" dirty="0" smtClean="0"/>
          </a:br>
          <a:r>
            <a:rPr lang="en-US" sz="800" dirty="0" smtClean="0"/>
            <a:t>A Prospective, Randomized Double-Blind, Placebo-Controlled Study of Safety and Efficacy of a High-Concentration Full-Spectrum Extract of </a:t>
          </a:r>
          <a:r>
            <a:rPr lang="en-US" sz="800" dirty="0" err="1" smtClean="0"/>
            <a:t>Ashwagandha</a:t>
          </a:r>
          <a:r>
            <a:rPr lang="en-US" sz="800" dirty="0" smtClean="0"/>
            <a:t> Root in Reducing Stress and Anxiety in Adults K. Chandrasekhar, </a:t>
          </a:r>
          <a:r>
            <a:rPr lang="en-US" sz="800" dirty="0" err="1" smtClean="0"/>
            <a:t>Jyoti</a:t>
          </a:r>
          <a:r>
            <a:rPr lang="en-US" sz="800" dirty="0" smtClean="0"/>
            <a:t> </a:t>
          </a:r>
          <a:r>
            <a:rPr lang="en-US" sz="800" dirty="0" err="1" smtClean="0"/>
            <a:t>Kapoor</a:t>
          </a:r>
          <a:r>
            <a:rPr lang="en-US" sz="800" dirty="0" smtClean="0"/>
            <a:t>, Sridhar Anishetty1 </a:t>
          </a:r>
          <a:r>
            <a:rPr lang="en-US" sz="800" dirty="0" err="1" smtClean="0"/>
            <a:t>Idian</a:t>
          </a:r>
          <a:r>
            <a:rPr lang="en-US" sz="800" dirty="0" smtClean="0"/>
            <a:t> Journal of Psychological Medicine | Jul - Sep 2012 | </a:t>
          </a:r>
          <a:r>
            <a:rPr lang="en-US" sz="800" dirty="0" err="1" smtClean="0"/>
            <a:t>Vol</a:t>
          </a:r>
          <a:r>
            <a:rPr lang="en-US" sz="800" dirty="0" smtClean="0"/>
            <a:t> 34 | Issue 3</a:t>
          </a:r>
          <a:endParaRPr lang="es-ES" sz="800" dirty="0"/>
        </a:p>
      </dgm:t>
    </dgm:pt>
    <dgm:pt modelId="{D903431A-4D3A-40BC-B33F-15FCD042AF6C}" type="parTrans" cxnId="{D54FCCE1-9051-47A6-BBDE-CD41F78F6C3B}">
      <dgm:prSet/>
      <dgm:spPr/>
      <dgm:t>
        <a:bodyPr/>
        <a:lstStyle/>
        <a:p>
          <a:endParaRPr lang="es-ES"/>
        </a:p>
      </dgm:t>
    </dgm:pt>
    <dgm:pt modelId="{F0582DB6-88DF-42AF-93BC-97AA4F14AB54}" type="sibTrans" cxnId="{D54FCCE1-9051-47A6-BBDE-CD41F78F6C3B}">
      <dgm:prSet/>
      <dgm:spPr/>
      <dgm:t>
        <a:bodyPr/>
        <a:lstStyle/>
        <a:p>
          <a:endParaRPr lang="es-ES"/>
        </a:p>
      </dgm:t>
    </dgm:pt>
    <dgm:pt modelId="{5A334826-2668-4683-B74F-9F5A805FC5ED}" type="pres">
      <dgm:prSet presAssocID="{C9092A37-7D9F-4FA1-BC64-C83DD9AE10D7}" presName="linear" presStyleCnt="0">
        <dgm:presLayoutVars>
          <dgm:animLvl val="lvl"/>
          <dgm:resizeHandles val="exact"/>
        </dgm:presLayoutVars>
      </dgm:prSet>
      <dgm:spPr/>
      <dgm:t>
        <a:bodyPr/>
        <a:lstStyle/>
        <a:p>
          <a:endParaRPr lang="es-ES"/>
        </a:p>
      </dgm:t>
    </dgm:pt>
    <dgm:pt modelId="{A7E82F0C-F57B-4038-9998-87AF7BDE02D4}" type="pres">
      <dgm:prSet presAssocID="{A1936DEB-C750-4C0D-BA44-6DB1A578BC69}" presName="parentText" presStyleLbl="node1" presStyleIdx="0" presStyleCnt="1">
        <dgm:presLayoutVars>
          <dgm:chMax val="0"/>
          <dgm:bulletEnabled val="1"/>
        </dgm:presLayoutVars>
      </dgm:prSet>
      <dgm:spPr/>
      <dgm:t>
        <a:bodyPr/>
        <a:lstStyle/>
        <a:p>
          <a:endParaRPr lang="es-ES"/>
        </a:p>
      </dgm:t>
    </dgm:pt>
  </dgm:ptLst>
  <dgm:cxnLst>
    <dgm:cxn modelId="{D54FCCE1-9051-47A6-BBDE-CD41F78F6C3B}" srcId="{C9092A37-7D9F-4FA1-BC64-C83DD9AE10D7}" destId="{A1936DEB-C750-4C0D-BA44-6DB1A578BC69}" srcOrd="0" destOrd="0" parTransId="{D903431A-4D3A-40BC-B33F-15FCD042AF6C}" sibTransId="{F0582DB6-88DF-42AF-93BC-97AA4F14AB54}"/>
    <dgm:cxn modelId="{68CF50FC-6F90-4157-BD5C-15C0C51E566D}" type="presOf" srcId="{C9092A37-7D9F-4FA1-BC64-C83DD9AE10D7}" destId="{5A334826-2668-4683-B74F-9F5A805FC5ED}" srcOrd="0" destOrd="0" presId="urn:microsoft.com/office/officeart/2005/8/layout/vList2"/>
    <dgm:cxn modelId="{A48ED50F-4D98-4B6E-A7C3-4B0DC93BEF51}" type="presOf" srcId="{A1936DEB-C750-4C0D-BA44-6DB1A578BC69}" destId="{A7E82F0C-F57B-4038-9998-87AF7BDE02D4}" srcOrd="0" destOrd="0" presId="urn:microsoft.com/office/officeart/2005/8/layout/vList2"/>
    <dgm:cxn modelId="{66998DC9-71DC-44D5-859D-5697005E04D6}" type="presParOf" srcId="{5A334826-2668-4683-B74F-9F5A805FC5ED}" destId="{A7E82F0C-F57B-4038-9998-87AF7BDE02D4}"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4359E171-A6BF-4488-8C90-B9EB6FD84E6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A8C502EB-2615-4FDD-8A0B-CA526A3739C5}">
      <dgm:prSet/>
      <dgm:spPr>
        <a:solidFill>
          <a:srgbClr val="00B050"/>
        </a:solidFill>
      </dgm:spPr>
      <dgm:t>
        <a:bodyPr/>
        <a:lstStyle/>
        <a:p>
          <a:pPr rtl="0"/>
          <a:r>
            <a:rPr lang="es-ES" dirty="0" smtClean="0"/>
            <a:t>1. ESTUDIO ANTI ESTRÉS</a:t>
          </a:r>
          <a:endParaRPr lang="es-ES" dirty="0"/>
        </a:p>
      </dgm:t>
    </dgm:pt>
    <dgm:pt modelId="{3BFAD4CD-2480-48F3-9502-F86FAF2EF586}" type="parTrans" cxnId="{2E791FBB-D52F-4B1A-8C57-9ABE1C48BA20}">
      <dgm:prSet/>
      <dgm:spPr/>
      <dgm:t>
        <a:bodyPr/>
        <a:lstStyle/>
        <a:p>
          <a:endParaRPr lang="es-ES"/>
        </a:p>
      </dgm:t>
    </dgm:pt>
    <dgm:pt modelId="{8C493E30-FC80-4791-B718-1F112D8DB710}" type="sibTrans" cxnId="{2E791FBB-D52F-4B1A-8C57-9ABE1C48BA20}">
      <dgm:prSet/>
      <dgm:spPr/>
      <dgm:t>
        <a:bodyPr/>
        <a:lstStyle/>
        <a:p>
          <a:endParaRPr lang="es-ES"/>
        </a:p>
      </dgm:t>
    </dgm:pt>
    <dgm:pt modelId="{8941C017-3641-481A-9CBE-FAEFDD41F969}" type="pres">
      <dgm:prSet presAssocID="{4359E171-A6BF-4488-8C90-B9EB6FD84E67}" presName="linear" presStyleCnt="0">
        <dgm:presLayoutVars>
          <dgm:animLvl val="lvl"/>
          <dgm:resizeHandles val="exact"/>
        </dgm:presLayoutVars>
      </dgm:prSet>
      <dgm:spPr/>
      <dgm:t>
        <a:bodyPr/>
        <a:lstStyle/>
        <a:p>
          <a:endParaRPr lang="es-ES"/>
        </a:p>
      </dgm:t>
    </dgm:pt>
    <dgm:pt modelId="{8581D8A7-B194-453A-BF78-5191BC30A58E}" type="pres">
      <dgm:prSet presAssocID="{A8C502EB-2615-4FDD-8A0B-CA526A3739C5}" presName="parentText" presStyleLbl="node1" presStyleIdx="0" presStyleCnt="1">
        <dgm:presLayoutVars>
          <dgm:chMax val="0"/>
          <dgm:bulletEnabled val="1"/>
        </dgm:presLayoutVars>
      </dgm:prSet>
      <dgm:spPr/>
      <dgm:t>
        <a:bodyPr/>
        <a:lstStyle/>
        <a:p>
          <a:endParaRPr lang="es-ES"/>
        </a:p>
      </dgm:t>
    </dgm:pt>
  </dgm:ptLst>
  <dgm:cxnLst>
    <dgm:cxn modelId="{2E791FBB-D52F-4B1A-8C57-9ABE1C48BA20}" srcId="{4359E171-A6BF-4488-8C90-B9EB6FD84E67}" destId="{A8C502EB-2615-4FDD-8A0B-CA526A3739C5}" srcOrd="0" destOrd="0" parTransId="{3BFAD4CD-2480-48F3-9502-F86FAF2EF586}" sibTransId="{8C493E30-FC80-4791-B718-1F112D8DB710}"/>
    <dgm:cxn modelId="{C50B2CE8-DBB4-4E83-A025-5B5307B1FD12}" type="presOf" srcId="{4359E171-A6BF-4488-8C90-B9EB6FD84E67}" destId="{8941C017-3641-481A-9CBE-FAEFDD41F969}" srcOrd="0" destOrd="0" presId="urn:microsoft.com/office/officeart/2005/8/layout/vList2"/>
    <dgm:cxn modelId="{12842AFE-759A-4965-8845-98A9229BED53}" type="presOf" srcId="{A8C502EB-2615-4FDD-8A0B-CA526A3739C5}" destId="{8581D8A7-B194-453A-BF78-5191BC30A58E}" srcOrd="0" destOrd="0" presId="urn:microsoft.com/office/officeart/2005/8/layout/vList2"/>
    <dgm:cxn modelId="{44802C53-6011-4133-AFDF-A048C7021E20}" type="presParOf" srcId="{8941C017-3641-481A-9CBE-FAEFDD41F969}" destId="{8581D8A7-B194-453A-BF78-5191BC30A58E}"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A40A2130-C207-4D41-97D7-C0FCFA07A07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81AA8A50-E27A-4C34-85CF-C23603A95CFB}">
      <dgm:prSet/>
      <dgm:spPr>
        <a:solidFill>
          <a:srgbClr val="00B050"/>
        </a:solidFill>
      </dgm:spPr>
      <dgm:t>
        <a:bodyPr/>
        <a:lstStyle/>
        <a:p>
          <a:pPr rtl="0"/>
          <a:r>
            <a:rPr lang="es-ES" b="1" dirty="0" smtClean="0"/>
            <a:t>GHQ SCALE</a:t>
          </a:r>
          <a:endParaRPr lang="es-ES" dirty="0"/>
        </a:p>
      </dgm:t>
    </dgm:pt>
    <dgm:pt modelId="{B93A3945-C22A-4407-91F4-EB9480C6CAB7}" type="parTrans" cxnId="{06B149B7-BAEA-4FCE-A16A-CC982364F468}">
      <dgm:prSet/>
      <dgm:spPr/>
      <dgm:t>
        <a:bodyPr/>
        <a:lstStyle/>
        <a:p>
          <a:endParaRPr lang="es-ES"/>
        </a:p>
      </dgm:t>
    </dgm:pt>
    <dgm:pt modelId="{5CBFB227-3A5C-4E87-A1FE-520132014A9B}" type="sibTrans" cxnId="{06B149B7-BAEA-4FCE-A16A-CC982364F468}">
      <dgm:prSet/>
      <dgm:spPr/>
      <dgm:t>
        <a:bodyPr/>
        <a:lstStyle/>
        <a:p>
          <a:endParaRPr lang="es-ES"/>
        </a:p>
      </dgm:t>
    </dgm:pt>
    <dgm:pt modelId="{7A8E46F4-04CA-4875-ACA3-1056DDFD33B0}" type="pres">
      <dgm:prSet presAssocID="{A40A2130-C207-4D41-97D7-C0FCFA07A076}" presName="linear" presStyleCnt="0">
        <dgm:presLayoutVars>
          <dgm:animLvl val="lvl"/>
          <dgm:resizeHandles val="exact"/>
        </dgm:presLayoutVars>
      </dgm:prSet>
      <dgm:spPr/>
      <dgm:t>
        <a:bodyPr/>
        <a:lstStyle/>
        <a:p>
          <a:endParaRPr lang="es-ES"/>
        </a:p>
      </dgm:t>
    </dgm:pt>
    <dgm:pt modelId="{929D5737-9A73-473C-BEAC-44026A1141F9}" type="pres">
      <dgm:prSet presAssocID="{81AA8A50-E27A-4C34-85CF-C23603A95CFB}" presName="parentText" presStyleLbl="node1" presStyleIdx="0" presStyleCnt="1">
        <dgm:presLayoutVars>
          <dgm:chMax val="0"/>
          <dgm:bulletEnabled val="1"/>
        </dgm:presLayoutVars>
      </dgm:prSet>
      <dgm:spPr/>
      <dgm:t>
        <a:bodyPr/>
        <a:lstStyle/>
        <a:p>
          <a:endParaRPr lang="es-ES"/>
        </a:p>
      </dgm:t>
    </dgm:pt>
  </dgm:ptLst>
  <dgm:cxnLst>
    <dgm:cxn modelId="{06B149B7-BAEA-4FCE-A16A-CC982364F468}" srcId="{A40A2130-C207-4D41-97D7-C0FCFA07A076}" destId="{81AA8A50-E27A-4C34-85CF-C23603A95CFB}" srcOrd="0" destOrd="0" parTransId="{B93A3945-C22A-4407-91F4-EB9480C6CAB7}" sibTransId="{5CBFB227-3A5C-4E87-A1FE-520132014A9B}"/>
    <dgm:cxn modelId="{AC4DE8B8-D9B1-4744-AF91-85753C9D7C7D}" type="presOf" srcId="{81AA8A50-E27A-4C34-85CF-C23603A95CFB}" destId="{929D5737-9A73-473C-BEAC-44026A1141F9}" srcOrd="0" destOrd="0" presId="urn:microsoft.com/office/officeart/2005/8/layout/vList2"/>
    <dgm:cxn modelId="{6F53A9D6-9221-421E-A7A3-F9027C78D08F}" type="presOf" srcId="{A40A2130-C207-4D41-97D7-C0FCFA07A076}" destId="{7A8E46F4-04CA-4875-ACA3-1056DDFD33B0}" srcOrd="0" destOrd="0" presId="urn:microsoft.com/office/officeart/2005/8/layout/vList2"/>
    <dgm:cxn modelId="{2FAC64FC-A5E6-48DA-9384-3E6200BF31A9}" type="presParOf" srcId="{7A8E46F4-04CA-4875-ACA3-1056DDFD33B0}" destId="{929D5737-9A73-473C-BEAC-44026A1141F9}"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88BBAE94-3186-4D39-8F02-6CA9C781484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7368C4BB-4364-4239-AC7D-0A024E9113E8}">
      <dgm:prSet/>
      <dgm:spPr>
        <a:solidFill>
          <a:srgbClr val="00B050"/>
        </a:solidFill>
      </dgm:spPr>
      <dgm:t>
        <a:bodyPr/>
        <a:lstStyle/>
        <a:p>
          <a:pPr rtl="0"/>
          <a:r>
            <a:rPr lang="es-ES" b="1" smtClean="0"/>
            <a:t>DASS SCALE</a:t>
          </a:r>
          <a:endParaRPr lang="es-ES"/>
        </a:p>
      </dgm:t>
    </dgm:pt>
    <dgm:pt modelId="{2BAD45F0-0AA6-444A-AA3D-452A41EF59AF}" type="parTrans" cxnId="{61F37EF9-B293-486F-98CB-3CF57E2DA230}">
      <dgm:prSet/>
      <dgm:spPr/>
      <dgm:t>
        <a:bodyPr/>
        <a:lstStyle/>
        <a:p>
          <a:endParaRPr lang="es-ES"/>
        </a:p>
      </dgm:t>
    </dgm:pt>
    <dgm:pt modelId="{3B8FBE22-761C-44F3-B01D-C34B6146D753}" type="sibTrans" cxnId="{61F37EF9-B293-486F-98CB-3CF57E2DA230}">
      <dgm:prSet/>
      <dgm:spPr/>
      <dgm:t>
        <a:bodyPr/>
        <a:lstStyle/>
        <a:p>
          <a:endParaRPr lang="es-ES"/>
        </a:p>
      </dgm:t>
    </dgm:pt>
    <dgm:pt modelId="{176DB82E-454D-46B4-9DD7-A0C6878B2746}" type="pres">
      <dgm:prSet presAssocID="{88BBAE94-3186-4D39-8F02-6CA9C7814844}" presName="linear" presStyleCnt="0">
        <dgm:presLayoutVars>
          <dgm:animLvl val="lvl"/>
          <dgm:resizeHandles val="exact"/>
        </dgm:presLayoutVars>
      </dgm:prSet>
      <dgm:spPr/>
      <dgm:t>
        <a:bodyPr/>
        <a:lstStyle/>
        <a:p>
          <a:endParaRPr lang="es-ES"/>
        </a:p>
      </dgm:t>
    </dgm:pt>
    <dgm:pt modelId="{A6E14827-982B-401C-82D3-60452F8BB4D7}" type="pres">
      <dgm:prSet presAssocID="{7368C4BB-4364-4239-AC7D-0A024E9113E8}" presName="parentText" presStyleLbl="node1" presStyleIdx="0" presStyleCnt="1">
        <dgm:presLayoutVars>
          <dgm:chMax val="0"/>
          <dgm:bulletEnabled val="1"/>
        </dgm:presLayoutVars>
      </dgm:prSet>
      <dgm:spPr/>
      <dgm:t>
        <a:bodyPr/>
        <a:lstStyle/>
        <a:p>
          <a:endParaRPr lang="es-ES"/>
        </a:p>
      </dgm:t>
    </dgm:pt>
  </dgm:ptLst>
  <dgm:cxnLst>
    <dgm:cxn modelId="{26048905-4568-419B-9E2F-6F3682816EC1}" type="presOf" srcId="{7368C4BB-4364-4239-AC7D-0A024E9113E8}" destId="{A6E14827-982B-401C-82D3-60452F8BB4D7}" srcOrd="0" destOrd="0" presId="urn:microsoft.com/office/officeart/2005/8/layout/vList2"/>
    <dgm:cxn modelId="{6FFBF936-67A6-409D-BF87-F613CB07682D}" type="presOf" srcId="{88BBAE94-3186-4D39-8F02-6CA9C7814844}" destId="{176DB82E-454D-46B4-9DD7-A0C6878B2746}" srcOrd="0" destOrd="0" presId="urn:microsoft.com/office/officeart/2005/8/layout/vList2"/>
    <dgm:cxn modelId="{61F37EF9-B293-486F-98CB-3CF57E2DA230}" srcId="{88BBAE94-3186-4D39-8F02-6CA9C7814844}" destId="{7368C4BB-4364-4239-AC7D-0A024E9113E8}" srcOrd="0" destOrd="0" parTransId="{2BAD45F0-0AA6-444A-AA3D-452A41EF59AF}" sibTransId="{3B8FBE22-761C-44F3-B01D-C34B6146D753}"/>
    <dgm:cxn modelId="{CAB08161-91DA-4310-A08C-23421A910CE6}" type="presParOf" srcId="{176DB82E-454D-46B4-9DD7-A0C6878B2746}" destId="{A6E14827-982B-401C-82D3-60452F8BB4D7}"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6E6C0F08-B98B-4C90-A90B-556AF4E48DC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0768CF78-C8C3-46F2-98AE-EC2C46D43FAB}">
      <dgm:prSet/>
      <dgm:spPr>
        <a:solidFill>
          <a:srgbClr val="00B050"/>
        </a:solidFill>
      </dgm:spPr>
      <dgm:t>
        <a:bodyPr/>
        <a:lstStyle/>
        <a:p>
          <a:pPr rtl="0"/>
          <a:r>
            <a:rPr lang="es-ES" b="1" smtClean="0"/>
            <a:t>PSS SCALE</a:t>
          </a:r>
          <a:endParaRPr lang="es-ES"/>
        </a:p>
      </dgm:t>
    </dgm:pt>
    <dgm:pt modelId="{554C36E7-94F2-4AAF-B62C-2BB96573F6F6}" type="parTrans" cxnId="{7C271F77-AD87-4C3A-A079-3B92FDBB273D}">
      <dgm:prSet/>
      <dgm:spPr/>
      <dgm:t>
        <a:bodyPr/>
        <a:lstStyle/>
        <a:p>
          <a:endParaRPr lang="es-ES"/>
        </a:p>
      </dgm:t>
    </dgm:pt>
    <dgm:pt modelId="{683BBBA6-A6DA-47F6-889B-F0B0788612BF}" type="sibTrans" cxnId="{7C271F77-AD87-4C3A-A079-3B92FDBB273D}">
      <dgm:prSet/>
      <dgm:spPr/>
      <dgm:t>
        <a:bodyPr/>
        <a:lstStyle/>
        <a:p>
          <a:endParaRPr lang="es-ES"/>
        </a:p>
      </dgm:t>
    </dgm:pt>
    <dgm:pt modelId="{3B60819D-C013-4E9F-8405-0CEACAD2E198}" type="pres">
      <dgm:prSet presAssocID="{6E6C0F08-B98B-4C90-A90B-556AF4E48DC3}" presName="linear" presStyleCnt="0">
        <dgm:presLayoutVars>
          <dgm:animLvl val="lvl"/>
          <dgm:resizeHandles val="exact"/>
        </dgm:presLayoutVars>
      </dgm:prSet>
      <dgm:spPr/>
      <dgm:t>
        <a:bodyPr/>
        <a:lstStyle/>
        <a:p>
          <a:endParaRPr lang="es-ES"/>
        </a:p>
      </dgm:t>
    </dgm:pt>
    <dgm:pt modelId="{3A59AAAC-80B3-4033-B30F-806E42FCEC4D}" type="pres">
      <dgm:prSet presAssocID="{0768CF78-C8C3-46F2-98AE-EC2C46D43FAB}" presName="parentText" presStyleLbl="node1" presStyleIdx="0" presStyleCnt="1">
        <dgm:presLayoutVars>
          <dgm:chMax val="0"/>
          <dgm:bulletEnabled val="1"/>
        </dgm:presLayoutVars>
      </dgm:prSet>
      <dgm:spPr/>
      <dgm:t>
        <a:bodyPr/>
        <a:lstStyle/>
        <a:p>
          <a:endParaRPr lang="es-ES"/>
        </a:p>
      </dgm:t>
    </dgm:pt>
  </dgm:ptLst>
  <dgm:cxnLst>
    <dgm:cxn modelId="{1828AE85-1EE1-4668-9502-798C73C09B3B}" type="presOf" srcId="{0768CF78-C8C3-46F2-98AE-EC2C46D43FAB}" destId="{3A59AAAC-80B3-4033-B30F-806E42FCEC4D}" srcOrd="0" destOrd="0" presId="urn:microsoft.com/office/officeart/2005/8/layout/vList2"/>
    <dgm:cxn modelId="{9969ADE5-179E-463B-8C3D-BFBC75F60AF4}" type="presOf" srcId="{6E6C0F08-B98B-4C90-A90B-556AF4E48DC3}" destId="{3B60819D-C013-4E9F-8405-0CEACAD2E198}" srcOrd="0" destOrd="0" presId="urn:microsoft.com/office/officeart/2005/8/layout/vList2"/>
    <dgm:cxn modelId="{7C271F77-AD87-4C3A-A079-3B92FDBB273D}" srcId="{6E6C0F08-B98B-4C90-A90B-556AF4E48DC3}" destId="{0768CF78-C8C3-46F2-98AE-EC2C46D43FAB}" srcOrd="0" destOrd="0" parTransId="{554C36E7-94F2-4AAF-B62C-2BB96573F6F6}" sibTransId="{683BBBA6-A6DA-47F6-889B-F0B0788612BF}"/>
    <dgm:cxn modelId="{C0443579-7B4B-4662-97F1-1E5B13B84B40}" type="presParOf" srcId="{3B60819D-C013-4E9F-8405-0CEACAD2E198}" destId="{3A59AAAC-80B3-4033-B30F-806E42FCEC4D}"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96CB6946-C47A-4E08-B4E6-3733DC63661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F7D41665-8CBC-48A2-A390-CC7CCE2229F3}">
      <dgm:prSet/>
      <dgm:spPr>
        <a:solidFill>
          <a:srgbClr val="00B050"/>
        </a:solidFill>
      </dgm:spPr>
      <dgm:t>
        <a:bodyPr/>
        <a:lstStyle/>
        <a:p>
          <a:pPr rtl="0"/>
          <a:r>
            <a:rPr lang="es-ES" b="1" dirty="0" smtClean="0"/>
            <a:t>SERUM CORTISOL LEVELS</a:t>
          </a:r>
          <a:endParaRPr lang="es-ES" dirty="0"/>
        </a:p>
      </dgm:t>
    </dgm:pt>
    <dgm:pt modelId="{7FBFB053-D165-4C10-9DAB-24C63F6F4FC9}" type="parTrans" cxnId="{B2E0ACAF-68FD-4374-AA0C-9184649BD4AB}">
      <dgm:prSet/>
      <dgm:spPr/>
      <dgm:t>
        <a:bodyPr/>
        <a:lstStyle/>
        <a:p>
          <a:endParaRPr lang="es-ES"/>
        </a:p>
      </dgm:t>
    </dgm:pt>
    <dgm:pt modelId="{8ECD299D-54CD-4D63-BD54-117DAA065C98}" type="sibTrans" cxnId="{B2E0ACAF-68FD-4374-AA0C-9184649BD4AB}">
      <dgm:prSet/>
      <dgm:spPr/>
      <dgm:t>
        <a:bodyPr/>
        <a:lstStyle/>
        <a:p>
          <a:endParaRPr lang="es-ES"/>
        </a:p>
      </dgm:t>
    </dgm:pt>
    <dgm:pt modelId="{CB792DC2-BDEB-4781-9A1C-D3A20F11B3CF}" type="pres">
      <dgm:prSet presAssocID="{96CB6946-C47A-4E08-B4E6-3733DC63661E}" presName="linear" presStyleCnt="0">
        <dgm:presLayoutVars>
          <dgm:animLvl val="lvl"/>
          <dgm:resizeHandles val="exact"/>
        </dgm:presLayoutVars>
      </dgm:prSet>
      <dgm:spPr/>
      <dgm:t>
        <a:bodyPr/>
        <a:lstStyle/>
        <a:p>
          <a:endParaRPr lang="es-ES"/>
        </a:p>
      </dgm:t>
    </dgm:pt>
    <dgm:pt modelId="{32C4FDFD-E9A2-4A55-9830-CB7D159A05C0}" type="pres">
      <dgm:prSet presAssocID="{F7D41665-8CBC-48A2-A390-CC7CCE2229F3}" presName="parentText" presStyleLbl="node1" presStyleIdx="0" presStyleCnt="1" custLinFactNeighborX="-16279" custLinFactNeighborY="-634">
        <dgm:presLayoutVars>
          <dgm:chMax val="0"/>
          <dgm:bulletEnabled val="1"/>
        </dgm:presLayoutVars>
      </dgm:prSet>
      <dgm:spPr/>
      <dgm:t>
        <a:bodyPr/>
        <a:lstStyle/>
        <a:p>
          <a:endParaRPr lang="es-ES"/>
        </a:p>
      </dgm:t>
    </dgm:pt>
  </dgm:ptLst>
  <dgm:cxnLst>
    <dgm:cxn modelId="{C89A8354-83C3-44AB-ABCE-6BCF355812BD}" type="presOf" srcId="{F7D41665-8CBC-48A2-A390-CC7CCE2229F3}" destId="{32C4FDFD-E9A2-4A55-9830-CB7D159A05C0}" srcOrd="0" destOrd="0" presId="urn:microsoft.com/office/officeart/2005/8/layout/vList2"/>
    <dgm:cxn modelId="{A49B380D-0715-4862-9BDC-DEF47C24897B}" type="presOf" srcId="{96CB6946-C47A-4E08-B4E6-3733DC63661E}" destId="{CB792DC2-BDEB-4781-9A1C-D3A20F11B3CF}" srcOrd="0" destOrd="0" presId="urn:microsoft.com/office/officeart/2005/8/layout/vList2"/>
    <dgm:cxn modelId="{B2E0ACAF-68FD-4374-AA0C-9184649BD4AB}" srcId="{96CB6946-C47A-4E08-B4E6-3733DC63661E}" destId="{F7D41665-8CBC-48A2-A390-CC7CCE2229F3}" srcOrd="0" destOrd="0" parTransId="{7FBFB053-D165-4C10-9DAB-24C63F6F4FC9}" sibTransId="{8ECD299D-54CD-4D63-BD54-117DAA065C98}"/>
    <dgm:cxn modelId="{67E036FF-3907-4B4E-B0B5-52BE87F69B6C}" type="presParOf" srcId="{CB792DC2-BDEB-4781-9A1C-D3A20F11B3CF}" destId="{32C4FDFD-E9A2-4A55-9830-CB7D159A05C0}"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79E635F-C0CE-4BC5-A144-0FD94CC4CFF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673F92E3-EA3B-4A5A-8D59-3377C3F92023}">
      <dgm:prSet/>
      <dgm:spPr>
        <a:solidFill>
          <a:srgbClr val="00B050"/>
        </a:solidFill>
        <a:ln>
          <a:solidFill>
            <a:schemeClr val="accent6">
              <a:lumMod val="40000"/>
              <a:lumOff val="60000"/>
            </a:schemeClr>
          </a:solidFill>
        </a:ln>
      </dgm:spPr>
      <dgm:t>
        <a:bodyPr/>
        <a:lstStyle/>
        <a:p>
          <a:pPr rtl="0"/>
          <a:r>
            <a:rPr lang="es-ES" smtClean="0"/>
            <a:t>Utilidad terapéutica de la Ashwagandha</a:t>
          </a:r>
          <a:endParaRPr lang="es-ES"/>
        </a:p>
      </dgm:t>
    </dgm:pt>
    <dgm:pt modelId="{4FBF08E4-9C07-40D5-A23D-5AA664C9E6E5}" type="parTrans" cxnId="{924AFD34-B3DC-42FC-8E29-93DE82A2526D}">
      <dgm:prSet/>
      <dgm:spPr/>
      <dgm:t>
        <a:bodyPr/>
        <a:lstStyle/>
        <a:p>
          <a:endParaRPr lang="es-ES"/>
        </a:p>
      </dgm:t>
    </dgm:pt>
    <dgm:pt modelId="{CFFFA6F9-B846-42D6-BD33-E8CB47FA3247}" type="sibTrans" cxnId="{924AFD34-B3DC-42FC-8E29-93DE82A2526D}">
      <dgm:prSet/>
      <dgm:spPr/>
      <dgm:t>
        <a:bodyPr/>
        <a:lstStyle/>
        <a:p>
          <a:endParaRPr lang="es-ES"/>
        </a:p>
      </dgm:t>
    </dgm:pt>
    <dgm:pt modelId="{C2E16615-A413-4BA5-A200-5891CB2ED25B}" type="pres">
      <dgm:prSet presAssocID="{B79E635F-C0CE-4BC5-A144-0FD94CC4CFF3}" presName="linear" presStyleCnt="0">
        <dgm:presLayoutVars>
          <dgm:animLvl val="lvl"/>
          <dgm:resizeHandles val="exact"/>
        </dgm:presLayoutVars>
      </dgm:prSet>
      <dgm:spPr/>
      <dgm:t>
        <a:bodyPr/>
        <a:lstStyle/>
        <a:p>
          <a:endParaRPr lang="es-ES"/>
        </a:p>
      </dgm:t>
    </dgm:pt>
    <dgm:pt modelId="{D66FCEC6-D74C-49E8-B2B4-5A44C99D5227}" type="pres">
      <dgm:prSet presAssocID="{673F92E3-EA3B-4A5A-8D59-3377C3F92023}" presName="parentText" presStyleLbl="node1" presStyleIdx="0" presStyleCnt="1">
        <dgm:presLayoutVars>
          <dgm:chMax val="0"/>
          <dgm:bulletEnabled val="1"/>
        </dgm:presLayoutVars>
      </dgm:prSet>
      <dgm:spPr/>
      <dgm:t>
        <a:bodyPr/>
        <a:lstStyle/>
        <a:p>
          <a:endParaRPr lang="es-ES"/>
        </a:p>
      </dgm:t>
    </dgm:pt>
  </dgm:ptLst>
  <dgm:cxnLst>
    <dgm:cxn modelId="{924AFD34-B3DC-42FC-8E29-93DE82A2526D}" srcId="{B79E635F-C0CE-4BC5-A144-0FD94CC4CFF3}" destId="{673F92E3-EA3B-4A5A-8D59-3377C3F92023}" srcOrd="0" destOrd="0" parTransId="{4FBF08E4-9C07-40D5-A23D-5AA664C9E6E5}" sibTransId="{CFFFA6F9-B846-42D6-BD33-E8CB47FA3247}"/>
    <dgm:cxn modelId="{2B3098F9-EC4D-40A6-9768-1CB29E6760F5}" type="presOf" srcId="{673F92E3-EA3B-4A5A-8D59-3377C3F92023}" destId="{D66FCEC6-D74C-49E8-B2B4-5A44C99D5227}" srcOrd="0" destOrd="0" presId="urn:microsoft.com/office/officeart/2005/8/layout/vList2"/>
    <dgm:cxn modelId="{B3CF346A-6BC9-4EE7-9CD5-2E5CDAA1C723}" type="presOf" srcId="{B79E635F-C0CE-4BC5-A144-0FD94CC4CFF3}" destId="{C2E16615-A413-4BA5-A200-5891CB2ED25B}" srcOrd="0" destOrd="0" presId="urn:microsoft.com/office/officeart/2005/8/layout/vList2"/>
    <dgm:cxn modelId="{75E3A4A7-56D4-4A4A-AF91-AB6D6E6647B2}" type="presParOf" srcId="{C2E16615-A413-4BA5-A200-5891CB2ED25B}" destId="{D66FCEC6-D74C-49E8-B2B4-5A44C99D5227}"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AAA34A12-A2A7-4317-95D7-0DCEA8B0C23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5EC1206A-B8CA-4837-B319-C18D7483D79F}">
      <dgm:prSet/>
      <dgm:spPr>
        <a:solidFill>
          <a:srgbClr val="00B050"/>
        </a:solidFill>
      </dgm:spPr>
      <dgm:t>
        <a:bodyPr/>
        <a:lstStyle/>
        <a:p>
          <a:pPr rtl="0"/>
          <a:r>
            <a:rPr lang="es-ES" dirty="0" err="1" smtClean="0"/>
            <a:t>Hipotesis</a:t>
          </a:r>
          <a:r>
            <a:rPr lang="es-ES" dirty="0" smtClean="0"/>
            <a:t> mecanismo de acción</a:t>
          </a:r>
          <a:endParaRPr lang="es-ES" dirty="0"/>
        </a:p>
      </dgm:t>
    </dgm:pt>
    <dgm:pt modelId="{B553788D-B332-4CF4-ADAA-8F14FED0818B}" type="parTrans" cxnId="{958EB5B7-9E04-455B-88EC-2B69F4FADD1B}">
      <dgm:prSet/>
      <dgm:spPr/>
      <dgm:t>
        <a:bodyPr/>
        <a:lstStyle/>
        <a:p>
          <a:endParaRPr lang="es-ES"/>
        </a:p>
      </dgm:t>
    </dgm:pt>
    <dgm:pt modelId="{6A8D4D2C-28FF-4007-B12F-41069CE0850E}" type="sibTrans" cxnId="{958EB5B7-9E04-455B-88EC-2B69F4FADD1B}">
      <dgm:prSet/>
      <dgm:spPr/>
      <dgm:t>
        <a:bodyPr/>
        <a:lstStyle/>
        <a:p>
          <a:endParaRPr lang="es-ES"/>
        </a:p>
      </dgm:t>
    </dgm:pt>
    <dgm:pt modelId="{02233872-BBC2-403A-B508-5791AB5E5D09}" type="pres">
      <dgm:prSet presAssocID="{AAA34A12-A2A7-4317-95D7-0DCEA8B0C23D}" presName="linear" presStyleCnt="0">
        <dgm:presLayoutVars>
          <dgm:animLvl val="lvl"/>
          <dgm:resizeHandles val="exact"/>
        </dgm:presLayoutVars>
      </dgm:prSet>
      <dgm:spPr/>
      <dgm:t>
        <a:bodyPr/>
        <a:lstStyle/>
        <a:p>
          <a:endParaRPr lang="es-ES"/>
        </a:p>
      </dgm:t>
    </dgm:pt>
    <dgm:pt modelId="{9FB0051F-F487-45BD-8F22-C27B8FE26E28}" type="pres">
      <dgm:prSet presAssocID="{5EC1206A-B8CA-4837-B319-C18D7483D79F}" presName="parentText" presStyleLbl="node1" presStyleIdx="0" presStyleCnt="1">
        <dgm:presLayoutVars>
          <dgm:chMax val="0"/>
          <dgm:bulletEnabled val="1"/>
        </dgm:presLayoutVars>
      </dgm:prSet>
      <dgm:spPr/>
      <dgm:t>
        <a:bodyPr/>
        <a:lstStyle/>
        <a:p>
          <a:endParaRPr lang="es-ES"/>
        </a:p>
      </dgm:t>
    </dgm:pt>
  </dgm:ptLst>
  <dgm:cxnLst>
    <dgm:cxn modelId="{D6CC3F8E-5DA1-4CB6-8D14-BC6A91DE79F4}" type="presOf" srcId="{AAA34A12-A2A7-4317-95D7-0DCEA8B0C23D}" destId="{02233872-BBC2-403A-B508-5791AB5E5D09}" srcOrd="0" destOrd="0" presId="urn:microsoft.com/office/officeart/2005/8/layout/vList2"/>
    <dgm:cxn modelId="{958EB5B7-9E04-455B-88EC-2B69F4FADD1B}" srcId="{AAA34A12-A2A7-4317-95D7-0DCEA8B0C23D}" destId="{5EC1206A-B8CA-4837-B319-C18D7483D79F}" srcOrd="0" destOrd="0" parTransId="{B553788D-B332-4CF4-ADAA-8F14FED0818B}" sibTransId="{6A8D4D2C-28FF-4007-B12F-41069CE0850E}"/>
    <dgm:cxn modelId="{308963A1-73E9-4F98-9498-8646479A2849}" type="presOf" srcId="{5EC1206A-B8CA-4837-B319-C18D7483D79F}" destId="{9FB0051F-F487-45BD-8F22-C27B8FE26E28}" srcOrd="0" destOrd="0" presId="urn:microsoft.com/office/officeart/2005/8/layout/vList2"/>
    <dgm:cxn modelId="{6D33C938-81E2-4747-93AB-DCD334C9A7D6}" type="presParOf" srcId="{02233872-BBC2-403A-B508-5791AB5E5D09}" destId="{9FB0051F-F487-45BD-8F22-C27B8FE26E28}"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F8A1E18A-682C-4B39-9DA7-BAFB29B14D7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65AF3E29-DFA5-411C-936E-718F766E789B}">
      <dgm:prSet custT="1"/>
      <dgm:spPr>
        <a:solidFill>
          <a:srgbClr val="00B050"/>
        </a:solidFill>
      </dgm:spPr>
      <dgm:t>
        <a:bodyPr/>
        <a:lstStyle/>
        <a:p>
          <a:pPr rtl="0"/>
          <a:r>
            <a:rPr lang="es-ES" sz="2400" b="1" dirty="0" smtClean="0"/>
            <a:t>2. Mejora de la función sexual (</a:t>
          </a:r>
          <a:r>
            <a:rPr lang="es-ES" sz="2400" b="1" dirty="0" err="1" smtClean="0"/>
            <a:t>Oligospermia</a:t>
          </a:r>
          <a:r>
            <a:rPr lang="es-ES" sz="2400" b="1" dirty="0" smtClean="0"/>
            <a:t>)</a:t>
          </a:r>
        </a:p>
        <a:p>
          <a:pPr rtl="0"/>
          <a:r>
            <a:rPr lang="en-US" sz="800" dirty="0" smtClean="0"/>
            <a:t>Clinical Evaluation of the </a:t>
          </a:r>
          <a:r>
            <a:rPr lang="en-US" sz="800" dirty="0" err="1" smtClean="0"/>
            <a:t>Spermatogenic</a:t>
          </a:r>
          <a:r>
            <a:rPr lang="en-US" sz="800" dirty="0" smtClean="0"/>
            <a:t> Activity of the Root Extract of </a:t>
          </a:r>
          <a:r>
            <a:rPr lang="en-US" sz="800" dirty="0" err="1" smtClean="0"/>
            <a:t>Ashwagandha</a:t>
          </a:r>
          <a:r>
            <a:rPr lang="en-US" sz="800" dirty="0" smtClean="0"/>
            <a:t> (</a:t>
          </a:r>
          <a:r>
            <a:rPr lang="en-US" sz="800" dirty="0" err="1" smtClean="0"/>
            <a:t>Withania</a:t>
          </a:r>
          <a:r>
            <a:rPr lang="en-US" sz="800" dirty="0" smtClean="0"/>
            <a:t> </a:t>
          </a:r>
          <a:r>
            <a:rPr lang="en-US" sz="800" dirty="0" err="1" smtClean="0"/>
            <a:t>somnifera</a:t>
          </a:r>
          <a:r>
            <a:rPr lang="en-US" sz="800" dirty="0" smtClean="0"/>
            <a:t>) in </a:t>
          </a:r>
          <a:r>
            <a:rPr lang="en-US" sz="800" dirty="0" err="1" smtClean="0"/>
            <a:t>Oligospermic</a:t>
          </a:r>
          <a:r>
            <a:rPr lang="en-US" sz="800" dirty="0" smtClean="0"/>
            <a:t> Males: A Pilot Study</a:t>
          </a:r>
          <a:r>
            <a:rPr lang="es-ES" sz="800" dirty="0" err="1" smtClean="0"/>
            <a:t>Evid</a:t>
          </a:r>
          <a:r>
            <a:rPr lang="es-ES" sz="800" dirty="0" smtClean="0"/>
            <a:t> </a:t>
          </a:r>
          <a:r>
            <a:rPr lang="es-ES" sz="800" dirty="0" err="1" smtClean="0"/>
            <a:t>Based</a:t>
          </a:r>
          <a:r>
            <a:rPr lang="es-ES" sz="800" dirty="0" smtClean="0"/>
            <a:t> </a:t>
          </a:r>
          <a:r>
            <a:rPr lang="es-ES" sz="800" dirty="0" err="1" smtClean="0"/>
            <a:t>Complement</a:t>
          </a:r>
          <a:r>
            <a:rPr lang="es-ES" sz="800" dirty="0" smtClean="0"/>
            <a:t> </a:t>
          </a:r>
          <a:r>
            <a:rPr lang="es-ES" sz="800" dirty="0" err="1" smtClean="0"/>
            <a:t>Alternat</a:t>
          </a:r>
          <a:r>
            <a:rPr lang="es-ES" sz="800" dirty="0" smtClean="0"/>
            <a:t> </a:t>
          </a:r>
          <a:r>
            <a:rPr lang="es-ES" sz="800" dirty="0" err="1" smtClean="0"/>
            <a:t>Med</a:t>
          </a:r>
          <a:r>
            <a:rPr lang="es-ES" sz="800" dirty="0" smtClean="0"/>
            <a:t>. 2013; 2013: 571420. </a:t>
          </a:r>
          <a:r>
            <a:rPr lang="es-ES" sz="800" dirty="0" err="1" smtClean="0"/>
            <a:t>Vijay</a:t>
          </a:r>
          <a:r>
            <a:rPr lang="es-ES" sz="800" dirty="0" smtClean="0"/>
            <a:t> R. </a:t>
          </a:r>
          <a:r>
            <a:rPr lang="es-ES" sz="800" dirty="0" err="1" smtClean="0"/>
            <a:t>Ambiye</a:t>
          </a:r>
          <a:r>
            <a:rPr lang="es-ES" sz="800" dirty="0" smtClean="0"/>
            <a:t>, 1 </a:t>
          </a:r>
          <a:r>
            <a:rPr lang="es-ES" sz="800" dirty="0" err="1" smtClean="0"/>
            <a:t>Deepak</a:t>
          </a:r>
          <a:r>
            <a:rPr lang="es-ES" sz="800" dirty="0" smtClean="0"/>
            <a:t> </a:t>
          </a:r>
          <a:r>
            <a:rPr lang="es-ES" sz="800" dirty="0" err="1" smtClean="0"/>
            <a:t>Langade</a:t>
          </a:r>
          <a:r>
            <a:rPr lang="es-ES" sz="800" dirty="0" smtClean="0"/>
            <a:t>, 2 ,* </a:t>
          </a:r>
          <a:r>
            <a:rPr lang="es-ES" sz="800" dirty="0" err="1" smtClean="0"/>
            <a:t>Swati</a:t>
          </a:r>
          <a:r>
            <a:rPr lang="es-ES" sz="800" dirty="0" smtClean="0"/>
            <a:t> </a:t>
          </a:r>
          <a:r>
            <a:rPr lang="es-ES" sz="800" dirty="0" err="1" smtClean="0"/>
            <a:t>Dongre</a:t>
          </a:r>
          <a:r>
            <a:rPr lang="es-ES" sz="800" dirty="0" smtClean="0"/>
            <a:t>, 3 </a:t>
          </a:r>
          <a:r>
            <a:rPr lang="es-ES" sz="800" dirty="0" err="1" smtClean="0"/>
            <a:t>Pradnya</a:t>
          </a:r>
          <a:r>
            <a:rPr lang="es-ES" sz="800" dirty="0" smtClean="0"/>
            <a:t> </a:t>
          </a:r>
          <a:r>
            <a:rPr lang="es-ES" sz="800" dirty="0" err="1" smtClean="0"/>
            <a:t>Aptikar</a:t>
          </a:r>
          <a:r>
            <a:rPr lang="es-ES" sz="800" dirty="0" smtClean="0"/>
            <a:t>, 4 </a:t>
          </a:r>
          <a:r>
            <a:rPr lang="es-ES" sz="800" dirty="0" err="1" smtClean="0"/>
            <a:t>Madhura</a:t>
          </a:r>
          <a:r>
            <a:rPr lang="es-ES" sz="800" dirty="0" smtClean="0"/>
            <a:t> </a:t>
          </a:r>
          <a:r>
            <a:rPr lang="es-ES" sz="800" dirty="0" err="1" smtClean="0"/>
            <a:t>Kulkarni</a:t>
          </a:r>
          <a:r>
            <a:rPr lang="es-ES" sz="800" dirty="0" smtClean="0"/>
            <a:t>, 5 and </a:t>
          </a:r>
          <a:r>
            <a:rPr lang="es-ES" sz="800" dirty="0" err="1" smtClean="0"/>
            <a:t>Atul</a:t>
          </a:r>
          <a:r>
            <a:rPr lang="es-ES" sz="800" dirty="0" smtClean="0"/>
            <a:t> </a:t>
          </a:r>
          <a:r>
            <a:rPr lang="es-ES" sz="800" dirty="0" err="1" smtClean="0"/>
            <a:t>Dongre</a:t>
          </a:r>
          <a:r>
            <a:rPr lang="es-ES" sz="800" dirty="0" smtClean="0"/>
            <a:t> 3</a:t>
          </a:r>
          <a:endParaRPr lang="es-ES" sz="800" dirty="0"/>
        </a:p>
      </dgm:t>
    </dgm:pt>
    <dgm:pt modelId="{7E2C4E73-7102-4FDA-9FF7-703AC0F3B052}" type="parTrans" cxnId="{6FF8382B-B07F-4005-ADAB-244EA42EA42A}">
      <dgm:prSet/>
      <dgm:spPr/>
      <dgm:t>
        <a:bodyPr/>
        <a:lstStyle/>
        <a:p>
          <a:endParaRPr lang="es-ES"/>
        </a:p>
      </dgm:t>
    </dgm:pt>
    <dgm:pt modelId="{88559A9A-FAB0-4F20-918F-6F1D68C5F2C2}" type="sibTrans" cxnId="{6FF8382B-B07F-4005-ADAB-244EA42EA42A}">
      <dgm:prSet/>
      <dgm:spPr/>
      <dgm:t>
        <a:bodyPr/>
        <a:lstStyle/>
        <a:p>
          <a:endParaRPr lang="es-ES"/>
        </a:p>
      </dgm:t>
    </dgm:pt>
    <dgm:pt modelId="{2569A5EB-D7E5-4DA6-B480-AC689F781240}" type="pres">
      <dgm:prSet presAssocID="{F8A1E18A-682C-4B39-9DA7-BAFB29B14D74}" presName="linear" presStyleCnt="0">
        <dgm:presLayoutVars>
          <dgm:animLvl val="lvl"/>
          <dgm:resizeHandles val="exact"/>
        </dgm:presLayoutVars>
      </dgm:prSet>
      <dgm:spPr/>
      <dgm:t>
        <a:bodyPr/>
        <a:lstStyle/>
        <a:p>
          <a:endParaRPr lang="es-ES"/>
        </a:p>
      </dgm:t>
    </dgm:pt>
    <dgm:pt modelId="{FDBFAD9E-DB7F-4C77-B136-461FB3942CB3}" type="pres">
      <dgm:prSet presAssocID="{65AF3E29-DFA5-411C-936E-718F766E789B}" presName="parentText" presStyleLbl="node1" presStyleIdx="0" presStyleCnt="1">
        <dgm:presLayoutVars>
          <dgm:chMax val="0"/>
          <dgm:bulletEnabled val="1"/>
        </dgm:presLayoutVars>
      </dgm:prSet>
      <dgm:spPr/>
      <dgm:t>
        <a:bodyPr/>
        <a:lstStyle/>
        <a:p>
          <a:endParaRPr lang="es-ES"/>
        </a:p>
      </dgm:t>
    </dgm:pt>
  </dgm:ptLst>
  <dgm:cxnLst>
    <dgm:cxn modelId="{BBF381EF-0BDA-4427-8974-E116050E181E}" type="presOf" srcId="{65AF3E29-DFA5-411C-936E-718F766E789B}" destId="{FDBFAD9E-DB7F-4C77-B136-461FB3942CB3}" srcOrd="0" destOrd="0" presId="urn:microsoft.com/office/officeart/2005/8/layout/vList2"/>
    <dgm:cxn modelId="{6FF8382B-B07F-4005-ADAB-244EA42EA42A}" srcId="{F8A1E18A-682C-4B39-9DA7-BAFB29B14D74}" destId="{65AF3E29-DFA5-411C-936E-718F766E789B}" srcOrd="0" destOrd="0" parTransId="{7E2C4E73-7102-4FDA-9FF7-703AC0F3B052}" sibTransId="{88559A9A-FAB0-4F20-918F-6F1D68C5F2C2}"/>
    <dgm:cxn modelId="{7E590305-2F02-4499-BD51-F9F9864FA258}" type="presOf" srcId="{F8A1E18A-682C-4B39-9DA7-BAFB29B14D74}" destId="{2569A5EB-D7E5-4DA6-B480-AC689F781240}" srcOrd="0" destOrd="0" presId="urn:microsoft.com/office/officeart/2005/8/layout/vList2"/>
    <dgm:cxn modelId="{9B52B4F4-B555-484B-9C05-41E1F88805C2}" type="presParOf" srcId="{2569A5EB-D7E5-4DA6-B480-AC689F781240}" destId="{FDBFAD9E-DB7F-4C77-B136-461FB3942CB3}"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EA3AA3BF-8EE6-42E0-B9D3-BE313FCE7DF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4EEABBFA-F8AC-47EF-8D9A-873847F6DFA3}">
      <dgm:prSet/>
      <dgm:spPr>
        <a:solidFill>
          <a:srgbClr val="00B050"/>
        </a:solidFill>
      </dgm:spPr>
      <dgm:t>
        <a:bodyPr/>
        <a:lstStyle/>
        <a:p>
          <a:pPr rtl="0"/>
          <a:r>
            <a:rPr lang="es-ES" b="1" dirty="0" smtClean="0"/>
            <a:t>2. ESTUDIO DE MEJORA DE LA FUNCIÓN SEXUAL</a:t>
          </a:r>
          <a:endParaRPr lang="es-ES" dirty="0"/>
        </a:p>
      </dgm:t>
    </dgm:pt>
    <dgm:pt modelId="{3FADD5DF-C13A-458F-9643-8ADEF438FB9C}" type="parTrans" cxnId="{A1A6BA7D-3AEE-4122-AE88-8556AEA751B3}">
      <dgm:prSet/>
      <dgm:spPr/>
      <dgm:t>
        <a:bodyPr/>
        <a:lstStyle/>
        <a:p>
          <a:endParaRPr lang="es-ES"/>
        </a:p>
      </dgm:t>
    </dgm:pt>
    <dgm:pt modelId="{EA7D3E4F-4DDE-466A-B363-A00959353046}" type="sibTrans" cxnId="{A1A6BA7D-3AEE-4122-AE88-8556AEA751B3}">
      <dgm:prSet/>
      <dgm:spPr/>
      <dgm:t>
        <a:bodyPr/>
        <a:lstStyle/>
        <a:p>
          <a:endParaRPr lang="es-ES"/>
        </a:p>
      </dgm:t>
    </dgm:pt>
    <dgm:pt modelId="{25155849-C736-4BB3-A208-D844232D2836}" type="pres">
      <dgm:prSet presAssocID="{EA3AA3BF-8EE6-42E0-B9D3-BE313FCE7DF1}" presName="linear" presStyleCnt="0">
        <dgm:presLayoutVars>
          <dgm:animLvl val="lvl"/>
          <dgm:resizeHandles val="exact"/>
        </dgm:presLayoutVars>
      </dgm:prSet>
      <dgm:spPr/>
      <dgm:t>
        <a:bodyPr/>
        <a:lstStyle/>
        <a:p>
          <a:endParaRPr lang="es-ES"/>
        </a:p>
      </dgm:t>
    </dgm:pt>
    <dgm:pt modelId="{75A8E225-D058-4ADF-8D3D-8E8DBC038E2B}" type="pres">
      <dgm:prSet presAssocID="{4EEABBFA-F8AC-47EF-8D9A-873847F6DFA3}" presName="parentText" presStyleLbl="node1" presStyleIdx="0" presStyleCnt="1">
        <dgm:presLayoutVars>
          <dgm:chMax val="0"/>
          <dgm:bulletEnabled val="1"/>
        </dgm:presLayoutVars>
      </dgm:prSet>
      <dgm:spPr/>
      <dgm:t>
        <a:bodyPr/>
        <a:lstStyle/>
        <a:p>
          <a:endParaRPr lang="es-ES"/>
        </a:p>
      </dgm:t>
    </dgm:pt>
  </dgm:ptLst>
  <dgm:cxnLst>
    <dgm:cxn modelId="{A1A6BA7D-3AEE-4122-AE88-8556AEA751B3}" srcId="{EA3AA3BF-8EE6-42E0-B9D3-BE313FCE7DF1}" destId="{4EEABBFA-F8AC-47EF-8D9A-873847F6DFA3}" srcOrd="0" destOrd="0" parTransId="{3FADD5DF-C13A-458F-9643-8ADEF438FB9C}" sibTransId="{EA7D3E4F-4DDE-466A-B363-A00959353046}"/>
    <dgm:cxn modelId="{B7950785-837F-4A45-B0AD-18C41BB5522C}" type="presOf" srcId="{4EEABBFA-F8AC-47EF-8D9A-873847F6DFA3}" destId="{75A8E225-D058-4ADF-8D3D-8E8DBC038E2B}" srcOrd="0" destOrd="0" presId="urn:microsoft.com/office/officeart/2005/8/layout/vList2"/>
    <dgm:cxn modelId="{35164F68-07E4-4470-AA0B-459E323D5E12}" type="presOf" srcId="{EA3AA3BF-8EE6-42E0-B9D3-BE313FCE7DF1}" destId="{25155849-C736-4BB3-A208-D844232D2836}" srcOrd="0" destOrd="0" presId="urn:microsoft.com/office/officeart/2005/8/layout/vList2"/>
    <dgm:cxn modelId="{28A6D5D9-4A56-4E81-9B6D-75E8BBADBBED}" type="presParOf" srcId="{25155849-C736-4BB3-A208-D844232D2836}" destId="{75A8E225-D058-4ADF-8D3D-8E8DBC038E2B}"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3.xml><?xml version="1.0" encoding="utf-8"?>
<dgm:dataModel xmlns:dgm="http://schemas.openxmlformats.org/drawingml/2006/diagram" xmlns:a="http://schemas.openxmlformats.org/drawingml/2006/main">
  <dgm:ptLst>
    <dgm:pt modelId="{19F53170-4CBD-4224-A722-56139AD05D3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9F159399-C2A6-4EAD-B910-3A1637C737FF}">
      <dgm:prSet/>
      <dgm:spPr>
        <a:solidFill>
          <a:srgbClr val="00B050"/>
        </a:solidFill>
      </dgm:spPr>
      <dgm:t>
        <a:bodyPr/>
        <a:lstStyle/>
        <a:p>
          <a:pPr rtl="0"/>
          <a:r>
            <a:rPr lang="es-ES" dirty="0" smtClean="0"/>
            <a:t>SPERM COUNT</a:t>
          </a:r>
          <a:endParaRPr lang="es-ES" dirty="0"/>
        </a:p>
      </dgm:t>
    </dgm:pt>
    <dgm:pt modelId="{EFB629F1-9C09-4F66-9115-CE14B7735DCE}" type="parTrans" cxnId="{905D61AA-70E5-4C98-9605-D060E6E63236}">
      <dgm:prSet/>
      <dgm:spPr/>
      <dgm:t>
        <a:bodyPr/>
        <a:lstStyle/>
        <a:p>
          <a:endParaRPr lang="es-ES"/>
        </a:p>
      </dgm:t>
    </dgm:pt>
    <dgm:pt modelId="{6529981B-90A4-40AA-96A7-445B68A7B82B}" type="sibTrans" cxnId="{905D61AA-70E5-4C98-9605-D060E6E63236}">
      <dgm:prSet/>
      <dgm:spPr/>
      <dgm:t>
        <a:bodyPr/>
        <a:lstStyle/>
        <a:p>
          <a:endParaRPr lang="es-ES"/>
        </a:p>
      </dgm:t>
    </dgm:pt>
    <dgm:pt modelId="{E15A639D-2598-4AA1-AEB2-8D2CCA9BCA63}" type="pres">
      <dgm:prSet presAssocID="{19F53170-4CBD-4224-A722-56139AD05D37}" presName="linear" presStyleCnt="0">
        <dgm:presLayoutVars>
          <dgm:animLvl val="lvl"/>
          <dgm:resizeHandles val="exact"/>
        </dgm:presLayoutVars>
      </dgm:prSet>
      <dgm:spPr/>
      <dgm:t>
        <a:bodyPr/>
        <a:lstStyle/>
        <a:p>
          <a:endParaRPr lang="es-ES"/>
        </a:p>
      </dgm:t>
    </dgm:pt>
    <dgm:pt modelId="{D811540F-881C-4E66-99B7-8F81E9D4791D}" type="pres">
      <dgm:prSet presAssocID="{9F159399-C2A6-4EAD-B910-3A1637C737FF}" presName="parentText" presStyleLbl="node1" presStyleIdx="0" presStyleCnt="1">
        <dgm:presLayoutVars>
          <dgm:chMax val="0"/>
          <dgm:bulletEnabled val="1"/>
        </dgm:presLayoutVars>
      </dgm:prSet>
      <dgm:spPr/>
      <dgm:t>
        <a:bodyPr/>
        <a:lstStyle/>
        <a:p>
          <a:endParaRPr lang="es-ES"/>
        </a:p>
      </dgm:t>
    </dgm:pt>
  </dgm:ptLst>
  <dgm:cxnLst>
    <dgm:cxn modelId="{905D61AA-70E5-4C98-9605-D060E6E63236}" srcId="{19F53170-4CBD-4224-A722-56139AD05D37}" destId="{9F159399-C2A6-4EAD-B910-3A1637C737FF}" srcOrd="0" destOrd="0" parTransId="{EFB629F1-9C09-4F66-9115-CE14B7735DCE}" sibTransId="{6529981B-90A4-40AA-96A7-445B68A7B82B}"/>
    <dgm:cxn modelId="{48047AE5-CA07-42BE-8DDC-96CEE908762B}" type="presOf" srcId="{19F53170-4CBD-4224-A722-56139AD05D37}" destId="{E15A639D-2598-4AA1-AEB2-8D2CCA9BCA63}" srcOrd="0" destOrd="0" presId="urn:microsoft.com/office/officeart/2005/8/layout/vList2"/>
    <dgm:cxn modelId="{9FF96A0A-D2AE-4513-90D8-DE5E8B4D0833}" type="presOf" srcId="{9F159399-C2A6-4EAD-B910-3A1637C737FF}" destId="{D811540F-881C-4E66-99B7-8F81E9D4791D}" srcOrd="0" destOrd="0" presId="urn:microsoft.com/office/officeart/2005/8/layout/vList2"/>
    <dgm:cxn modelId="{188B82B6-521E-4E58-B6CC-7224890100A9}" type="presParOf" srcId="{E15A639D-2598-4AA1-AEB2-8D2CCA9BCA63}" destId="{D811540F-881C-4E66-99B7-8F81E9D4791D}"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4.xml><?xml version="1.0" encoding="utf-8"?>
<dgm:dataModel xmlns:dgm="http://schemas.openxmlformats.org/drawingml/2006/diagram" xmlns:a="http://schemas.openxmlformats.org/drawingml/2006/main">
  <dgm:ptLst>
    <dgm:pt modelId="{3B041053-9999-4735-BC7C-3308AF56F7D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BE01F1DA-D3E9-401D-8309-5A21819F03EB}">
      <dgm:prSet/>
      <dgm:spPr>
        <a:solidFill>
          <a:srgbClr val="00B050"/>
        </a:solidFill>
      </dgm:spPr>
      <dgm:t>
        <a:bodyPr/>
        <a:lstStyle/>
        <a:p>
          <a:pPr rtl="0"/>
          <a:r>
            <a:rPr lang="es-ES" smtClean="0"/>
            <a:t>SEMEN VOLUM (ml)</a:t>
          </a:r>
          <a:endParaRPr lang="es-ES"/>
        </a:p>
      </dgm:t>
    </dgm:pt>
    <dgm:pt modelId="{8EC30F4C-4BC2-4700-B5ED-E8DB439AFA8E}" type="parTrans" cxnId="{07DDE3F5-4959-432A-B6A2-6D282401ED12}">
      <dgm:prSet/>
      <dgm:spPr/>
      <dgm:t>
        <a:bodyPr/>
        <a:lstStyle/>
        <a:p>
          <a:endParaRPr lang="es-ES"/>
        </a:p>
      </dgm:t>
    </dgm:pt>
    <dgm:pt modelId="{024F627F-060B-4D65-A0A2-4B792356383D}" type="sibTrans" cxnId="{07DDE3F5-4959-432A-B6A2-6D282401ED12}">
      <dgm:prSet/>
      <dgm:spPr/>
      <dgm:t>
        <a:bodyPr/>
        <a:lstStyle/>
        <a:p>
          <a:endParaRPr lang="es-ES"/>
        </a:p>
      </dgm:t>
    </dgm:pt>
    <dgm:pt modelId="{6D825910-A1E3-4590-800A-12374580D2C1}" type="pres">
      <dgm:prSet presAssocID="{3B041053-9999-4735-BC7C-3308AF56F7DD}" presName="linear" presStyleCnt="0">
        <dgm:presLayoutVars>
          <dgm:animLvl val="lvl"/>
          <dgm:resizeHandles val="exact"/>
        </dgm:presLayoutVars>
      </dgm:prSet>
      <dgm:spPr/>
      <dgm:t>
        <a:bodyPr/>
        <a:lstStyle/>
        <a:p>
          <a:endParaRPr lang="es-ES"/>
        </a:p>
      </dgm:t>
    </dgm:pt>
    <dgm:pt modelId="{05E112BC-67EC-4CA0-B325-9BCB3BEB3A21}" type="pres">
      <dgm:prSet presAssocID="{BE01F1DA-D3E9-401D-8309-5A21819F03EB}" presName="parentText" presStyleLbl="node1" presStyleIdx="0" presStyleCnt="1">
        <dgm:presLayoutVars>
          <dgm:chMax val="0"/>
          <dgm:bulletEnabled val="1"/>
        </dgm:presLayoutVars>
      </dgm:prSet>
      <dgm:spPr/>
      <dgm:t>
        <a:bodyPr/>
        <a:lstStyle/>
        <a:p>
          <a:endParaRPr lang="es-ES"/>
        </a:p>
      </dgm:t>
    </dgm:pt>
  </dgm:ptLst>
  <dgm:cxnLst>
    <dgm:cxn modelId="{B6FE2CAB-AC5D-412D-A1C3-F83DD33BB33B}" type="presOf" srcId="{BE01F1DA-D3E9-401D-8309-5A21819F03EB}" destId="{05E112BC-67EC-4CA0-B325-9BCB3BEB3A21}" srcOrd="0" destOrd="0" presId="urn:microsoft.com/office/officeart/2005/8/layout/vList2"/>
    <dgm:cxn modelId="{B0349406-6B40-437C-A824-95CAB14F8DCA}" type="presOf" srcId="{3B041053-9999-4735-BC7C-3308AF56F7DD}" destId="{6D825910-A1E3-4590-800A-12374580D2C1}" srcOrd="0" destOrd="0" presId="urn:microsoft.com/office/officeart/2005/8/layout/vList2"/>
    <dgm:cxn modelId="{07DDE3F5-4959-432A-B6A2-6D282401ED12}" srcId="{3B041053-9999-4735-BC7C-3308AF56F7DD}" destId="{BE01F1DA-D3E9-401D-8309-5A21819F03EB}" srcOrd="0" destOrd="0" parTransId="{8EC30F4C-4BC2-4700-B5ED-E8DB439AFA8E}" sibTransId="{024F627F-060B-4D65-A0A2-4B792356383D}"/>
    <dgm:cxn modelId="{1B5CA39B-0585-4655-ADC5-3E9A072308B7}" type="presParOf" srcId="{6D825910-A1E3-4590-800A-12374580D2C1}" destId="{05E112BC-67EC-4CA0-B325-9BCB3BEB3A21}"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5.xml><?xml version="1.0" encoding="utf-8"?>
<dgm:dataModel xmlns:dgm="http://schemas.openxmlformats.org/drawingml/2006/diagram" xmlns:a="http://schemas.openxmlformats.org/drawingml/2006/main">
  <dgm:ptLst>
    <dgm:pt modelId="{CE87509D-8028-4791-B617-58F89A4983A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DCFECE03-FC36-4196-BC6E-24A16EB9E032}">
      <dgm:prSet/>
      <dgm:spPr>
        <a:solidFill>
          <a:srgbClr val="00B050"/>
        </a:solidFill>
      </dgm:spPr>
      <dgm:t>
        <a:bodyPr/>
        <a:lstStyle/>
        <a:p>
          <a:pPr rtl="0"/>
          <a:r>
            <a:rPr lang="es-ES" smtClean="0"/>
            <a:t>Sperm motility (%)</a:t>
          </a:r>
          <a:endParaRPr lang="es-ES"/>
        </a:p>
      </dgm:t>
    </dgm:pt>
    <dgm:pt modelId="{FBA80774-E29D-495A-BA99-8DF7E2E77BD1}" type="parTrans" cxnId="{4F9DDD34-C6EE-46E8-BD66-883E58FF0C7E}">
      <dgm:prSet/>
      <dgm:spPr/>
      <dgm:t>
        <a:bodyPr/>
        <a:lstStyle/>
        <a:p>
          <a:endParaRPr lang="es-ES"/>
        </a:p>
      </dgm:t>
    </dgm:pt>
    <dgm:pt modelId="{82932F4F-5A85-4F9B-A433-C26405B16ECD}" type="sibTrans" cxnId="{4F9DDD34-C6EE-46E8-BD66-883E58FF0C7E}">
      <dgm:prSet/>
      <dgm:spPr/>
      <dgm:t>
        <a:bodyPr/>
        <a:lstStyle/>
        <a:p>
          <a:endParaRPr lang="es-ES"/>
        </a:p>
      </dgm:t>
    </dgm:pt>
    <dgm:pt modelId="{A30A7567-AD70-4BFB-BD75-92738F085E77}" type="pres">
      <dgm:prSet presAssocID="{CE87509D-8028-4791-B617-58F89A4983AF}" presName="linear" presStyleCnt="0">
        <dgm:presLayoutVars>
          <dgm:animLvl val="lvl"/>
          <dgm:resizeHandles val="exact"/>
        </dgm:presLayoutVars>
      </dgm:prSet>
      <dgm:spPr/>
      <dgm:t>
        <a:bodyPr/>
        <a:lstStyle/>
        <a:p>
          <a:endParaRPr lang="es-ES"/>
        </a:p>
      </dgm:t>
    </dgm:pt>
    <dgm:pt modelId="{B06BFFD1-DEFA-49B6-BC8B-79B96D1F8DE9}" type="pres">
      <dgm:prSet presAssocID="{DCFECE03-FC36-4196-BC6E-24A16EB9E032}" presName="parentText" presStyleLbl="node1" presStyleIdx="0" presStyleCnt="1">
        <dgm:presLayoutVars>
          <dgm:chMax val="0"/>
          <dgm:bulletEnabled val="1"/>
        </dgm:presLayoutVars>
      </dgm:prSet>
      <dgm:spPr/>
      <dgm:t>
        <a:bodyPr/>
        <a:lstStyle/>
        <a:p>
          <a:endParaRPr lang="es-ES"/>
        </a:p>
      </dgm:t>
    </dgm:pt>
  </dgm:ptLst>
  <dgm:cxnLst>
    <dgm:cxn modelId="{678DC85D-76CC-40D3-AD6C-DD1B2DC8834E}" type="presOf" srcId="{DCFECE03-FC36-4196-BC6E-24A16EB9E032}" destId="{B06BFFD1-DEFA-49B6-BC8B-79B96D1F8DE9}" srcOrd="0" destOrd="0" presId="urn:microsoft.com/office/officeart/2005/8/layout/vList2"/>
    <dgm:cxn modelId="{4F9DDD34-C6EE-46E8-BD66-883E58FF0C7E}" srcId="{CE87509D-8028-4791-B617-58F89A4983AF}" destId="{DCFECE03-FC36-4196-BC6E-24A16EB9E032}" srcOrd="0" destOrd="0" parTransId="{FBA80774-E29D-495A-BA99-8DF7E2E77BD1}" sibTransId="{82932F4F-5A85-4F9B-A433-C26405B16ECD}"/>
    <dgm:cxn modelId="{9CB03B97-93DE-48E7-B2B3-17C3B2CB658B}" type="presOf" srcId="{CE87509D-8028-4791-B617-58F89A4983AF}" destId="{A30A7567-AD70-4BFB-BD75-92738F085E77}" srcOrd="0" destOrd="0" presId="urn:microsoft.com/office/officeart/2005/8/layout/vList2"/>
    <dgm:cxn modelId="{EFBAEF74-74C5-4B1A-97D1-2D06C93B6263}" type="presParOf" srcId="{A30A7567-AD70-4BFB-BD75-92738F085E77}" destId="{B06BFFD1-DEFA-49B6-BC8B-79B96D1F8DE9}"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6.xml><?xml version="1.0" encoding="utf-8"?>
<dgm:dataModel xmlns:dgm="http://schemas.openxmlformats.org/drawingml/2006/diagram" xmlns:a="http://schemas.openxmlformats.org/drawingml/2006/main">
  <dgm:ptLst>
    <dgm:pt modelId="{89F421C2-58D5-4E87-87F4-2B92BA06AAC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7C381360-C03B-4027-AADC-C0BCF2BC8E87}">
      <dgm:prSet/>
      <dgm:spPr>
        <a:solidFill>
          <a:srgbClr val="00B050"/>
        </a:solidFill>
      </dgm:spPr>
      <dgm:t>
        <a:bodyPr/>
        <a:lstStyle/>
        <a:p>
          <a:pPr rtl="0"/>
          <a:r>
            <a:rPr lang="es-ES" dirty="0" err="1" smtClean="0"/>
            <a:t>Serum</a:t>
          </a:r>
          <a:r>
            <a:rPr lang="es-ES" dirty="0" smtClean="0"/>
            <a:t> </a:t>
          </a:r>
          <a:r>
            <a:rPr lang="es-ES" dirty="0" err="1" smtClean="0"/>
            <a:t>Testosterone</a:t>
          </a:r>
          <a:r>
            <a:rPr lang="es-ES" dirty="0" smtClean="0"/>
            <a:t>( </a:t>
          </a:r>
          <a:r>
            <a:rPr lang="es-ES" dirty="0" err="1" smtClean="0"/>
            <a:t>ng</a:t>
          </a:r>
          <a:r>
            <a:rPr lang="es-ES" dirty="0" smtClean="0"/>
            <a:t>/ml)</a:t>
          </a:r>
          <a:endParaRPr lang="es-ES" dirty="0"/>
        </a:p>
      </dgm:t>
    </dgm:pt>
    <dgm:pt modelId="{FC9CFBA9-6619-45FE-B0C7-CB856559D24B}" type="parTrans" cxnId="{6BA46D3D-A3FD-41FD-8096-ECEA1EEF52B9}">
      <dgm:prSet/>
      <dgm:spPr/>
      <dgm:t>
        <a:bodyPr/>
        <a:lstStyle/>
        <a:p>
          <a:endParaRPr lang="es-ES"/>
        </a:p>
      </dgm:t>
    </dgm:pt>
    <dgm:pt modelId="{5E7A3156-E284-499A-AEE6-653066FA9DAC}" type="sibTrans" cxnId="{6BA46D3D-A3FD-41FD-8096-ECEA1EEF52B9}">
      <dgm:prSet/>
      <dgm:spPr/>
      <dgm:t>
        <a:bodyPr/>
        <a:lstStyle/>
        <a:p>
          <a:endParaRPr lang="es-ES"/>
        </a:p>
      </dgm:t>
    </dgm:pt>
    <dgm:pt modelId="{27E68F07-9509-4E47-BF1F-32FC33BDB68C}" type="pres">
      <dgm:prSet presAssocID="{89F421C2-58D5-4E87-87F4-2B92BA06AAC0}" presName="linear" presStyleCnt="0">
        <dgm:presLayoutVars>
          <dgm:animLvl val="lvl"/>
          <dgm:resizeHandles val="exact"/>
        </dgm:presLayoutVars>
      </dgm:prSet>
      <dgm:spPr/>
      <dgm:t>
        <a:bodyPr/>
        <a:lstStyle/>
        <a:p>
          <a:endParaRPr lang="es-ES"/>
        </a:p>
      </dgm:t>
    </dgm:pt>
    <dgm:pt modelId="{C9AF41D2-07EB-4D1D-A13F-16476DA9E0CD}" type="pres">
      <dgm:prSet presAssocID="{7C381360-C03B-4027-AADC-C0BCF2BC8E87}" presName="parentText" presStyleLbl="node1" presStyleIdx="0" presStyleCnt="1">
        <dgm:presLayoutVars>
          <dgm:chMax val="0"/>
          <dgm:bulletEnabled val="1"/>
        </dgm:presLayoutVars>
      </dgm:prSet>
      <dgm:spPr/>
      <dgm:t>
        <a:bodyPr/>
        <a:lstStyle/>
        <a:p>
          <a:endParaRPr lang="es-ES"/>
        </a:p>
      </dgm:t>
    </dgm:pt>
  </dgm:ptLst>
  <dgm:cxnLst>
    <dgm:cxn modelId="{6BA46D3D-A3FD-41FD-8096-ECEA1EEF52B9}" srcId="{89F421C2-58D5-4E87-87F4-2B92BA06AAC0}" destId="{7C381360-C03B-4027-AADC-C0BCF2BC8E87}" srcOrd="0" destOrd="0" parTransId="{FC9CFBA9-6619-45FE-B0C7-CB856559D24B}" sibTransId="{5E7A3156-E284-499A-AEE6-653066FA9DAC}"/>
    <dgm:cxn modelId="{48D62DFC-CBC8-4E3A-A5B5-12CB2AE5C249}" type="presOf" srcId="{89F421C2-58D5-4E87-87F4-2B92BA06AAC0}" destId="{27E68F07-9509-4E47-BF1F-32FC33BDB68C}" srcOrd="0" destOrd="0" presId="urn:microsoft.com/office/officeart/2005/8/layout/vList2"/>
    <dgm:cxn modelId="{13AE9A0D-071F-463F-BE2D-E35AFEBD3E6F}" type="presOf" srcId="{7C381360-C03B-4027-AADC-C0BCF2BC8E87}" destId="{C9AF41D2-07EB-4D1D-A13F-16476DA9E0CD}" srcOrd="0" destOrd="0" presId="urn:microsoft.com/office/officeart/2005/8/layout/vList2"/>
    <dgm:cxn modelId="{B2E5AB5A-214D-4A2C-B181-574F833B79B9}" type="presParOf" srcId="{27E68F07-9509-4E47-BF1F-32FC33BDB68C}" destId="{C9AF41D2-07EB-4D1D-A13F-16476DA9E0CD}"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7.xml><?xml version="1.0" encoding="utf-8"?>
<dgm:dataModel xmlns:dgm="http://schemas.openxmlformats.org/drawingml/2006/diagram" xmlns:a="http://schemas.openxmlformats.org/drawingml/2006/main">
  <dgm:ptLst>
    <dgm:pt modelId="{0B8E1010-0FD2-407D-BDF2-40E64B72C0B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F0164844-D148-49B4-AAA5-2B3DB17D4CA6}">
      <dgm:prSet/>
      <dgm:spPr>
        <a:solidFill>
          <a:srgbClr val="00B050"/>
        </a:solidFill>
      </dgm:spPr>
      <dgm:t>
        <a:bodyPr/>
        <a:lstStyle/>
        <a:p>
          <a:pPr rtl="0"/>
          <a:r>
            <a:rPr lang="es-ES" dirty="0" err="1" smtClean="0"/>
            <a:t>Serum</a:t>
          </a:r>
          <a:r>
            <a:rPr lang="es-ES" dirty="0" smtClean="0"/>
            <a:t> LH(</a:t>
          </a:r>
          <a:r>
            <a:rPr lang="es-ES" dirty="0" err="1" smtClean="0"/>
            <a:t>mIU</a:t>
          </a:r>
          <a:r>
            <a:rPr lang="es-ES" dirty="0" smtClean="0"/>
            <a:t>/ml)</a:t>
          </a:r>
          <a:endParaRPr lang="es-ES" dirty="0"/>
        </a:p>
      </dgm:t>
    </dgm:pt>
    <dgm:pt modelId="{9F125512-A11B-44EC-A04F-3A110DA59F7B}" type="parTrans" cxnId="{5D60B516-EB01-406C-9526-E40B7DAEF77C}">
      <dgm:prSet/>
      <dgm:spPr/>
      <dgm:t>
        <a:bodyPr/>
        <a:lstStyle/>
        <a:p>
          <a:endParaRPr lang="es-ES"/>
        </a:p>
      </dgm:t>
    </dgm:pt>
    <dgm:pt modelId="{16E0E2E4-1151-4C77-A367-81813728CFF0}" type="sibTrans" cxnId="{5D60B516-EB01-406C-9526-E40B7DAEF77C}">
      <dgm:prSet/>
      <dgm:spPr/>
      <dgm:t>
        <a:bodyPr/>
        <a:lstStyle/>
        <a:p>
          <a:endParaRPr lang="es-ES"/>
        </a:p>
      </dgm:t>
    </dgm:pt>
    <dgm:pt modelId="{F3EF246F-FABA-49C5-A735-86B178E53C51}" type="pres">
      <dgm:prSet presAssocID="{0B8E1010-0FD2-407D-BDF2-40E64B72C0B3}" presName="linear" presStyleCnt="0">
        <dgm:presLayoutVars>
          <dgm:animLvl val="lvl"/>
          <dgm:resizeHandles val="exact"/>
        </dgm:presLayoutVars>
      </dgm:prSet>
      <dgm:spPr/>
      <dgm:t>
        <a:bodyPr/>
        <a:lstStyle/>
        <a:p>
          <a:endParaRPr lang="es-ES"/>
        </a:p>
      </dgm:t>
    </dgm:pt>
    <dgm:pt modelId="{9A7DADC8-59F0-48E1-9900-D3CDAF03895D}" type="pres">
      <dgm:prSet presAssocID="{F0164844-D148-49B4-AAA5-2B3DB17D4CA6}" presName="parentText" presStyleLbl="node1" presStyleIdx="0" presStyleCnt="1">
        <dgm:presLayoutVars>
          <dgm:chMax val="0"/>
          <dgm:bulletEnabled val="1"/>
        </dgm:presLayoutVars>
      </dgm:prSet>
      <dgm:spPr/>
      <dgm:t>
        <a:bodyPr/>
        <a:lstStyle/>
        <a:p>
          <a:endParaRPr lang="es-ES"/>
        </a:p>
      </dgm:t>
    </dgm:pt>
  </dgm:ptLst>
  <dgm:cxnLst>
    <dgm:cxn modelId="{5D60B516-EB01-406C-9526-E40B7DAEF77C}" srcId="{0B8E1010-0FD2-407D-BDF2-40E64B72C0B3}" destId="{F0164844-D148-49B4-AAA5-2B3DB17D4CA6}" srcOrd="0" destOrd="0" parTransId="{9F125512-A11B-44EC-A04F-3A110DA59F7B}" sibTransId="{16E0E2E4-1151-4C77-A367-81813728CFF0}"/>
    <dgm:cxn modelId="{9B9F0D8E-AEA5-440F-88A4-5D75727DAD1D}" type="presOf" srcId="{0B8E1010-0FD2-407D-BDF2-40E64B72C0B3}" destId="{F3EF246F-FABA-49C5-A735-86B178E53C51}" srcOrd="0" destOrd="0" presId="urn:microsoft.com/office/officeart/2005/8/layout/vList2"/>
    <dgm:cxn modelId="{8950C3C4-7E76-4AD1-8829-5FF03AACF416}" type="presOf" srcId="{F0164844-D148-49B4-AAA5-2B3DB17D4CA6}" destId="{9A7DADC8-59F0-48E1-9900-D3CDAF03895D}" srcOrd="0" destOrd="0" presId="urn:microsoft.com/office/officeart/2005/8/layout/vList2"/>
    <dgm:cxn modelId="{BB01635D-B4FC-4BAF-8DEF-9307CD370091}" type="presParOf" srcId="{F3EF246F-FABA-49C5-A735-86B178E53C51}" destId="{9A7DADC8-59F0-48E1-9900-D3CDAF03895D}"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8.xml><?xml version="1.0" encoding="utf-8"?>
<dgm:dataModel xmlns:dgm="http://schemas.openxmlformats.org/drawingml/2006/diagram" xmlns:a="http://schemas.openxmlformats.org/drawingml/2006/main">
  <dgm:ptLst>
    <dgm:pt modelId="{793106F8-97C1-476F-9022-C45C695EC68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03A27305-74A7-47E8-8568-B90DA69F1BF8}">
      <dgm:prSet/>
      <dgm:spPr>
        <a:solidFill>
          <a:srgbClr val="00B050"/>
        </a:solidFill>
      </dgm:spPr>
      <dgm:t>
        <a:bodyPr/>
        <a:lstStyle/>
        <a:p>
          <a:pPr rtl="0"/>
          <a:r>
            <a:rPr lang="es-ES" b="1" smtClean="0"/>
            <a:t>¿Qué es la disfunción sexual femenina(DSF)?</a:t>
          </a:r>
          <a:endParaRPr lang="es-ES"/>
        </a:p>
      </dgm:t>
    </dgm:pt>
    <dgm:pt modelId="{6D78E79D-B1DF-4850-8508-73B56FD61CFE}" type="parTrans" cxnId="{6DF33395-C140-4C2C-90F8-5EFFEFE38C2E}">
      <dgm:prSet/>
      <dgm:spPr/>
      <dgm:t>
        <a:bodyPr/>
        <a:lstStyle/>
        <a:p>
          <a:endParaRPr lang="es-ES"/>
        </a:p>
      </dgm:t>
    </dgm:pt>
    <dgm:pt modelId="{63414910-C21B-47FC-8939-FF92666C6C64}" type="sibTrans" cxnId="{6DF33395-C140-4C2C-90F8-5EFFEFE38C2E}">
      <dgm:prSet/>
      <dgm:spPr/>
      <dgm:t>
        <a:bodyPr/>
        <a:lstStyle/>
        <a:p>
          <a:endParaRPr lang="es-ES"/>
        </a:p>
      </dgm:t>
    </dgm:pt>
    <dgm:pt modelId="{D94FAB05-CAB9-4A33-8271-6493030C6F1D}" type="pres">
      <dgm:prSet presAssocID="{793106F8-97C1-476F-9022-C45C695EC68B}" presName="linear" presStyleCnt="0">
        <dgm:presLayoutVars>
          <dgm:animLvl val="lvl"/>
          <dgm:resizeHandles val="exact"/>
        </dgm:presLayoutVars>
      </dgm:prSet>
      <dgm:spPr/>
      <dgm:t>
        <a:bodyPr/>
        <a:lstStyle/>
        <a:p>
          <a:endParaRPr lang="es-ES"/>
        </a:p>
      </dgm:t>
    </dgm:pt>
    <dgm:pt modelId="{A08E07C7-6CC9-4B8F-81EA-3A8ADBC5953D}" type="pres">
      <dgm:prSet presAssocID="{03A27305-74A7-47E8-8568-B90DA69F1BF8}" presName="parentText" presStyleLbl="node1" presStyleIdx="0" presStyleCnt="1">
        <dgm:presLayoutVars>
          <dgm:chMax val="0"/>
          <dgm:bulletEnabled val="1"/>
        </dgm:presLayoutVars>
      </dgm:prSet>
      <dgm:spPr/>
      <dgm:t>
        <a:bodyPr/>
        <a:lstStyle/>
        <a:p>
          <a:endParaRPr lang="es-ES"/>
        </a:p>
      </dgm:t>
    </dgm:pt>
  </dgm:ptLst>
  <dgm:cxnLst>
    <dgm:cxn modelId="{6DF33395-C140-4C2C-90F8-5EFFEFE38C2E}" srcId="{793106F8-97C1-476F-9022-C45C695EC68B}" destId="{03A27305-74A7-47E8-8568-B90DA69F1BF8}" srcOrd="0" destOrd="0" parTransId="{6D78E79D-B1DF-4850-8508-73B56FD61CFE}" sibTransId="{63414910-C21B-47FC-8939-FF92666C6C64}"/>
    <dgm:cxn modelId="{D36712D0-A81A-40FE-BD0D-19FFC28CDE99}" type="presOf" srcId="{03A27305-74A7-47E8-8568-B90DA69F1BF8}" destId="{A08E07C7-6CC9-4B8F-81EA-3A8ADBC5953D}" srcOrd="0" destOrd="0" presId="urn:microsoft.com/office/officeart/2005/8/layout/vList2"/>
    <dgm:cxn modelId="{6EA7D5C1-E28A-427C-8CD5-C90F5139C291}" type="presOf" srcId="{793106F8-97C1-476F-9022-C45C695EC68B}" destId="{D94FAB05-CAB9-4A33-8271-6493030C6F1D}" srcOrd="0" destOrd="0" presId="urn:microsoft.com/office/officeart/2005/8/layout/vList2"/>
    <dgm:cxn modelId="{E4934B11-30F7-4BCE-A9DB-5B8011EA1BA1}" type="presParOf" srcId="{D94FAB05-CAB9-4A33-8271-6493030C6F1D}" destId="{A08E07C7-6CC9-4B8F-81EA-3A8ADBC5953D}"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9.xml><?xml version="1.0" encoding="utf-8"?>
<dgm:dataModel xmlns:dgm="http://schemas.openxmlformats.org/drawingml/2006/diagram" xmlns:a="http://schemas.openxmlformats.org/drawingml/2006/main">
  <dgm:ptLst>
    <dgm:pt modelId="{0F4A432F-3236-4C5D-AD20-DD04FF4DFF1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311C2E6B-C954-467E-B418-90D4A34D2ED8}">
      <dgm:prSet/>
      <dgm:spPr>
        <a:solidFill>
          <a:srgbClr val="00B050"/>
        </a:solidFill>
      </dgm:spPr>
      <dgm:t>
        <a:bodyPr/>
        <a:lstStyle/>
        <a:p>
          <a:pPr rtl="0"/>
          <a:r>
            <a:rPr lang="es-ES" smtClean="0"/>
            <a:t>HIPOTÉSIS MECANISMO DE ACCIÓN</a:t>
          </a:r>
          <a:endParaRPr lang="es-ES"/>
        </a:p>
      </dgm:t>
    </dgm:pt>
    <dgm:pt modelId="{5BFBB6D2-E7B8-430A-B9FD-459B12D6E1C0}" type="parTrans" cxnId="{740AF51C-8ECB-4A9F-ACA0-97AE6C614961}">
      <dgm:prSet/>
      <dgm:spPr/>
      <dgm:t>
        <a:bodyPr/>
        <a:lstStyle/>
        <a:p>
          <a:endParaRPr lang="es-ES"/>
        </a:p>
      </dgm:t>
    </dgm:pt>
    <dgm:pt modelId="{45C1C0FE-9C4B-4AD1-B123-52D37AE86482}" type="sibTrans" cxnId="{740AF51C-8ECB-4A9F-ACA0-97AE6C614961}">
      <dgm:prSet/>
      <dgm:spPr/>
      <dgm:t>
        <a:bodyPr/>
        <a:lstStyle/>
        <a:p>
          <a:endParaRPr lang="es-ES"/>
        </a:p>
      </dgm:t>
    </dgm:pt>
    <dgm:pt modelId="{37BB03EA-838D-466F-B343-1E1E3CFC2C89}" type="pres">
      <dgm:prSet presAssocID="{0F4A432F-3236-4C5D-AD20-DD04FF4DFF1D}" presName="linear" presStyleCnt="0">
        <dgm:presLayoutVars>
          <dgm:animLvl val="lvl"/>
          <dgm:resizeHandles val="exact"/>
        </dgm:presLayoutVars>
      </dgm:prSet>
      <dgm:spPr/>
      <dgm:t>
        <a:bodyPr/>
        <a:lstStyle/>
        <a:p>
          <a:endParaRPr lang="es-ES"/>
        </a:p>
      </dgm:t>
    </dgm:pt>
    <dgm:pt modelId="{B60E6C83-A1DE-475B-AB3B-D282703383F5}" type="pres">
      <dgm:prSet presAssocID="{311C2E6B-C954-467E-B418-90D4A34D2ED8}" presName="parentText" presStyleLbl="node1" presStyleIdx="0" presStyleCnt="1">
        <dgm:presLayoutVars>
          <dgm:chMax val="0"/>
          <dgm:bulletEnabled val="1"/>
        </dgm:presLayoutVars>
      </dgm:prSet>
      <dgm:spPr/>
      <dgm:t>
        <a:bodyPr/>
        <a:lstStyle/>
        <a:p>
          <a:endParaRPr lang="es-ES"/>
        </a:p>
      </dgm:t>
    </dgm:pt>
  </dgm:ptLst>
  <dgm:cxnLst>
    <dgm:cxn modelId="{72F748A8-842F-4F05-B247-6D5DA7A388C0}" type="presOf" srcId="{311C2E6B-C954-467E-B418-90D4A34D2ED8}" destId="{B60E6C83-A1DE-475B-AB3B-D282703383F5}" srcOrd="0" destOrd="0" presId="urn:microsoft.com/office/officeart/2005/8/layout/vList2"/>
    <dgm:cxn modelId="{B44F6B7B-16A4-4D1B-A7C4-C40434E39896}" type="presOf" srcId="{0F4A432F-3236-4C5D-AD20-DD04FF4DFF1D}" destId="{37BB03EA-838D-466F-B343-1E1E3CFC2C89}" srcOrd="0" destOrd="0" presId="urn:microsoft.com/office/officeart/2005/8/layout/vList2"/>
    <dgm:cxn modelId="{740AF51C-8ECB-4A9F-ACA0-97AE6C614961}" srcId="{0F4A432F-3236-4C5D-AD20-DD04FF4DFF1D}" destId="{311C2E6B-C954-467E-B418-90D4A34D2ED8}" srcOrd="0" destOrd="0" parTransId="{5BFBB6D2-E7B8-430A-B9FD-459B12D6E1C0}" sibTransId="{45C1C0FE-9C4B-4AD1-B123-52D37AE86482}"/>
    <dgm:cxn modelId="{586C0D73-E4B2-46FA-9BEF-C8701DCB85AC}" type="presParOf" srcId="{37BB03EA-838D-466F-B343-1E1E3CFC2C89}" destId="{B60E6C83-A1DE-475B-AB3B-D282703383F5}"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388F0CD-6C0B-446A-B49E-A6625B1B573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602CE9CD-9616-4074-B3C6-6D3CDE4B4E44}">
      <dgm:prSet/>
      <dgm:spPr>
        <a:solidFill>
          <a:srgbClr val="00B050"/>
        </a:solidFill>
      </dgm:spPr>
      <dgm:t>
        <a:bodyPr/>
        <a:lstStyle/>
        <a:p>
          <a:pPr rtl="0"/>
          <a:r>
            <a:rPr lang="es-ES" dirty="0" smtClean="0"/>
            <a:t>¿	QUE ES ORTHO ASHWAGANDA PLUS ?</a:t>
          </a:r>
          <a:endParaRPr lang="es-ES" dirty="0"/>
        </a:p>
      </dgm:t>
    </dgm:pt>
    <dgm:pt modelId="{232D6EDD-1B5E-4A57-B39E-6C87210213AB}" type="parTrans" cxnId="{AB25B12F-9C8E-408E-91CB-1025D4CD98D5}">
      <dgm:prSet/>
      <dgm:spPr/>
      <dgm:t>
        <a:bodyPr/>
        <a:lstStyle/>
        <a:p>
          <a:endParaRPr lang="es-ES"/>
        </a:p>
      </dgm:t>
    </dgm:pt>
    <dgm:pt modelId="{81056594-5D52-49EF-AE67-54C89348386A}" type="sibTrans" cxnId="{AB25B12F-9C8E-408E-91CB-1025D4CD98D5}">
      <dgm:prSet/>
      <dgm:spPr/>
      <dgm:t>
        <a:bodyPr/>
        <a:lstStyle/>
        <a:p>
          <a:endParaRPr lang="es-ES"/>
        </a:p>
      </dgm:t>
    </dgm:pt>
    <dgm:pt modelId="{AAFBB0CD-2609-4B2A-994D-627B9C848C72}" type="pres">
      <dgm:prSet presAssocID="{E388F0CD-6C0B-446A-B49E-A6625B1B573E}" presName="linear" presStyleCnt="0">
        <dgm:presLayoutVars>
          <dgm:animLvl val="lvl"/>
          <dgm:resizeHandles val="exact"/>
        </dgm:presLayoutVars>
      </dgm:prSet>
      <dgm:spPr/>
      <dgm:t>
        <a:bodyPr/>
        <a:lstStyle/>
        <a:p>
          <a:endParaRPr lang="es-ES"/>
        </a:p>
      </dgm:t>
    </dgm:pt>
    <dgm:pt modelId="{09EE7A5F-72E9-4285-B3A6-203ECD3FBE0F}" type="pres">
      <dgm:prSet presAssocID="{602CE9CD-9616-4074-B3C6-6D3CDE4B4E44}" presName="parentText" presStyleLbl="node1" presStyleIdx="0" presStyleCnt="1">
        <dgm:presLayoutVars>
          <dgm:chMax val="0"/>
          <dgm:bulletEnabled val="1"/>
        </dgm:presLayoutVars>
      </dgm:prSet>
      <dgm:spPr/>
      <dgm:t>
        <a:bodyPr/>
        <a:lstStyle/>
        <a:p>
          <a:endParaRPr lang="es-ES"/>
        </a:p>
      </dgm:t>
    </dgm:pt>
  </dgm:ptLst>
  <dgm:cxnLst>
    <dgm:cxn modelId="{09C43B5B-810F-4DDA-8F3B-939FCBC5F73C}" type="presOf" srcId="{E388F0CD-6C0B-446A-B49E-A6625B1B573E}" destId="{AAFBB0CD-2609-4B2A-994D-627B9C848C72}" srcOrd="0" destOrd="0" presId="urn:microsoft.com/office/officeart/2005/8/layout/vList2"/>
    <dgm:cxn modelId="{186DDC54-1F11-415B-ABE2-4C8583DF7BCA}" type="presOf" srcId="{602CE9CD-9616-4074-B3C6-6D3CDE4B4E44}" destId="{09EE7A5F-72E9-4285-B3A6-203ECD3FBE0F}" srcOrd="0" destOrd="0" presId="urn:microsoft.com/office/officeart/2005/8/layout/vList2"/>
    <dgm:cxn modelId="{AB25B12F-9C8E-408E-91CB-1025D4CD98D5}" srcId="{E388F0CD-6C0B-446A-B49E-A6625B1B573E}" destId="{602CE9CD-9616-4074-B3C6-6D3CDE4B4E44}" srcOrd="0" destOrd="0" parTransId="{232D6EDD-1B5E-4A57-B39E-6C87210213AB}" sibTransId="{81056594-5D52-49EF-AE67-54C89348386A}"/>
    <dgm:cxn modelId="{AA066D4E-CDAC-4879-BBBD-C18436B5ED9F}" type="presParOf" srcId="{AAFBB0CD-2609-4B2A-994D-627B9C848C72}" destId="{09EE7A5F-72E9-4285-B3A6-203ECD3FBE0F}"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0.xml><?xml version="1.0" encoding="utf-8"?>
<dgm:dataModel xmlns:dgm="http://schemas.openxmlformats.org/drawingml/2006/diagram" xmlns:a="http://schemas.openxmlformats.org/drawingml/2006/main">
  <dgm:ptLst>
    <dgm:pt modelId="{2A3F64A3-9EC4-4C53-9E36-E7EF1444715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0D2D00BB-7FC6-46AC-9CD0-4E8D7833607B}">
      <dgm:prSet/>
      <dgm:spPr>
        <a:solidFill>
          <a:srgbClr val="00B050"/>
        </a:solidFill>
      </dgm:spPr>
      <dgm:t>
        <a:bodyPr/>
        <a:lstStyle/>
        <a:p>
          <a:pPr rtl="0"/>
          <a:r>
            <a:rPr lang="es-ES" smtClean="0"/>
            <a:t>Interacción eje  hipotálamo-hipofisis.suprarenal, locus cerules/norepinefrina sistema sipatico y el eje hipotálamo-hipofisiario-gonadal</a:t>
          </a:r>
          <a:endParaRPr lang="es-ES"/>
        </a:p>
      </dgm:t>
    </dgm:pt>
    <dgm:pt modelId="{DB75EC55-1E7D-4F86-A894-61DA30F04E28}" type="parTrans" cxnId="{131283A5-4FD1-49BE-9C72-1AF0D94D08C1}">
      <dgm:prSet/>
      <dgm:spPr/>
      <dgm:t>
        <a:bodyPr/>
        <a:lstStyle/>
        <a:p>
          <a:endParaRPr lang="es-ES"/>
        </a:p>
      </dgm:t>
    </dgm:pt>
    <dgm:pt modelId="{264B34BF-695B-4302-90A6-06C9C278D91A}" type="sibTrans" cxnId="{131283A5-4FD1-49BE-9C72-1AF0D94D08C1}">
      <dgm:prSet/>
      <dgm:spPr/>
      <dgm:t>
        <a:bodyPr/>
        <a:lstStyle/>
        <a:p>
          <a:endParaRPr lang="es-ES"/>
        </a:p>
      </dgm:t>
    </dgm:pt>
    <dgm:pt modelId="{216871BD-CE34-48E7-8C19-68F0B36D66EF}" type="pres">
      <dgm:prSet presAssocID="{2A3F64A3-9EC4-4C53-9E36-E7EF14447150}" presName="linear" presStyleCnt="0">
        <dgm:presLayoutVars>
          <dgm:animLvl val="lvl"/>
          <dgm:resizeHandles val="exact"/>
        </dgm:presLayoutVars>
      </dgm:prSet>
      <dgm:spPr/>
      <dgm:t>
        <a:bodyPr/>
        <a:lstStyle/>
        <a:p>
          <a:endParaRPr lang="es-ES"/>
        </a:p>
      </dgm:t>
    </dgm:pt>
    <dgm:pt modelId="{3F204FBA-F424-4239-807C-B3A9A6061BC1}" type="pres">
      <dgm:prSet presAssocID="{0D2D00BB-7FC6-46AC-9CD0-4E8D7833607B}" presName="parentText" presStyleLbl="node1" presStyleIdx="0" presStyleCnt="1">
        <dgm:presLayoutVars>
          <dgm:chMax val="0"/>
          <dgm:bulletEnabled val="1"/>
        </dgm:presLayoutVars>
      </dgm:prSet>
      <dgm:spPr/>
      <dgm:t>
        <a:bodyPr/>
        <a:lstStyle/>
        <a:p>
          <a:endParaRPr lang="es-ES"/>
        </a:p>
      </dgm:t>
    </dgm:pt>
  </dgm:ptLst>
  <dgm:cxnLst>
    <dgm:cxn modelId="{CB79ECC2-58E0-4725-8C1E-F5780B920EF2}" type="presOf" srcId="{0D2D00BB-7FC6-46AC-9CD0-4E8D7833607B}" destId="{3F204FBA-F424-4239-807C-B3A9A6061BC1}" srcOrd="0" destOrd="0" presId="urn:microsoft.com/office/officeart/2005/8/layout/vList2"/>
    <dgm:cxn modelId="{131283A5-4FD1-49BE-9C72-1AF0D94D08C1}" srcId="{2A3F64A3-9EC4-4C53-9E36-E7EF14447150}" destId="{0D2D00BB-7FC6-46AC-9CD0-4E8D7833607B}" srcOrd="0" destOrd="0" parTransId="{DB75EC55-1E7D-4F86-A894-61DA30F04E28}" sibTransId="{264B34BF-695B-4302-90A6-06C9C278D91A}"/>
    <dgm:cxn modelId="{E85D5B98-2A74-4F55-BD02-B02FF814F80F}" type="presOf" srcId="{2A3F64A3-9EC4-4C53-9E36-E7EF14447150}" destId="{216871BD-CE34-48E7-8C19-68F0B36D66EF}" srcOrd="0" destOrd="0" presId="urn:microsoft.com/office/officeart/2005/8/layout/vList2"/>
    <dgm:cxn modelId="{D9F2F3B5-3579-4476-9B03-D1CA61F54EE3}" type="presParOf" srcId="{216871BD-CE34-48E7-8C19-68F0B36D66EF}" destId="{3F204FBA-F424-4239-807C-B3A9A6061BC1}"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1.xml><?xml version="1.0" encoding="utf-8"?>
<dgm:dataModel xmlns:dgm="http://schemas.openxmlformats.org/drawingml/2006/diagram" xmlns:a="http://schemas.openxmlformats.org/drawingml/2006/main">
  <dgm:ptLst>
    <dgm:pt modelId="{42167370-68C4-4449-A9DE-058A1C9D16A1}"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9768F371-2297-4CA1-9674-4E3B8D9CD5D0}">
      <dgm:prSet custT="1"/>
      <dgm:spPr>
        <a:solidFill>
          <a:srgbClr val="00B050"/>
        </a:solidFill>
      </dgm:spPr>
      <dgm:t>
        <a:bodyPr/>
        <a:lstStyle/>
        <a:p>
          <a:pPr rtl="0"/>
          <a:r>
            <a:rPr lang="es-ES" sz="2800" b="1" dirty="0" smtClean="0"/>
            <a:t>2. Mejora de la función sexual en mujeres</a:t>
          </a:r>
        </a:p>
        <a:p>
          <a:pPr rtl="0"/>
          <a:r>
            <a:rPr lang="en-US" sz="800" dirty="0" smtClean="0"/>
            <a:t>Efficacy and Safety of </a:t>
          </a:r>
          <a:r>
            <a:rPr lang="en-US" sz="800" dirty="0" err="1" smtClean="0"/>
            <a:t>Ashwagandha</a:t>
          </a:r>
          <a:r>
            <a:rPr lang="en-US" sz="800" dirty="0" smtClean="0"/>
            <a:t> (</a:t>
          </a:r>
          <a:r>
            <a:rPr lang="en-US" sz="800" dirty="0" err="1" smtClean="0"/>
            <a:t>Withania</a:t>
          </a:r>
          <a:r>
            <a:rPr lang="en-US" sz="800" dirty="0" smtClean="0"/>
            <a:t> </a:t>
          </a:r>
          <a:r>
            <a:rPr lang="en-US" sz="800" dirty="0" err="1" smtClean="0"/>
            <a:t>somnifera</a:t>
          </a:r>
          <a:r>
            <a:rPr lang="en-US" sz="800" dirty="0" smtClean="0"/>
            <a:t>) Root Extract in Improving Sexual Function in Women: A Pilot Study Swati Dongre,1 Deepak Langade,2 and </a:t>
          </a:r>
          <a:r>
            <a:rPr lang="en-US" sz="800" dirty="0" err="1" smtClean="0"/>
            <a:t>Sauvik</a:t>
          </a:r>
          <a:r>
            <a:rPr lang="en-US" sz="800" dirty="0" smtClean="0"/>
            <a:t> Bhattacharyya3 </a:t>
          </a:r>
          <a:r>
            <a:rPr lang="en-US" sz="800" dirty="0" err="1" smtClean="0"/>
            <a:t>Hindawi</a:t>
          </a:r>
          <a:r>
            <a:rPr lang="en-US" sz="800" dirty="0" smtClean="0"/>
            <a:t> Publishing Corporation </a:t>
          </a:r>
          <a:r>
            <a:rPr lang="en-US" sz="800" dirty="0" err="1" smtClean="0"/>
            <a:t>BioMed</a:t>
          </a:r>
          <a:r>
            <a:rPr lang="en-US" sz="800" dirty="0" smtClean="0"/>
            <a:t> Research International Article ID  </a:t>
          </a:r>
          <a:r>
            <a:rPr lang="en-US" sz="800" dirty="0" err="1" smtClean="0"/>
            <a:t>volumen</a:t>
          </a:r>
          <a:r>
            <a:rPr lang="en-US" sz="800" dirty="0" smtClean="0"/>
            <a:t> 2015</a:t>
          </a:r>
          <a:endParaRPr lang="es-ES" sz="800" dirty="0"/>
        </a:p>
      </dgm:t>
    </dgm:pt>
    <dgm:pt modelId="{ECF55DDF-3746-44D8-87FD-E9B65108ECD6}" type="parTrans" cxnId="{4293C200-A194-49C0-9D0F-FB85DBE83DC2}">
      <dgm:prSet/>
      <dgm:spPr/>
      <dgm:t>
        <a:bodyPr/>
        <a:lstStyle/>
        <a:p>
          <a:endParaRPr lang="es-ES"/>
        </a:p>
      </dgm:t>
    </dgm:pt>
    <dgm:pt modelId="{11B65548-85D7-4F00-B77E-BE2C18609229}" type="sibTrans" cxnId="{4293C200-A194-49C0-9D0F-FB85DBE83DC2}">
      <dgm:prSet/>
      <dgm:spPr/>
      <dgm:t>
        <a:bodyPr/>
        <a:lstStyle/>
        <a:p>
          <a:endParaRPr lang="es-ES"/>
        </a:p>
      </dgm:t>
    </dgm:pt>
    <dgm:pt modelId="{91344555-A472-4F55-B7C6-E00C0E6820FF}" type="pres">
      <dgm:prSet presAssocID="{42167370-68C4-4449-A9DE-058A1C9D16A1}" presName="linear" presStyleCnt="0">
        <dgm:presLayoutVars>
          <dgm:animLvl val="lvl"/>
          <dgm:resizeHandles val="exact"/>
        </dgm:presLayoutVars>
      </dgm:prSet>
      <dgm:spPr/>
      <dgm:t>
        <a:bodyPr/>
        <a:lstStyle/>
        <a:p>
          <a:endParaRPr lang="es-ES"/>
        </a:p>
      </dgm:t>
    </dgm:pt>
    <dgm:pt modelId="{E1DE9707-2F55-4DC1-B154-67C5ABA0C82F}" type="pres">
      <dgm:prSet presAssocID="{9768F371-2297-4CA1-9674-4E3B8D9CD5D0}" presName="parentText" presStyleLbl="node1" presStyleIdx="0" presStyleCnt="1">
        <dgm:presLayoutVars>
          <dgm:chMax val="0"/>
          <dgm:bulletEnabled val="1"/>
        </dgm:presLayoutVars>
      </dgm:prSet>
      <dgm:spPr/>
      <dgm:t>
        <a:bodyPr/>
        <a:lstStyle/>
        <a:p>
          <a:endParaRPr lang="es-ES"/>
        </a:p>
      </dgm:t>
    </dgm:pt>
  </dgm:ptLst>
  <dgm:cxnLst>
    <dgm:cxn modelId="{4293C200-A194-49C0-9D0F-FB85DBE83DC2}" srcId="{42167370-68C4-4449-A9DE-058A1C9D16A1}" destId="{9768F371-2297-4CA1-9674-4E3B8D9CD5D0}" srcOrd="0" destOrd="0" parTransId="{ECF55DDF-3746-44D8-87FD-E9B65108ECD6}" sibTransId="{11B65548-85D7-4F00-B77E-BE2C18609229}"/>
    <dgm:cxn modelId="{92214418-1C58-4DD6-A339-2AC07909BDAD}" type="presOf" srcId="{42167370-68C4-4449-A9DE-058A1C9D16A1}" destId="{91344555-A472-4F55-B7C6-E00C0E6820FF}" srcOrd="0" destOrd="0" presId="urn:microsoft.com/office/officeart/2005/8/layout/vList2"/>
    <dgm:cxn modelId="{B20EE10D-AD38-420F-B08D-39372495465E}" type="presOf" srcId="{9768F371-2297-4CA1-9674-4E3B8D9CD5D0}" destId="{E1DE9707-2F55-4DC1-B154-67C5ABA0C82F}" srcOrd="0" destOrd="0" presId="urn:microsoft.com/office/officeart/2005/8/layout/vList2"/>
    <dgm:cxn modelId="{2E4E98DD-4C89-496F-B409-5F41110B17E4}" type="presParOf" srcId="{91344555-A472-4F55-B7C6-E00C0E6820FF}" destId="{E1DE9707-2F55-4DC1-B154-67C5ABA0C82F}"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2.xml><?xml version="1.0" encoding="utf-8"?>
<dgm:dataModel xmlns:dgm="http://schemas.openxmlformats.org/drawingml/2006/diagram" xmlns:a="http://schemas.openxmlformats.org/drawingml/2006/main">
  <dgm:ptLst>
    <dgm:pt modelId="{F4D62DBB-98AF-4B31-AAD5-7F424068173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1DE8D7CA-E5DC-48A3-A815-CE58E9E73CE2}">
      <dgm:prSet/>
      <dgm:spPr>
        <a:solidFill>
          <a:srgbClr val="00B050"/>
        </a:solidFill>
      </dgm:spPr>
      <dgm:t>
        <a:bodyPr/>
        <a:lstStyle/>
        <a:p>
          <a:pPr rtl="0"/>
          <a:r>
            <a:rPr lang="es-ES" dirty="0" smtClean="0"/>
            <a:t>ESCALA FSFI</a:t>
          </a:r>
          <a:endParaRPr lang="es-ES" dirty="0"/>
        </a:p>
      </dgm:t>
    </dgm:pt>
    <dgm:pt modelId="{4F26176D-1DD4-4EF6-954A-DD5152771E05}" type="parTrans" cxnId="{2FDA1E2D-D189-4330-A946-446A4409EFE9}">
      <dgm:prSet/>
      <dgm:spPr/>
      <dgm:t>
        <a:bodyPr/>
        <a:lstStyle/>
        <a:p>
          <a:endParaRPr lang="es-ES"/>
        </a:p>
      </dgm:t>
    </dgm:pt>
    <dgm:pt modelId="{A90447B8-A1AA-4566-85DA-6B5EBE3BD1DE}" type="sibTrans" cxnId="{2FDA1E2D-D189-4330-A946-446A4409EFE9}">
      <dgm:prSet/>
      <dgm:spPr/>
      <dgm:t>
        <a:bodyPr/>
        <a:lstStyle/>
        <a:p>
          <a:endParaRPr lang="es-ES"/>
        </a:p>
      </dgm:t>
    </dgm:pt>
    <dgm:pt modelId="{5BA8CFCF-BC48-4BF4-B1F8-C14FD4D8BD79}" type="pres">
      <dgm:prSet presAssocID="{F4D62DBB-98AF-4B31-AAD5-7F4240681732}" presName="linear" presStyleCnt="0">
        <dgm:presLayoutVars>
          <dgm:animLvl val="lvl"/>
          <dgm:resizeHandles val="exact"/>
        </dgm:presLayoutVars>
      </dgm:prSet>
      <dgm:spPr/>
      <dgm:t>
        <a:bodyPr/>
        <a:lstStyle/>
        <a:p>
          <a:endParaRPr lang="es-ES"/>
        </a:p>
      </dgm:t>
    </dgm:pt>
    <dgm:pt modelId="{3877195F-EB61-47B9-8C77-FE119ECA5CD6}" type="pres">
      <dgm:prSet presAssocID="{1DE8D7CA-E5DC-48A3-A815-CE58E9E73CE2}" presName="parentText" presStyleLbl="node1" presStyleIdx="0" presStyleCnt="1">
        <dgm:presLayoutVars>
          <dgm:chMax val="0"/>
          <dgm:bulletEnabled val="1"/>
        </dgm:presLayoutVars>
      </dgm:prSet>
      <dgm:spPr/>
      <dgm:t>
        <a:bodyPr/>
        <a:lstStyle/>
        <a:p>
          <a:endParaRPr lang="es-ES"/>
        </a:p>
      </dgm:t>
    </dgm:pt>
  </dgm:ptLst>
  <dgm:cxnLst>
    <dgm:cxn modelId="{CA13721C-920A-4BFB-9A08-99446D631A1B}" type="presOf" srcId="{1DE8D7CA-E5DC-48A3-A815-CE58E9E73CE2}" destId="{3877195F-EB61-47B9-8C77-FE119ECA5CD6}" srcOrd="0" destOrd="0" presId="urn:microsoft.com/office/officeart/2005/8/layout/vList2"/>
    <dgm:cxn modelId="{2FDA1E2D-D189-4330-A946-446A4409EFE9}" srcId="{F4D62DBB-98AF-4B31-AAD5-7F4240681732}" destId="{1DE8D7CA-E5DC-48A3-A815-CE58E9E73CE2}" srcOrd="0" destOrd="0" parTransId="{4F26176D-1DD4-4EF6-954A-DD5152771E05}" sibTransId="{A90447B8-A1AA-4566-85DA-6B5EBE3BD1DE}"/>
    <dgm:cxn modelId="{1F6E0CF5-7F77-4B38-AB83-156FC0DFD13D}" type="presOf" srcId="{F4D62DBB-98AF-4B31-AAD5-7F4240681732}" destId="{5BA8CFCF-BC48-4BF4-B1F8-C14FD4D8BD79}" srcOrd="0" destOrd="0" presId="urn:microsoft.com/office/officeart/2005/8/layout/vList2"/>
    <dgm:cxn modelId="{CEE34A09-50C0-4C43-978F-04ACAB6173F7}" type="presParOf" srcId="{5BA8CFCF-BC48-4BF4-B1F8-C14FD4D8BD79}" destId="{3877195F-EB61-47B9-8C77-FE119ECA5CD6}"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3.xml><?xml version="1.0" encoding="utf-8"?>
<dgm:dataModel xmlns:dgm="http://schemas.openxmlformats.org/drawingml/2006/diagram" xmlns:a="http://schemas.openxmlformats.org/drawingml/2006/main">
  <dgm:ptLst>
    <dgm:pt modelId="{00BF07FA-D45B-4D4C-A61B-9BA47DBA25B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A430982D-0675-49E2-80AB-073BCD4EB097}">
      <dgm:prSet/>
      <dgm:spPr>
        <a:solidFill>
          <a:srgbClr val="00B050"/>
        </a:solidFill>
      </dgm:spPr>
      <dgm:t>
        <a:bodyPr/>
        <a:lstStyle/>
        <a:p>
          <a:pPr rtl="0"/>
          <a:r>
            <a:rPr lang="es-ES" smtClean="0"/>
            <a:t>ESCALA FSFI</a:t>
          </a:r>
          <a:endParaRPr lang="es-ES"/>
        </a:p>
      </dgm:t>
    </dgm:pt>
    <dgm:pt modelId="{DE954801-9887-45C9-96D3-9286B40E4290}" type="parTrans" cxnId="{B2F2D818-0436-494E-A8AF-85CB40D7DDF6}">
      <dgm:prSet/>
      <dgm:spPr/>
      <dgm:t>
        <a:bodyPr/>
        <a:lstStyle/>
        <a:p>
          <a:endParaRPr lang="es-ES"/>
        </a:p>
      </dgm:t>
    </dgm:pt>
    <dgm:pt modelId="{9241A67B-0C04-4661-98EF-33B4A7CE52FF}" type="sibTrans" cxnId="{B2F2D818-0436-494E-A8AF-85CB40D7DDF6}">
      <dgm:prSet/>
      <dgm:spPr/>
      <dgm:t>
        <a:bodyPr/>
        <a:lstStyle/>
        <a:p>
          <a:endParaRPr lang="es-ES"/>
        </a:p>
      </dgm:t>
    </dgm:pt>
    <dgm:pt modelId="{72F012DB-EDD0-4098-A41D-112B4D09D928}" type="pres">
      <dgm:prSet presAssocID="{00BF07FA-D45B-4D4C-A61B-9BA47DBA25B4}" presName="linear" presStyleCnt="0">
        <dgm:presLayoutVars>
          <dgm:animLvl val="lvl"/>
          <dgm:resizeHandles val="exact"/>
        </dgm:presLayoutVars>
      </dgm:prSet>
      <dgm:spPr/>
      <dgm:t>
        <a:bodyPr/>
        <a:lstStyle/>
        <a:p>
          <a:endParaRPr lang="es-ES"/>
        </a:p>
      </dgm:t>
    </dgm:pt>
    <dgm:pt modelId="{87F487A1-4A41-4AB1-A6A4-C849184569A9}" type="pres">
      <dgm:prSet presAssocID="{A430982D-0675-49E2-80AB-073BCD4EB097}" presName="parentText" presStyleLbl="node1" presStyleIdx="0" presStyleCnt="1">
        <dgm:presLayoutVars>
          <dgm:chMax val="0"/>
          <dgm:bulletEnabled val="1"/>
        </dgm:presLayoutVars>
      </dgm:prSet>
      <dgm:spPr/>
      <dgm:t>
        <a:bodyPr/>
        <a:lstStyle/>
        <a:p>
          <a:endParaRPr lang="es-ES"/>
        </a:p>
      </dgm:t>
    </dgm:pt>
  </dgm:ptLst>
  <dgm:cxnLst>
    <dgm:cxn modelId="{B2F2D818-0436-494E-A8AF-85CB40D7DDF6}" srcId="{00BF07FA-D45B-4D4C-A61B-9BA47DBA25B4}" destId="{A430982D-0675-49E2-80AB-073BCD4EB097}" srcOrd="0" destOrd="0" parTransId="{DE954801-9887-45C9-96D3-9286B40E4290}" sibTransId="{9241A67B-0C04-4661-98EF-33B4A7CE52FF}"/>
    <dgm:cxn modelId="{FE250ECF-E200-41AC-A8E7-4C6C1F405E15}" type="presOf" srcId="{00BF07FA-D45B-4D4C-A61B-9BA47DBA25B4}" destId="{72F012DB-EDD0-4098-A41D-112B4D09D928}" srcOrd="0" destOrd="0" presId="urn:microsoft.com/office/officeart/2005/8/layout/vList2"/>
    <dgm:cxn modelId="{7A764CF6-7CF5-4895-AE68-B0F29CCE8DEC}" type="presOf" srcId="{A430982D-0675-49E2-80AB-073BCD4EB097}" destId="{87F487A1-4A41-4AB1-A6A4-C849184569A9}" srcOrd="0" destOrd="0" presId="urn:microsoft.com/office/officeart/2005/8/layout/vList2"/>
    <dgm:cxn modelId="{077E52E1-3BE7-4BDA-8F81-70ADD9DD1EAE}" type="presParOf" srcId="{72F012DB-EDD0-4098-A41D-112B4D09D928}" destId="{87F487A1-4A41-4AB1-A6A4-C849184569A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4.xml><?xml version="1.0" encoding="utf-8"?>
<dgm:dataModel xmlns:dgm="http://schemas.openxmlformats.org/drawingml/2006/diagram" xmlns:a="http://schemas.openxmlformats.org/drawingml/2006/main">
  <dgm:ptLst>
    <dgm:pt modelId="{FEA8822F-E3B0-4F6F-8D83-4215F51DCF1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682B970E-9FB5-4FEB-8354-97793D365D00}">
      <dgm:prSet/>
      <dgm:spPr>
        <a:solidFill>
          <a:srgbClr val="00B050"/>
        </a:solidFill>
      </dgm:spPr>
      <dgm:t>
        <a:bodyPr/>
        <a:lstStyle/>
        <a:p>
          <a:pPr rtl="0"/>
          <a:r>
            <a:rPr lang="es-ES" smtClean="0"/>
            <a:t>ESCALA FSFI</a:t>
          </a:r>
          <a:endParaRPr lang="es-ES"/>
        </a:p>
      </dgm:t>
    </dgm:pt>
    <dgm:pt modelId="{B2EFEE31-C45E-4865-82D8-6D538135BEF3}" type="parTrans" cxnId="{ADC4B4B0-AD0E-483D-B117-CB17552EF5E6}">
      <dgm:prSet/>
      <dgm:spPr/>
      <dgm:t>
        <a:bodyPr/>
        <a:lstStyle/>
        <a:p>
          <a:endParaRPr lang="es-ES"/>
        </a:p>
      </dgm:t>
    </dgm:pt>
    <dgm:pt modelId="{BAEBBE75-AE67-46A1-93F9-FE804AA7E6C4}" type="sibTrans" cxnId="{ADC4B4B0-AD0E-483D-B117-CB17552EF5E6}">
      <dgm:prSet/>
      <dgm:spPr/>
      <dgm:t>
        <a:bodyPr/>
        <a:lstStyle/>
        <a:p>
          <a:endParaRPr lang="es-ES"/>
        </a:p>
      </dgm:t>
    </dgm:pt>
    <dgm:pt modelId="{629FECE0-0688-4E49-B68F-4F503340831C}" type="pres">
      <dgm:prSet presAssocID="{FEA8822F-E3B0-4F6F-8D83-4215F51DCF13}" presName="linear" presStyleCnt="0">
        <dgm:presLayoutVars>
          <dgm:animLvl val="lvl"/>
          <dgm:resizeHandles val="exact"/>
        </dgm:presLayoutVars>
      </dgm:prSet>
      <dgm:spPr/>
      <dgm:t>
        <a:bodyPr/>
        <a:lstStyle/>
        <a:p>
          <a:endParaRPr lang="es-ES"/>
        </a:p>
      </dgm:t>
    </dgm:pt>
    <dgm:pt modelId="{94AEBC47-9F4F-4C65-8423-F95C23EEF4F0}" type="pres">
      <dgm:prSet presAssocID="{682B970E-9FB5-4FEB-8354-97793D365D00}" presName="parentText" presStyleLbl="node1" presStyleIdx="0" presStyleCnt="1">
        <dgm:presLayoutVars>
          <dgm:chMax val="0"/>
          <dgm:bulletEnabled val="1"/>
        </dgm:presLayoutVars>
      </dgm:prSet>
      <dgm:spPr/>
      <dgm:t>
        <a:bodyPr/>
        <a:lstStyle/>
        <a:p>
          <a:endParaRPr lang="es-ES"/>
        </a:p>
      </dgm:t>
    </dgm:pt>
  </dgm:ptLst>
  <dgm:cxnLst>
    <dgm:cxn modelId="{4841DD42-7E27-4D95-BD73-A51232CD34C7}" type="presOf" srcId="{682B970E-9FB5-4FEB-8354-97793D365D00}" destId="{94AEBC47-9F4F-4C65-8423-F95C23EEF4F0}" srcOrd="0" destOrd="0" presId="urn:microsoft.com/office/officeart/2005/8/layout/vList2"/>
    <dgm:cxn modelId="{299F06D8-732A-4EA1-B69B-10419FC7B997}" type="presOf" srcId="{FEA8822F-E3B0-4F6F-8D83-4215F51DCF13}" destId="{629FECE0-0688-4E49-B68F-4F503340831C}" srcOrd="0" destOrd="0" presId="urn:microsoft.com/office/officeart/2005/8/layout/vList2"/>
    <dgm:cxn modelId="{ADC4B4B0-AD0E-483D-B117-CB17552EF5E6}" srcId="{FEA8822F-E3B0-4F6F-8D83-4215F51DCF13}" destId="{682B970E-9FB5-4FEB-8354-97793D365D00}" srcOrd="0" destOrd="0" parTransId="{B2EFEE31-C45E-4865-82D8-6D538135BEF3}" sibTransId="{BAEBBE75-AE67-46A1-93F9-FE804AA7E6C4}"/>
    <dgm:cxn modelId="{7DE22A00-C321-463C-8F19-DD3DE3BAB7E4}" type="presParOf" srcId="{629FECE0-0688-4E49-B68F-4F503340831C}" destId="{94AEBC47-9F4F-4C65-8423-F95C23EEF4F0}" srcOrd="0"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5.xml><?xml version="1.0" encoding="utf-8"?>
<dgm:dataModel xmlns:dgm="http://schemas.openxmlformats.org/drawingml/2006/diagram" xmlns:a="http://schemas.openxmlformats.org/drawingml/2006/main">
  <dgm:ptLst>
    <dgm:pt modelId="{2D3B5A05-B383-40DF-9741-ECDCBB54BE0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F9B141A3-B23E-4BC1-A975-DE8F11EC1B71}">
      <dgm:prSet/>
      <dgm:spPr>
        <a:solidFill>
          <a:srgbClr val="00B050"/>
        </a:solidFill>
      </dgm:spPr>
      <dgm:t>
        <a:bodyPr/>
        <a:lstStyle/>
        <a:p>
          <a:pPr rtl="0"/>
          <a:r>
            <a:rPr lang="es-ES" smtClean="0"/>
            <a:t>ESCALA FSFI</a:t>
          </a:r>
          <a:endParaRPr lang="es-ES"/>
        </a:p>
      </dgm:t>
    </dgm:pt>
    <dgm:pt modelId="{E755E63F-EC3F-49E2-BFFF-34B68DD49E29}" type="parTrans" cxnId="{E33BEA80-080A-4578-8F7C-F38FCF292A4D}">
      <dgm:prSet/>
      <dgm:spPr/>
      <dgm:t>
        <a:bodyPr/>
        <a:lstStyle/>
        <a:p>
          <a:endParaRPr lang="es-ES"/>
        </a:p>
      </dgm:t>
    </dgm:pt>
    <dgm:pt modelId="{467B27F2-7A79-4B71-9E6B-57A07F2EC035}" type="sibTrans" cxnId="{E33BEA80-080A-4578-8F7C-F38FCF292A4D}">
      <dgm:prSet/>
      <dgm:spPr/>
      <dgm:t>
        <a:bodyPr/>
        <a:lstStyle/>
        <a:p>
          <a:endParaRPr lang="es-ES"/>
        </a:p>
      </dgm:t>
    </dgm:pt>
    <dgm:pt modelId="{917C2A88-E337-4202-A014-7AA3AB279780}" type="pres">
      <dgm:prSet presAssocID="{2D3B5A05-B383-40DF-9741-ECDCBB54BE06}" presName="linear" presStyleCnt="0">
        <dgm:presLayoutVars>
          <dgm:animLvl val="lvl"/>
          <dgm:resizeHandles val="exact"/>
        </dgm:presLayoutVars>
      </dgm:prSet>
      <dgm:spPr/>
      <dgm:t>
        <a:bodyPr/>
        <a:lstStyle/>
        <a:p>
          <a:endParaRPr lang="es-ES"/>
        </a:p>
      </dgm:t>
    </dgm:pt>
    <dgm:pt modelId="{BEFB5890-4B5D-4359-8D6F-DF33C0BCE39F}" type="pres">
      <dgm:prSet presAssocID="{F9B141A3-B23E-4BC1-A975-DE8F11EC1B71}" presName="parentText" presStyleLbl="node1" presStyleIdx="0" presStyleCnt="1">
        <dgm:presLayoutVars>
          <dgm:chMax val="0"/>
          <dgm:bulletEnabled val="1"/>
        </dgm:presLayoutVars>
      </dgm:prSet>
      <dgm:spPr/>
      <dgm:t>
        <a:bodyPr/>
        <a:lstStyle/>
        <a:p>
          <a:endParaRPr lang="es-ES"/>
        </a:p>
      </dgm:t>
    </dgm:pt>
  </dgm:ptLst>
  <dgm:cxnLst>
    <dgm:cxn modelId="{E33BEA80-080A-4578-8F7C-F38FCF292A4D}" srcId="{2D3B5A05-B383-40DF-9741-ECDCBB54BE06}" destId="{F9B141A3-B23E-4BC1-A975-DE8F11EC1B71}" srcOrd="0" destOrd="0" parTransId="{E755E63F-EC3F-49E2-BFFF-34B68DD49E29}" sibTransId="{467B27F2-7A79-4B71-9E6B-57A07F2EC035}"/>
    <dgm:cxn modelId="{B6A86E98-6047-4AE9-8C84-50FE2EEFF5E9}" type="presOf" srcId="{2D3B5A05-B383-40DF-9741-ECDCBB54BE06}" destId="{917C2A88-E337-4202-A014-7AA3AB279780}" srcOrd="0" destOrd="0" presId="urn:microsoft.com/office/officeart/2005/8/layout/vList2"/>
    <dgm:cxn modelId="{F7BF7046-DA51-48C6-84B0-0EFCD89171C1}" type="presOf" srcId="{F9B141A3-B23E-4BC1-A975-DE8F11EC1B71}" destId="{BEFB5890-4B5D-4359-8D6F-DF33C0BCE39F}" srcOrd="0" destOrd="0" presId="urn:microsoft.com/office/officeart/2005/8/layout/vList2"/>
    <dgm:cxn modelId="{7BC7855A-9986-49B0-9C02-E1DBD5A4741F}" type="presParOf" srcId="{917C2A88-E337-4202-A014-7AA3AB279780}" destId="{BEFB5890-4B5D-4359-8D6F-DF33C0BCE39F}"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6.xml><?xml version="1.0" encoding="utf-8"?>
<dgm:dataModel xmlns:dgm="http://schemas.openxmlformats.org/drawingml/2006/diagram" xmlns:a="http://schemas.openxmlformats.org/drawingml/2006/main">
  <dgm:ptLst>
    <dgm:pt modelId="{A76183C8-D149-4AD7-9453-68291E1F1D9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AA5F4563-4C0C-4E11-AD6C-D40435713CA5}">
      <dgm:prSet/>
      <dgm:spPr>
        <a:solidFill>
          <a:srgbClr val="00B050"/>
        </a:solidFill>
      </dgm:spPr>
      <dgm:t>
        <a:bodyPr/>
        <a:lstStyle/>
        <a:p>
          <a:pPr rtl="0"/>
          <a:r>
            <a:rPr lang="es-ES" b="1" dirty="0" smtClean="0"/>
            <a:t>FSDS (</a:t>
          </a:r>
          <a:r>
            <a:rPr lang="pt-BR" b="1" dirty="0" smtClean="0"/>
            <a:t>escala de angustia sexual </a:t>
          </a:r>
          <a:r>
            <a:rPr lang="pt-BR" b="1" dirty="0" err="1" smtClean="0"/>
            <a:t>femenina</a:t>
          </a:r>
          <a:r>
            <a:rPr lang="pt-BR" b="1" dirty="0" smtClean="0"/>
            <a:t> )</a:t>
          </a:r>
          <a:endParaRPr lang="es-ES" dirty="0"/>
        </a:p>
      </dgm:t>
    </dgm:pt>
    <dgm:pt modelId="{50198A65-254D-4494-BA87-50C24A7C438B}" type="parTrans" cxnId="{74EC5494-4763-4EC6-BCDE-AE617DEA5246}">
      <dgm:prSet/>
      <dgm:spPr/>
      <dgm:t>
        <a:bodyPr/>
        <a:lstStyle/>
        <a:p>
          <a:endParaRPr lang="es-ES"/>
        </a:p>
      </dgm:t>
    </dgm:pt>
    <dgm:pt modelId="{6CD76C35-72A5-4459-8DE3-20921FF9A000}" type="sibTrans" cxnId="{74EC5494-4763-4EC6-BCDE-AE617DEA5246}">
      <dgm:prSet/>
      <dgm:spPr/>
      <dgm:t>
        <a:bodyPr/>
        <a:lstStyle/>
        <a:p>
          <a:endParaRPr lang="es-ES"/>
        </a:p>
      </dgm:t>
    </dgm:pt>
    <dgm:pt modelId="{10C470BF-0EA6-4310-B5E3-996B0B2D0F87}" type="pres">
      <dgm:prSet presAssocID="{A76183C8-D149-4AD7-9453-68291E1F1D96}" presName="linear" presStyleCnt="0">
        <dgm:presLayoutVars>
          <dgm:animLvl val="lvl"/>
          <dgm:resizeHandles val="exact"/>
        </dgm:presLayoutVars>
      </dgm:prSet>
      <dgm:spPr/>
      <dgm:t>
        <a:bodyPr/>
        <a:lstStyle/>
        <a:p>
          <a:endParaRPr lang="es-ES"/>
        </a:p>
      </dgm:t>
    </dgm:pt>
    <dgm:pt modelId="{53EFA3E5-B799-433A-905C-09662B8BCE9D}" type="pres">
      <dgm:prSet presAssocID="{AA5F4563-4C0C-4E11-AD6C-D40435713CA5}" presName="parentText" presStyleLbl="node1" presStyleIdx="0" presStyleCnt="1">
        <dgm:presLayoutVars>
          <dgm:chMax val="0"/>
          <dgm:bulletEnabled val="1"/>
        </dgm:presLayoutVars>
      </dgm:prSet>
      <dgm:spPr/>
      <dgm:t>
        <a:bodyPr/>
        <a:lstStyle/>
        <a:p>
          <a:endParaRPr lang="es-ES"/>
        </a:p>
      </dgm:t>
    </dgm:pt>
  </dgm:ptLst>
  <dgm:cxnLst>
    <dgm:cxn modelId="{74EC5494-4763-4EC6-BCDE-AE617DEA5246}" srcId="{A76183C8-D149-4AD7-9453-68291E1F1D96}" destId="{AA5F4563-4C0C-4E11-AD6C-D40435713CA5}" srcOrd="0" destOrd="0" parTransId="{50198A65-254D-4494-BA87-50C24A7C438B}" sibTransId="{6CD76C35-72A5-4459-8DE3-20921FF9A000}"/>
    <dgm:cxn modelId="{47EAEF44-B254-4FD9-A57E-9C9DBD03FE0C}" type="presOf" srcId="{AA5F4563-4C0C-4E11-AD6C-D40435713CA5}" destId="{53EFA3E5-B799-433A-905C-09662B8BCE9D}" srcOrd="0" destOrd="0" presId="urn:microsoft.com/office/officeart/2005/8/layout/vList2"/>
    <dgm:cxn modelId="{4B03B65A-E4ED-455C-AA96-F2A9DD5E2167}" type="presOf" srcId="{A76183C8-D149-4AD7-9453-68291E1F1D96}" destId="{10C470BF-0EA6-4310-B5E3-996B0B2D0F87}" srcOrd="0" destOrd="0" presId="urn:microsoft.com/office/officeart/2005/8/layout/vList2"/>
    <dgm:cxn modelId="{3C392FEC-ED8C-496C-B024-0825A7FD7D25}" type="presParOf" srcId="{10C470BF-0EA6-4310-B5E3-996B0B2D0F87}" destId="{53EFA3E5-B799-433A-905C-09662B8BCE9D}" srcOrd="0" destOrd="0" presId="urn:microsoft.com/office/officeart/2005/8/layout/vList2"/>
  </dgm:cxnLst>
  <dgm:bg>
    <a:solidFill>
      <a:srgbClr val="00B050"/>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47.xml><?xml version="1.0" encoding="utf-8"?>
<dgm:dataModel xmlns:dgm="http://schemas.openxmlformats.org/drawingml/2006/diagram" xmlns:a="http://schemas.openxmlformats.org/drawingml/2006/main">
  <dgm:ptLst>
    <dgm:pt modelId="{559229D5-1A03-4E6C-A061-E08487C1F3D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461179E5-2AC6-41EF-A498-559E1889193D}">
      <dgm:prSet/>
      <dgm:spPr>
        <a:solidFill>
          <a:srgbClr val="00B050"/>
        </a:solidFill>
      </dgm:spPr>
      <dgm:t>
        <a:bodyPr/>
        <a:lstStyle/>
        <a:p>
          <a:pPr rtl="0"/>
          <a:r>
            <a:rPr lang="es-ES" b="1" dirty="0" smtClean="0"/>
            <a:t>MEJORA EN LA FUNCIÓN SEXUAL DE ASHWAGANDHA</a:t>
          </a:r>
          <a:endParaRPr lang="es-ES" dirty="0"/>
        </a:p>
      </dgm:t>
    </dgm:pt>
    <dgm:pt modelId="{74D3DC69-F03A-41F4-B22F-0B6C3AA13C8E}" type="parTrans" cxnId="{B982BDFB-46A8-4AD3-83FD-E8EE53E454E7}">
      <dgm:prSet/>
      <dgm:spPr/>
      <dgm:t>
        <a:bodyPr/>
        <a:lstStyle/>
        <a:p>
          <a:endParaRPr lang="es-ES"/>
        </a:p>
      </dgm:t>
    </dgm:pt>
    <dgm:pt modelId="{9B8B02CF-FDB0-48ED-9DFF-59894DB3059A}" type="sibTrans" cxnId="{B982BDFB-46A8-4AD3-83FD-E8EE53E454E7}">
      <dgm:prSet/>
      <dgm:spPr/>
      <dgm:t>
        <a:bodyPr/>
        <a:lstStyle/>
        <a:p>
          <a:endParaRPr lang="es-ES"/>
        </a:p>
      </dgm:t>
    </dgm:pt>
    <dgm:pt modelId="{8D4FEA04-2C51-4139-8DA7-40C926068A4A}" type="pres">
      <dgm:prSet presAssocID="{559229D5-1A03-4E6C-A061-E08487C1F3D6}" presName="linear" presStyleCnt="0">
        <dgm:presLayoutVars>
          <dgm:animLvl val="lvl"/>
          <dgm:resizeHandles val="exact"/>
        </dgm:presLayoutVars>
      </dgm:prSet>
      <dgm:spPr/>
      <dgm:t>
        <a:bodyPr/>
        <a:lstStyle/>
        <a:p>
          <a:endParaRPr lang="es-ES"/>
        </a:p>
      </dgm:t>
    </dgm:pt>
    <dgm:pt modelId="{2751E88F-10C9-4BB0-973D-9EB4E2F8F92D}" type="pres">
      <dgm:prSet presAssocID="{461179E5-2AC6-41EF-A498-559E1889193D}" presName="parentText" presStyleLbl="node1" presStyleIdx="0" presStyleCnt="1">
        <dgm:presLayoutVars>
          <dgm:chMax val="0"/>
          <dgm:bulletEnabled val="1"/>
        </dgm:presLayoutVars>
      </dgm:prSet>
      <dgm:spPr/>
      <dgm:t>
        <a:bodyPr/>
        <a:lstStyle/>
        <a:p>
          <a:endParaRPr lang="es-ES"/>
        </a:p>
      </dgm:t>
    </dgm:pt>
  </dgm:ptLst>
  <dgm:cxnLst>
    <dgm:cxn modelId="{9895E880-A11B-4394-974B-9A3463DB6EE5}" type="presOf" srcId="{559229D5-1A03-4E6C-A061-E08487C1F3D6}" destId="{8D4FEA04-2C51-4139-8DA7-40C926068A4A}" srcOrd="0" destOrd="0" presId="urn:microsoft.com/office/officeart/2005/8/layout/vList2"/>
    <dgm:cxn modelId="{B982BDFB-46A8-4AD3-83FD-E8EE53E454E7}" srcId="{559229D5-1A03-4E6C-A061-E08487C1F3D6}" destId="{461179E5-2AC6-41EF-A498-559E1889193D}" srcOrd="0" destOrd="0" parTransId="{74D3DC69-F03A-41F4-B22F-0B6C3AA13C8E}" sibTransId="{9B8B02CF-FDB0-48ED-9DFF-59894DB3059A}"/>
    <dgm:cxn modelId="{0ECADC95-B25A-440B-BAB3-1CE6C10012B5}" type="presOf" srcId="{461179E5-2AC6-41EF-A498-559E1889193D}" destId="{2751E88F-10C9-4BB0-973D-9EB4E2F8F92D}" srcOrd="0" destOrd="0" presId="urn:microsoft.com/office/officeart/2005/8/layout/vList2"/>
    <dgm:cxn modelId="{556ADB0A-C713-48FE-9AFE-97EAEFC09C1D}" type="presParOf" srcId="{8D4FEA04-2C51-4139-8DA7-40C926068A4A}" destId="{2751E88F-10C9-4BB0-973D-9EB4E2F8F92D}"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8.xml><?xml version="1.0" encoding="utf-8"?>
<dgm:dataModel xmlns:dgm="http://schemas.openxmlformats.org/drawingml/2006/diagram" xmlns:a="http://schemas.openxmlformats.org/drawingml/2006/main">
  <dgm:ptLst>
    <dgm:pt modelId="{C8AA8257-BA1D-40AC-8CB3-87DD922F4B1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BC30DED5-C32B-4B57-BA15-535B31AEAFB3}">
      <dgm:prSet custT="1"/>
      <dgm:spPr>
        <a:solidFill>
          <a:srgbClr val="00B050"/>
        </a:solidFill>
      </dgm:spPr>
      <dgm:t>
        <a:bodyPr/>
        <a:lstStyle/>
        <a:p>
          <a:pPr rtl="0"/>
          <a:r>
            <a:rPr lang="es-ES" sz="2000" b="1" dirty="0" smtClean="0"/>
            <a:t>3. ESTUDIO DE RESISTENCIA CARDIO-RESPIRATORIA </a:t>
          </a:r>
        </a:p>
        <a:p>
          <a:pPr rtl="0"/>
          <a:r>
            <a:rPr lang="en-US" sz="800" dirty="0" smtClean="0"/>
            <a:t>Efficacy and Safety of a Full Spectrum Root Extract of </a:t>
          </a:r>
          <a:r>
            <a:rPr lang="en-US" sz="800" dirty="0" err="1" smtClean="0"/>
            <a:t>Ashwagandha</a:t>
          </a:r>
          <a:r>
            <a:rPr lang="en-US" sz="800" dirty="0" smtClean="0"/>
            <a:t> (</a:t>
          </a:r>
          <a:r>
            <a:rPr lang="en-US" sz="800" dirty="0" err="1" smtClean="0"/>
            <a:t>Withania</a:t>
          </a:r>
          <a:r>
            <a:rPr lang="en-US" sz="800" dirty="0" smtClean="0"/>
            <a:t> </a:t>
          </a:r>
          <a:r>
            <a:rPr lang="en-US" sz="800" dirty="0" err="1" smtClean="0"/>
            <a:t>somnifera</a:t>
          </a:r>
          <a:r>
            <a:rPr lang="en-US" sz="800" dirty="0" smtClean="0"/>
            <a:t>) in Improving Cardiorespiratory Endurance in Healthy Athletic Adults  S </a:t>
          </a:r>
          <a:r>
            <a:rPr lang="en-US" sz="800" dirty="0" err="1" smtClean="0"/>
            <a:t>Bakhtiar</a:t>
          </a:r>
          <a:r>
            <a:rPr lang="en-US" sz="800" dirty="0" smtClean="0"/>
            <a:t> Choudhary1 MD, D.Lit., PhD , </a:t>
          </a:r>
          <a:r>
            <a:rPr lang="en-US" sz="800" dirty="0" err="1" smtClean="0"/>
            <a:t>Adithya</a:t>
          </a:r>
          <a:r>
            <a:rPr lang="en-US" sz="800" dirty="0" smtClean="0"/>
            <a:t> Shetty2 MBBS, FISS Accepted for publication in AYU, an international journal on research in Ayurveda</a:t>
          </a:r>
          <a:endParaRPr lang="es-ES" sz="800" dirty="0"/>
        </a:p>
      </dgm:t>
    </dgm:pt>
    <dgm:pt modelId="{569029BA-5CC3-4931-810E-9CD57A02B4E6}" type="parTrans" cxnId="{F82EAE63-B5C4-48B4-B01E-47765353989C}">
      <dgm:prSet/>
      <dgm:spPr/>
      <dgm:t>
        <a:bodyPr/>
        <a:lstStyle/>
        <a:p>
          <a:endParaRPr lang="es-ES"/>
        </a:p>
      </dgm:t>
    </dgm:pt>
    <dgm:pt modelId="{F1BDDA4C-FBD1-494F-A5A2-64343404FE5B}" type="sibTrans" cxnId="{F82EAE63-B5C4-48B4-B01E-47765353989C}">
      <dgm:prSet/>
      <dgm:spPr/>
      <dgm:t>
        <a:bodyPr/>
        <a:lstStyle/>
        <a:p>
          <a:endParaRPr lang="es-ES"/>
        </a:p>
      </dgm:t>
    </dgm:pt>
    <dgm:pt modelId="{5094EB2E-80B0-4F6B-9489-075F9CDB2801}" type="pres">
      <dgm:prSet presAssocID="{C8AA8257-BA1D-40AC-8CB3-87DD922F4B17}" presName="linear" presStyleCnt="0">
        <dgm:presLayoutVars>
          <dgm:animLvl val="lvl"/>
          <dgm:resizeHandles val="exact"/>
        </dgm:presLayoutVars>
      </dgm:prSet>
      <dgm:spPr/>
      <dgm:t>
        <a:bodyPr/>
        <a:lstStyle/>
        <a:p>
          <a:endParaRPr lang="es-ES"/>
        </a:p>
      </dgm:t>
    </dgm:pt>
    <dgm:pt modelId="{D9543276-DD54-48DE-AC5B-248658B19693}" type="pres">
      <dgm:prSet presAssocID="{BC30DED5-C32B-4B57-BA15-535B31AEAFB3}" presName="parentText" presStyleLbl="node1" presStyleIdx="0" presStyleCnt="1">
        <dgm:presLayoutVars>
          <dgm:chMax val="0"/>
          <dgm:bulletEnabled val="1"/>
        </dgm:presLayoutVars>
      </dgm:prSet>
      <dgm:spPr/>
      <dgm:t>
        <a:bodyPr/>
        <a:lstStyle/>
        <a:p>
          <a:endParaRPr lang="es-ES"/>
        </a:p>
      </dgm:t>
    </dgm:pt>
  </dgm:ptLst>
  <dgm:cxnLst>
    <dgm:cxn modelId="{F82EAE63-B5C4-48B4-B01E-47765353989C}" srcId="{C8AA8257-BA1D-40AC-8CB3-87DD922F4B17}" destId="{BC30DED5-C32B-4B57-BA15-535B31AEAFB3}" srcOrd="0" destOrd="0" parTransId="{569029BA-5CC3-4931-810E-9CD57A02B4E6}" sibTransId="{F1BDDA4C-FBD1-494F-A5A2-64343404FE5B}"/>
    <dgm:cxn modelId="{2A27A9D2-0AE4-4199-AAEC-EF1DD3E4F086}" type="presOf" srcId="{BC30DED5-C32B-4B57-BA15-535B31AEAFB3}" destId="{D9543276-DD54-48DE-AC5B-248658B19693}" srcOrd="0" destOrd="0" presId="urn:microsoft.com/office/officeart/2005/8/layout/vList2"/>
    <dgm:cxn modelId="{7CCFA131-4449-4CEA-BA24-BD22985AE30B}" type="presOf" srcId="{C8AA8257-BA1D-40AC-8CB3-87DD922F4B17}" destId="{5094EB2E-80B0-4F6B-9489-075F9CDB2801}" srcOrd="0" destOrd="0" presId="urn:microsoft.com/office/officeart/2005/8/layout/vList2"/>
    <dgm:cxn modelId="{63FED7E6-B507-4E80-ABC7-6E4B4EC8DD2F}" type="presParOf" srcId="{5094EB2E-80B0-4F6B-9489-075F9CDB2801}" destId="{D9543276-DD54-48DE-AC5B-248658B19693}"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9.xml><?xml version="1.0" encoding="utf-8"?>
<dgm:dataModel xmlns:dgm="http://schemas.openxmlformats.org/drawingml/2006/diagram" xmlns:a="http://schemas.openxmlformats.org/drawingml/2006/main">
  <dgm:ptLst>
    <dgm:pt modelId="{299F9A8B-E32A-4826-8CDC-7A79DA85E10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BC7F5F59-E4E9-4806-A26D-8525BFF57C7F}">
      <dgm:prSet/>
      <dgm:spPr>
        <a:solidFill>
          <a:srgbClr val="00B050"/>
        </a:solidFill>
      </dgm:spPr>
      <dgm:t>
        <a:bodyPr/>
        <a:lstStyle/>
        <a:p>
          <a:pPr rtl="0"/>
          <a:r>
            <a:rPr lang="es-ES" smtClean="0"/>
            <a:t>HIPOTÉSIS MECANISMO DE ACCIÓN</a:t>
          </a:r>
          <a:endParaRPr lang="es-ES"/>
        </a:p>
      </dgm:t>
    </dgm:pt>
    <dgm:pt modelId="{1B6532F3-FDF8-4788-9E6D-E3B2A3287818}" type="parTrans" cxnId="{C04E1035-CD64-4773-AAFB-5AD7204AE041}">
      <dgm:prSet/>
      <dgm:spPr/>
      <dgm:t>
        <a:bodyPr/>
        <a:lstStyle/>
        <a:p>
          <a:endParaRPr lang="es-ES"/>
        </a:p>
      </dgm:t>
    </dgm:pt>
    <dgm:pt modelId="{D25988DC-FB4F-4D9F-B5B2-8479C53CEE9C}" type="sibTrans" cxnId="{C04E1035-CD64-4773-AAFB-5AD7204AE041}">
      <dgm:prSet/>
      <dgm:spPr/>
      <dgm:t>
        <a:bodyPr/>
        <a:lstStyle/>
        <a:p>
          <a:endParaRPr lang="es-ES"/>
        </a:p>
      </dgm:t>
    </dgm:pt>
    <dgm:pt modelId="{E19DE326-3456-4538-BEA1-D8F332A5DCB4}" type="pres">
      <dgm:prSet presAssocID="{299F9A8B-E32A-4826-8CDC-7A79DA85E102}" presName="linear" presStyleCnt="0">
        <dgm:presLayoutVars>
          <dgm:animLvl val="lvl"/>
          <dgm:resizeHandles val="exact"/>
        </dgm:presLayoutVars>
      </dgm:prSet>
      <dgm:spPr/>
      <dgm:t>
        <a:bodyPr/>
        <a:lstStyle/>
        <a:p>
          <a:endParaRPr lang="es-ES"/>
        </a:p>
      </dgm:t>
    </dgm:pt>
    <dgm:pt modelId="{6EEBE109-7170-45FF-8931-515F0B4DD7E2}" type="pres">
      <dgm:prSet presAssocID="{BC7F5F59-E4E9-4806-A26D-8525BFF57C7F}" presName="parentText" presStyleLbl="node1" presStyleIdx="0" presStyleCnt="1">
        <dgm:presLayoutVars>
          <dgm:chMax val="0"/>
          <dgm:bulletEnabled val="1"/>
        </dgm:presLayoutVars>
      </dgm:prSet>
      <dgm:spPr/>
      <dgm:t>
        <a:bodyPr/>
        <a:lstStyle/>
        <a:p>
          <a:endParaRPr lang="es-ES"/>
        </a:p>
      </dgm:t>
    </dgm:pt>
  </dgm:ptLst>
  <dgm:cxnLst>
    <dgm:cxn modelId="{920C24DB-47FE-40E7-B5AB-0C94A2227B64}" type="presOf" srcId="{299F9A8B-E32A-4826-8CDC-7A79DA85E102}" destId="{E19DE326-3456-4538-BEA1-D8F332A5DCB4}" srcOrd="0" destOrd="0" presId="urn:microsoft.com/office/officeart/2005/8/layout/vList2"/>
    <dgm:cxn modelId="{C04E1035-CD64-4773-AAFB-5AD7204AE041}" srcId="{299F9A8B-E32A-4826-8CDC-7A79DA85E102}" destId="{BC7F5F59-E4E9-4806-A26D-8525BFF57C7F}" srcOrd="0" destOrd="0" parTransId="{1B6532F3-FDF8-4788-9E6D-E3B2A3287818}" sibTransId="{D25988DC-FB4F-4D9F-B5B2-8479C53CEE9C}"/>
    <dgm:cxn modelId="{453C914B-7046-4ECF-B32A-9C0A66606CB6}" type="presOf" srcId="{BC7F5F59-E4E9-4806-A26D-8525BFF57C7F}" destId="{6EEBE109-7170-45FF-8931-515F0B4DD7E2}" srcOrd="0" destOrd="0" presId="urn:microsoft.com/office/officeart/2005/8/layout/vList2"/>
    <dgm:cxn modelId="{EA437EC3-73A5-4DBD-86FD-7E259839EE42}" type="presParOf" srcId="{E19DE326-3456-4538-BEA1-D8F332A5DCB4}" destId="{6EEBE109-7170-45FF-8931-515F0B4DD7E2}"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256895F-7E6D-4672-B3C1-16033B2C6D3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90D71150-B7B6-4E78-90A8-3005C719CB1B}">
      <dgm:prSet/>
      <dgm:spPr>
        <a:solidFill>
          <a:srgbClr val="00B050"/>
        </a:solidFill>
      </dgm:spPr>
      <dgm:t>
        <a:bodyPr/>
        <a:lstStyle/>
        <a:p>
          <a:pPr rtl="0"/>
          <a:r>
            <a:rPr lang="es-ES" dirty="0" smtClean="0"/>
            <a:t>INGREDIENTES (Por UNA cápsula):</a:t>
          </a:r>
          <a:endParaRPr lang="es-ES" dirty="0"/>
        </a:p>
      </dgm:t>
    </dgm:pt>
    <dgm:pt modelId="{89E6C6ED-18C5-45EC-9CB4-FB8A12539834}" type="parTrans" cxnId="{1446CE0F-684D-4D15-984D-6A073E9A0F44}">
      <dgm:prSet/>
      <dgm:spPr/>
      <dgm:t>
        <a:bodyPr/>
        <a:lstStyle/>
        <a:p>
          <a:endParaRPr lang="es-ES"/>
        </a:p>
      </dgm:t>
    </dgm:pt>
    <dgm:pt modelId="{56E43C7A-1E06-4F93-98FF-4C9DC68ED6E0}" type="sibTrans" cxnId="{1446CE0F-684D-4D15-984D-6A073E9A0F44}">
      <dgm:prSet/>
      <dgm:spPr/>
      <dgm:t>
        <a:bodyPr/>
        <a:lstStyle/>
        <a:p>
          <a:endParaRPr lang="es-ES"/>
        </a:p>
      </dgm:t>
    </dgm:pt>
    <dgm:pt modelId="{65400A92-19F3-4982-9115-6DE5A07FBA21}">
      <dgm:prSet/>
      <dgm:spPr/>
      <dgm:t>
        <a:bodyPr/>
        <a:lstStyle/>
        <a:p>
          <a:pPr rtl="0"/>
          <a:r>
            <a:rPr lang="es-ES" dirty="0" smtClean="0"/>
            <a:t>600 mg </a:t>
          </a:r>
          <a:r>
            <a:rPr lang="es-ES" dirty="0" err="1" smtClean="0"/>
            <a:t>Ashwagandha</a:t>
          </a:r>
          <a:r>
            <a:rPr lang="es-ES" dirty="0" smtClean="0"/>
            <a:t> KSM-66</a:t>
          </a:r>
          <a:r>
            <a:rPr lang="es-ES" baseline="30000" dirty="0" smtClean="0"/>
            <a:t>®</a:t>
          </a:r>
          <a:r>
            <a:rPr lang="es-ES" dirty="0" smtClean="0"/>
            <a:t>estandarizada AL 5% </a:t>
          </a:r>
          <a:r>
            <a:rPr lang="es-ES" dirty="0" err="1" smtClean="0"/>
            <a:t>withanólidos</a:t>
          </a:r>
          <a:r>
            <a:rPr lang="es-ES" dirty="0" smtClean="0"/>
            <a:t>   por HPLC.</a:t>
          </a:r>
          <a:endParaRPr lang="es-ES" dirty="0"/>
        </a:p>
      </dgm:t>
    </dgm:pt>
    <dgm:pt modelId="{36FB1BD9-94C0-4E5D-9905-168B1B8357C8}" type="parTrans" cxnId="{3B79E5A9-A712-4B3D-AD4C-853A9B7CC7E2}">
      <dgm:prSet/>
      <dgm:spPr/>
      <dgm:t>
        <a:bodyPr/>
        <a:lstStyle/>
        <a:p>
          <a:endParaRPr lang="es-ES"/>
        </a:p>
      </dgm:t>
    </dgm:pt>
    <dgm:pt modelId="{5A1A3180-7D88-4EE7-84AB-93B9C818D675}" type="sibTrans" cxnId="{3B79E5A9-A712-4B3D-AD4C-853A9B7CC7E2}">
      <dgm:prSet/>
      <dgm:spPr/>
      <dgm:t>
        <a:bodyPr/>
        <a:lstStyle/>
        <a:p>
          <a:endParaRPr lang="es-ES"/>
        </a:p>
      </dgm:t>
    </dgm:pt>
    <dgm:pt modelId="{EAD1E980-97C5-474C-91AD-AC0550EC9FCF}">
      <dgm:prSet/>
      <dgm:spPr/>
      <dgm:t>
        <a:bodyPr/>
        <a:lstStyle/>
        <a:p>
          <a:pPr rtl="0"/>
          <a:r>
            <a:rPr lang="es-ES" dirty="0" smtClean="0"/>
            <a:t>10 mg de SOD B</a:t>
          </a:r>
          <a:r>
            <a:rPr lang="es-ES" baseline="30000" dirty="0" smtClean="0"/>
            <a:t> ®</a:t>
          </a:r>
          <a:r>
            <a:rPr lang="es-ES" dirty="0" smtClean="0"/>
            <a:t>15.000 UI/gr (</a:t>
          </a:r>
          <a:r>
            <a:rPr lang="es-ES" dirty="0" err="1" smtClean="0"/>
            <a:t>extraido</a:t>
          </a:r>
          <a:r>
            <a:rPr lang="es-ES" dirty="0" smtClean="0"/>
            <a:t> del melón </a:t>
          </a:r>
          <a:r>
            <a:rPr lang="es-ES" dirty="0" err="1" smtClean="0"/>
            <a:t>Curcumis</a:t>
          </a:r>
          <a:r>
            <a:rPr lang="es-ES" dirty="0" smtClean="0"/>
            <a:t> </a:t>
          </a:r>
          <a:r>
            <a:rPr lang="es-ES" dirty="0" err="1" smtClean="0"/>
            <a:t>melo</a:t>
          </a:r>
          <a:r>
            <a:rPr lang="es-ES" dirty="0" smtClean="0"/>
            <a:t> L.) equivalentes a 150 UI SOD/cap., :Catalasa: 2.140 UI/gr, Coenzima Q-10 : 0,11 mg/gr, Acido </a:t>
          </a:r>
          <a:r>
            <a:rPr lang="es-ES" dirty="0" err="1" smtClean="0"/>
            <a:t>Lipoico</a:t>
          </a:r>
          <a:r>
            <a:rPr lang="es-ES" dirty="0" smtClean="0"/>
            <a:t>: 0,04 mg/gr, </a:t>
          </a:r>
          <a:r>
            <a:rPr lang="es-ES" dirty="0" err="1" smtClean="0"/>
            <a:t>Glutation</a:t>
          </a:r>
          <a:r>
            <a:rPr lang="es-ES" dirty="0" smtClean="0"/>
            <a:t> Peroxidasa: 214 IU/gr. </a:t>
          </a:r>
          <a:endParaRPr lang="es-ES" dirty="0"/>
        </a:p>
      </dgm:t>
    </dgm:pt>
    <dgm:pt modelId="{222BAD5E-D7BB-45B0-8486-07E40E5F0C64}" type="parTrans" cxnId="{EABE2412-25D8-47C0-AE6A-CBB9BF32FE5F}">
      <dgm:prSet/>
      <dgm:spPr/>
      <dgm:t>
        <a:bodyPr/>
        <a:lstStyle/>
        <a:p>
          <a:endParaRPr lang="es-ES"/>
        </a:p>
      </dgm:t>
    </dgm:pt>
    <dgm:pt modelId="{7F58D3A9-6F07-4DC0-83C4-2AE665701704}" type="sibTrans" cxnId="{EABE2412-25D8-47C0-AE6A-CBB9BF32FE5F}">
      <dgm:prSet/>
      <dgm:spPr/>
      <dgm:t>
        <a:bodyPr/>
        <a:lstStyle/>
        <a:p>
          <a:endParaRPr lang="es-ES"/>
        </a:p>
      </dgm:t>
    </dgm:pt>
    <dgm:pt modelId="{908A7ACC-8166-4228-B2C4-721B0F59E58B}">
      <dgm:prSet/>
      <dgm:spPr/>
      <dgm:t>
        <a:bodyPr/>
        <a:lstStyle/>
        <a:p>
          <a:pPr rtl="0"/>
          <a:endParaRPr lang="es-ES" dirty="0"/>
        </a:p>
      </dgm:t>
    </dgm:pt>
    <dgm:pt modelId="{24058652-9457-4E1A-B507-3D6AED97806A}" type="parTrans" cxnId="{8916567F-6FFA-4AC5-8F9C-D6674779E050}">
      <dgm:prSet/>
      <dgm:spPr/>
      <dgm:t>
        <a:bodyPr/>
        <a:lstStyle/>
        <a:p>
          <a:endParaRPr lang="es-ES"/>
        </a:p>
      </dgm:t>
    </dgm:pt>
    <dgm:pt modelId="{0DC5AD46-0245-4990-88D2-D8427C32D197}" type="sibTrans" cxnId="{8916567F-6FFA-4AC5-8F9C-D6674779E050}">
      <dgm:prSet/>
      <dgm:spPr/>
      <dgm:t>
        <a:bodyPr/>
        <a:lstStyle/>
        <a:p>
          <a:endParaRPr lang="es-ES"/>
        </a:p>
      </dgm:t>
    </dgm:pt>
    <dgm:pt modelId="{E2F1DE8D-53AF-41E7-88B2-DE70E8DC09B1}" type="pres">
      <dgm:prSet presAssocID="{7256895F-7E6D-4672-B3C1-16033B2C6D3B}" presName="linear" presStyleCnt="0">
        <dgm:presLayoutVars>
          <dgm:animLvl val="lvl"/>
          <dgm:resizeHandles val="exact"/>
        </dgm:presLayoutVars>
      </dgm:prSet>
      <dgm:spPr/>
      <dgm:t>
        <a:bodyPr/>
        <a:lstStyle/>
        <a:p>
          <a:endParaRPr lang="es-ES"/>
        </a:p>
      </dgm:t>
    </dgm:pt>
    <dgm:pt modelId="{570E345C-95C3-4BAE-942D-3A323E6C7045}" type="pres">
      <dgm:prSet presAssocID="{90D71150-B7B6-4E78-90A8-3005C719CB1B}" presName="parentText" presStyleLbl="node1" presStyleIdx="0" presStyleCnt="1">
        <dgm:presLayoutVars>
          <dgm:chMax val="0"/>
          <dgm:bulletEnabled val="1"/>
        </dgm:presLayoutVars>
      </dgm:prSet>
      <dgm:spPr/>
      <dgm:t>
        <a:bodyPr/>
        <a:lstStyle/>
        <a:p>
          <a:endParaRPr lang="es-ES"/>
        </a:p>
      </dgm:t>
    </dgm:pt>
    <dgm:pt modelId="{DA17AAF1-0A64-4290-9B35-7114F8EC0159}" type="pres">
      <dgm:prSet presAssocID="{90D71150-B7B6-4E78-90A8-3005C719CB1B}" presName="childText" presStyleLbl="revTx" presStyleIdx="0" presStyleCnt="1">
        <dgm:presLayoutVars>
          <dgm:bulletEnabled val="1"/>
        </dgm:presLayoutVars>
      </dgm:prSet>
      <dgm:spPr/>
      <dgm:t>
        <a:bodyPr/>
        <a:lstStyle/>
        <a:p>
          <a:endParaRPr lang="es-ES"/>
        </a:p>
      </dgm:t>
    </dgm:pt>
  </dgm:ptLst>
  <dgm:cxnLst>
    <dgm:cxn modelId="{3B79E5A9-A712-4B3D-AD4C-853A9B7CC7E2}" srcId="{90D71150-B7B6-4E78-90A8-3005C719CB1B}" destId="{65400A92-19F3-4982-9115-6DE5A07FBA21}" srcOrd="0" destOrd="0" parTransId="{36FB1BD9-94C0-4E5D-9905-168B1B8357C8}" sibTransId="{5A1A3180-7D88-4EE7-84AB-93B9C818D675}"/>
    <dgm:cxn modelId="{0C06581E-78FB-42F1-8221-9F09032DF2EE}" type="presOf" srcId="{7256895F-7E6D-4672-B3C1-16033B2C6D3B}" destId="{E2F1DE8D-53AF-41E7-88B2-DE70E8DC09B1}" srcOrd="0" destOrd="0" presId="urn:microsoft.com/office/officeart/2005/8/layout/vList2"/>
    <dgm:cxn modelId="{8916567F-6FFA-4AC5-8F9C-D6674779E050}" srcId="{90D71150-B7B6-4E78-90A8-3005C719CB1B}" destId="{908A7ACC-8166-4228-B2C4-721B0F59E58B}" srcOrd="1" destOrd="0" parTransId="{24058652-9457-4E1A-B507-3D6AED97806A}" sibTransId="{0DC5AD46-0245-4990-88D2-D8427C32D197}"/>
    <dgm:cxn modelId="{00DB0E0D-0D21-4DD5-A85E-052FB010A6F6}" type="presOf" srcId="{90D71150-B7B6-4E78-90A8-3005C719CB1B}" destId="{570E345C-95C3-4BAE-942D-3A323E6C7045}" srcOrd="0" destOrd="0" presId="urn:microsoft.com/office/officeart/2005/8/layout/vList2"/>
    <dgm:cxn modelId="{AED82F40-8949-4C40-83D1-FA0443364700}" type="presOf" srcId="{908A7ACC-8166-4228-B2C4-721B0F59E58B}" destId="{DA17AAF1-0A64-4290-9B35-7114F8EC0159}" srcOrd="0" destOrd="1" presId="urn:microsoft.com/office/officeart/2005/8/layout/vList2"/>
    <dgm:cxn modelId="{C1017D56-AD4C-4B65-B03C-D287C3EEDA48}" type="presOf" srcId="{EAD1E980-97C5-474C-91AD-AC0550EC9FCF}" destId="{DA17AAF1-0A64-4290-9B35-7114F8EC0159}" srcOrd="0" destOrd="2" presId="urn:microsoft.com/office/officeart/2005/8/layout/vList2"/>
    <dgm:cxn modelId="{1446CE0F-684D-4D15-984D-6A073E9A0F44}" srcId="{7256895F-7E6D-4672-B3C1-16033B2C6D3B}" destId="{90D71150-B7B6-4E78-90A8-3005C719CB1B}" srcOrd="0" destOrd="0" parTransId="{89E6C6ED-18C5-45EC-9CB4-FB8A12539834}" sibTransId="{56E43C7A-1E06-4F93-98FF-4C9DC68ED6E0}"/>
    <dgm:cxn modelId="{F1A4FD84-8E19-4920-86FA-16F9BEDB3202}" type="presOf" srcId="{65400A92-19F3-4982-9115-6DE5A07FBA21}" destId="{DA17AAF1-0A64-4290-9B35-7114F8EC0159}" srcOrd="0" destOrd="0" presId="urn:microsoft.com/office/officeart/2005/8/layout/vList2"/>
    <dgm:cxn modelId="{EABE2412-25D8-47C0-AE6A-CBB9BF32FE5F}" srcId="{90D71150-B7B6-4E78-90A8-3005C719CB1B}" destId="{EAD1E980-97C5-474C-91AD-AC0550EC9FCF}" srcOrd="2" destOrd="0" parTransId="{222BAD5E-D7BB-45B0-8486-07E40E5F0C64}" sibTransId="{7F58D3A9-6F07-4DC0-83C4-2AE665701704}"/>
    <dgm:cxn modelId="{4C1A7774-297F-4801-AD2A-2DE2442BD303}" type="presParOf" srcId="{E2F1DE8D-53AF-41E7-88B2-DE70E8DC09B1}" destId="{570E345C-95C3-4BAE-942D-3A323E6C7045}" srcOrd="0" destOrd="0" presId="urn:microsoft.com/office/officeart/2005/8/layout/vList2"/>
    <dgm:cxn modelId="{99A12BC0-6A78-41FB-9A3C-6F6BA9B04823}" type="presParOf" srcId="{E2F1DE8D-53AF-41E7-88B2-DE70E8DC09B1}" destId="{DA17AAF1-0A64-4290-9B35-7114F8EC0159}" srcOrd="1" destOrd="0" presId="urn:microsoft.com/office/officeart/2005/8/layout/vList2"/>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50.xml><?xml version="1.0" encoding="utf-8"?>
<dgm:dataModel xmlns:dgm="http://schemas.openxmlformats.org/drawingml/2006/diagram" xmlns:a="http://schemas.openxmlformats.org/drawingml/2006/main">
  <dgm:ptLst>
    <dgm:pt modelId="{00497139-8D41-43D7-8A6C-19C949D5E77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1D701E72-36CD-41B0-A147-F3D4092CFE7B}">
      <dgm:prSet/>
      <dgm:spPr>
        <a:solidFill>
          <a:srgbClr val="00B050"/>
        </a:solidFill>
      </dgm:spPr>
      <dgm:t>
        <a:bodyPr/>
        <a:lstStyle/>
        <a:p>
          <a:pPr rtl="0"/>
          <a:r>
            <a:rPr lang="es-ES" smtClean="0"/>
            <a:t>VO</a:t>
          </a:r>
          <a:r>
            <a:rPr lang="es-ES" baseline="-25000" smtClean="0"/>
            <a:t>2</a:t>
          </a:r>
          <a:endParaRPr lang="es-ES"/>
        </a:p>
      </dgm:t>
    </dgm:pt>
    <dgm:pt modelId="{C7D9DF4D-AA09-4A4E-BB27-689BB002578C}" type="parTrans" cxnId="{21C2E6CF-2D59-447F-A80C-84C4E2940884}">
      <dgm:prSet/>
      <dgm:spPr/>
      <dgm:t>
        <a:bodyPr/>
        <a:lstStyle/>
        <a:p>
          <a:endParaRPr lang="es-ES"/>
        </a:p>
      </dgm:t>
    </dgm:pt>
    <dgm:pt modelId="{E1F09273-860B-4EE8-96C0-685ECAD924C5}" type="sibTrans" cxnId="{21C2E6CF-2D59-447F-A80C-84C4E2940884}">
      <dgm:prSet/>
      <dgm:spPr/>
      <dgm:t>
        <a:bodyPr/>
        <a:lstStyle/>
        <a:p>
          <a:endParaRPr lang="es-ES"/>
        </a:p>
      </dgm:t>
    </dgm:pt>
    <dgm:pt modelId="{9F9C7341-373C-43DF-B315-4B39A2A2F321}" type="pres">
      <dgm:prSet presAssocID="{00497139-8D41-43D7-8A6C-19C949D5E778}" presName="linear" presStyleCnt="0">
        <dgm:presLayoutVars>
          <dgm:animLvl val="lvl"/>
          <dgm:resizeHandles val="exact"/>
        </dgm:presLayoutVars>
      </dgm:prSet>
      <dgm:spPr/>
      <dgm:t>
        <a:bodyPr/>
        <a:lstStyle/>
        <a:p>
          <a:endParaRPr lang="es-ES"/>
        </a:p>
      </dgm:t>
    </dgm:pt>
    <dgm:pt modelId="{55C45E8C-6E77-4D8B-BFA5-34A4D90F9094}" type="pres">
      <dgm:prSet presAssocID="{1D701E72-36CD-41B0-A147-F3D4092CFE7B}" presName="parentText" presStyleLbl="node1" presStyleIdx="0" presStyleCnt="1">
        <dgm:presLayoutVars>
          <dgm:chMax val="0"/>
          <dgm:bulletEnabled val="1"/>
        </dgm:presLayoutVars>
      </dgm:prSet>
      <dgm:spPr/>
      <dgm:t>
        <a:bodyPr/>
        <a:lstStyle/>
        <a:p>
          <a:endParaRPr lang="es-ES"/>
        </a:p>
      </dgm:t>
    </dgm:pt>
  </dgm:ptLst>
  <dgm:cxnLst>
    <dgm:cxn modelId="{21C2E6CF-2D59-447F-A80C-84C4E2940884}" srcId="{00497139-8D41-43D7-8A6C-19C949D5E778}" destId="{1D701E72-36CD-41B0-A147-F3D4092CFE7B}" srcOrd="0" destOrd="0" parTransId="{C7D9DF4D-AA09-4A4E-BB27-689BB002578C}" sibTransId="{E1F09273-860B-4EE8-96C0-685ECAD924C5}"/>
    <dgm:cxn modelId="{4F8853B4-7EFD-4B69-9B90-C2597DB1AE66}" type="presOf" srcId="{1D701E72-36CD-41B0-A147-F3D4092CFE7B}" destId="{55C45E8C-6E77-4D8B-BFA5-34A4D90F9094}" srcOrd="0" destOrd="0" presId="urn:microsoft.com/office/officeart/2005/8/layout/vList2"/>
    <dgm:cxn modelId="{05E63FB2-C49F-494B-8CF3-BFE04A583279}" type="presOf" srcId="{00497139-8D41-43D7-8A6C-19C949D5E778}" destId="{9F9C7341-373C-43DF-B315-4B39A2A2F321}" srcOrd="0" destOrd="0" presId="urn:microsoft.com/office/officeart/2005/8/layout/vList2"/>
    <dgm:cxn modelId="{0AC27AD9-B8E5-41C5-B1FA-57B82ED7EF6C}" type="presParOf" srcId="{9F9C7341-373C-43DF-B315-4B39A2A2F321}" destId="{55C45E8C-6E77-4D8B-BFA5-34A4D90F9094}"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1.xml><?xml version="1.0" encoding="utf-8"?>
<dgm:dataModel xmlns:dgm="http://schemas.openxmlformats.org/drawingml/2006/diagram" xmlns:a="http://schemas.openxmlformats.org/drawingml/2006/main">
  <dgm:ptLst>
    <dgm:pt modelId="{3F94DAE2-5E35-48D4-A033-CF0EE6798AF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44F85023-86D9-42B5-B54C-0596E43882B7}">
      <dgm:prSet custT="1"/>
      <dgm:spPr>
        <a:solidFill>
          <a:srgbClr val="00B050"/>
        </a:solidFill>
      </dgm:spPr>
      <dgm:t>
        <a:bodyPr/>
        <a:lstStyle/>
        <a:p>
          <a:pPr rtl="0"/>
          <a:r>
            <a:rPr lang="es-ES" sz="2000" b="1" dirty="0" smtClean="0"/>
            <a:t>3. ESTUDIO DE RESISTENCIA CARDIO-RESPIRATORIA </a:t>
          </a:r>
        </a:p>
        <a:p>
          <a:pPr rtl="0"/>
          <a:r>
            <a:rPr lang="en-US" sz="800" dirty="0" smtClean="0"/>
            <a:t>Efficacy and Safety of a Full Spectrum Root Extract of </a:t>
          </a:r>
          <a:r>
            <a:rPr lang="en-US" sz="800" dirty="0" err="1" smtClean="0"/>
            <a:t>Ashwagandha</a:t>
          </a:r>
          <a:r>
            <a:rPr lang="en-US" sz="800" dirty="0" smtClean="0"/>
            <a:t> (</a:t>
          </a:r>
          <a:r>
            <a:rPr lang="en-US" sz="800" dirty="0" err="1" smtClean="0"/>
            <a:t>Withania</a:t>
          </a:r>
          <a:r>
            <a:rPr lang="en-US" sz="800" dirty="0" smtClean="0"/>
            <a:t> </a:t>
          </a:r>
          <a:r>
            <a:rPr lang="en-US" sz="800" dirty="0" err="1" smtClean="0"/>
            <a:t>somnifera</a:t>
          </a:r>
          <a:r>
            <a:rPr lang="en-US" sz="800" dirty="0" smtClean="0"/>
            <a:t>) in Improving Cardiorespiratory Endurance in Healthy Athletic Adults  S </a:t>
          </a:r>
          <a:r>
            <a:rPr lang="en-US" sz="800" dirty="0" err="1" smtClean="0"/>
            <a:t>Bakhtiar</a:t>
          </a:r>
          <a:r>
            <a:rPr lang="en-US" sz="800" dirty="0" smtClean="0"/>
            <a:t> Choudhary1 MD, D.Lit., PhD , </a:t>
          </a:r>
          <a:r>
            <a:rPr lang="en-US" sz="800" dirty="0" err="1" smtClean="0"/>
            <a:t>Adithya</a:t>
          </a:r>
          <a:r>
            <a:rPr lang="en-US" sz="800" dirty="0" smtClean="0"/>
            <a:t> Shetty2 MBBS, FISS Accepted for publication in AYU, an international journal on research in Ayurveda</a:t>
          </a:r>
          <a:endParaRPr lang="es-ES" sz="800" dirty="0"/>
        </a:p>
      </dgm:t>
    </dgm:pt>
    <dgm:pt modelId="{6F7E8055-20EE-4069-A65E-5C95BA0451FF}" type="parTrans" cxnId="{2A41A076-DD1D-428F-9BFE-7398AB4B1007}">
      <dgm:prSet/>
      <dgm:spPr/>
      <dgm:t>
        <a:bodyPr/>
        <a:lstStyle/>
        <a:p>
          <a:endParaRPr lang="es-ES"/>
        </a:p>
      </dgm:t>
    </dgm:pt>
    <dgm:pt modelId="{4E4B82AE-803A-490E-9E41-78196C5BA53C}" type="sibTrans" cxnId="{2A41A076-DD1D-428F-9BFE-7398AB4B1007}">
      <dgm:prSet/>
      <dgm:spPr/>
      <dgm:t>
        <a:bodyPr/>
        <a:lstStyle/>
        <a:p>
          <a:endParaRPr lang="es-ES"/>
        </a:p>
      </dgm:t>
    </dgm:pt>
    <dgm:pt modelId="{06818BED-0EB6-4C69-B858-95D37562C778}" type="pres">
      <dgm:prSet presAssocID="{3F94DAE2-5E35-48D4-A033-CF0EE6798AFD}" presName="linear" presStyleCnt="0">
        <dgm:presLayoutVars>
          <dgm:animLvl val="lvl"/>
          <dgm:resizeHandles val="exact"/>
        </dgm:presLayoutVars>
      </dgm:prSet>
      <dgm:spPr/>
      <dgm:t>
        <a:bodyPr/>
        <a:lstStyle/>
        <a:p>
          <a:endParaRPr lang="es-ES"/>
        </a:p>
      </dgm:t>
    </dgm:pt>
    <dgm:pt modelId="{9D83001A-E088-4736-966B-3B13B6B88057}" type="pres">
      <dgm:prSet presAssocID="{44F85023-86D9-42B5-B54C-0596E43882B7}" presName="parentText" presStyleLbl="node1" presStyleIdx="0" presStyleCnt="1">
        <dgm:presLayoutVars>
          <dgm:chMax val="0"/>
          <dgm:bulletEnabled val="1"/>
        </dgm:presLayoutVars>
      </dgm:prSet>
      <dgm:spPr/>
      <dgm:t>
        <a:bodyPr/>
        <a:lstStyle/>
        <a:p>
          <a:endParaRPr lang="es-ES"/>
        </a:p>
      </dgm:t>
    </dgm:pt>
  </dgm:ptLst>
  <dgm:cxnLst>
    <dgm:cxn modelId="{2A41A076-DD1D-428F-9BFE-7398AB4B1007}" srcId="{3F94DAE2-5E35-48D4-A033-CF0EE6798AFD}" destId="{44F85023-86D9-42B5-B54C-0596E43882B7}" srcOrd="0" destOrd="0" parTransId="{6F7E8055-20EE-4069-A65E-5C95BA0451FF}" sibTransId="{4E4B82AE-803A-490E-9E41-78196C5BA53C}"/>
    <dgm:cxn modelId="{E3BA45B5-A5C6-43DB-ADC1-5D4F00FDC046}" type="presOf" srcId="{3F94DAE2-5E35-48D4-A033-CF0EE6798AFD}" destId="{06818BED-0EB6-4C69-B858-95D37562C778}" srcOrd="0" destOrd="0" presId="urn:microsoft.com/office/officeart/2005/8/layout/vList2"/>
    <dgm:cxn modelId="{0014606B-C371-4341-84F2-939FA2E87913}" type="presOf" srcId="{44F85023-86D9-42B5-B54C-0596E43882B7}" destId="{9D83001A-E088-4736-966B-3B13B6B88057}" srcOrd="0" destOrd="0" presId="urn:microsoft.com/office/officeart/2005/8/layout/vList2"/>
    <dgm:cxn modelId="{2E350E4A-05B2-4039-BB0C-EC90948D320A}" type="presParOf" srcId="{06818BED-0EB6-4C69-B858-95D37562C778}" destId="{9D83001A-E088-4736-966B-3B13B6B88057}"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2.xml><?xml version="1.0" encoding="utf-8"?>
<dgm:dataModel xmlns:dgm="http://schemas.openxmlformats.org/drawingml/2006/diagram" xmlns:a="http://schemas.openxmlformats.org/drawingml/2006/main">
  <dgm:ptLst>
    <dgm:pt modelId="{DFB6EC2B-E05D-4D62-A744-A5C0EAC673E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B3193AC6-D90B-44AE-A2FA-C341CCAEA6AC}">
      <dgm:prSet/>
      <dgm:spPr>
        <a:solidFill>
          <a:srgbClr val="00B050"/>
        </a:solidFill>
      </dgm:spPr>
      <dgm:t>
        <a:bodyPr/>
        <a:lstStyle/>
        <a:p>
          <a:pPr rtl="0"/>
          <a:r>
            <a:rPr lang="es-ES" dirty="0" smtClean="0"/>
            <a:t>RESULTADOS</a:t>
          </a:r>
          <a:endParaRPr lang="es-ES" dirty="0"/>
        </a:p>
      </dgm:t>
    </dgm:pt>
    <dgm:pt modelId="{DED90A6D-D56D-4733-835C-ADD15CE707CF}" type="parTrans" cxnId="{C708C88E-F2CF-47CE-821B-071AF048B30E}">
      <dgm:prSet/>
      <dgm:spPr/>
      <dgm:t>
        <a:bodyPr/>
        <a:lstStyle/>
        <a:p>
          <a:endParaRPr lang="es-ES"/>
        </a:p>
      </dgm:t>
    </dgm:pt>
    <dgm:pt modelId="{D74F1340-348A-411B-A67C-7E06C49F2AD2}" type="sibTrans" cxnId="{C708C88E-F2CF-47CE-821B-071AF048B30E}">
      <dgm:prSet/>
      <dgm:spPr/>
      <dgm:t>
        <a:bodyPr/>
        <a:lstStyle/>
        <a:p>
          <a:endParaRPr lang="es-ES"/>
        </a:p>
      </dgm:t>
    </dgm:pt>
    <dgm:pt modelId="{574627A1-6E28-418D-A3C8-4B8CEB4803DE}" type="pres">
      <dgm:prSet presAssocID="{DFB6EC2B-E05D-4D62-A744-A5C0EAC673E9}" presName="linear" presStyleCnt="0">
        <dgm:presLayoutVars>
          <dgm:animLvl val="lvl"/>
          <dgm:resizeHandles val="exact"/>
        </dgm:presLayoutVars>
      </dgm:prSet>
      <dgm:spPr/>
      <dgm:t>
        <a:bodyPr/>
        <a:lstStyle/>
        <a:p>
          <a:endParaRPr lang="es-ES"/>
        </a:p>
      </dgm:t>
    </dgm:pt>
    <dgm:pt modelId="{7C322857-75AB-4E46-AAB0-9981DD7AFC1B}" type="pres">
      <dgm:prSet presAssocID="{B3193AC6-D90B-44AE-A2FA-C341CCAEA6AC}" presName="parentText" presStyleLbl="node1" presStyleIdx="0" presStyleCnt="1">
        <dgm:presLayoutVars>
          <dgm:chMax val="0"/>
          <dgm:bulletEnabled val="1"/>
        </dgm:presLayoutVars>
      </dgm:prSet>
      <dgm:spPr/>
      <dgm:t>
        <a:bodyPr/>
        <a:lstStyle/>
        <a:p>
          <a:endParaRPr lang="es-ES"/>
        </a:p>
      </dgm:t>
    </dgm:pt>
  </dgm:ptLst>
  <dgm:cxnLst>
    <dgm:cxn modelId="{3CC70E4B-AF28-4E30-9BA0-F2A01C835840}" type="presOf" srcId="{B3193AC6-D90B-44AE-A2FA-C341CCAEA6AC}" destId="{7C322857-75AB-4E46-AAB0-9981DD7AFC1B}" srcOrd="0" destOrd="0" presId="urn:microsoft.com/office/officeart/2005/8/layout/vList2"/>
    <dgm:cxn modelId="{C708C88E-F2CF-47CE-821B-071AF048B30E}" srcId="{DFB6EC2B-E05D-4D62-A744-A5C0EAC673E9}" destId="{B3193AC6-D90B-44AE-A2FA-C341CCAEA6AC}" srcOrd="0" destOrd="0" parTransId="{DED90A6D-D56D-4733-835C-ADD15CE707CF}" sibTransId="{D74F1340-348A-411B-A67C-7E06C49F2AD2}"/>
    <dgm:cxn modelId="{692D0AC3-65B8-4842-BF5C-75E33D855DF3}" type="presOf" srcId="{DFB6EC2B-E05D-4D62-A744-A5C0EAC673E9}" destId="{574627A1-6E28-418D-A3C8-4B8CEB4803DE}" srcOrd="0" destOrd="0" presId="urn:microsoft.com/office/officeart/2005/8/layout/vList2"/>
    <dgm:cxn modelId="{E3074857-93F2-4D50-8A2D-803622502D47}" type="presParOf" srcId="{574627A1-6E28-418D-A3C8-4B8CEB4803DE}" destId="{7C322857-75AB-4E46-AAB0-9981DD7AFC1B}"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3.xml><?xml version="1.0" encoding="utf-8"?>
<dgm:dataModel xmlns:dgm="http://schemas.openxmlformats.org/drawingml/2006/diagram" xmlns:a="http://schemas.openxmlformats.org/drawingml/2006/main">
  <dgm:ptLst>
    <dgm:pt modelId="{9B98A420-1484-4861-B663-E9FE9266571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4A76B5CE-39C6-45A7-BA29-48A72AB0127B}">
      <dgm:prSet/>
      <dgm:spPr>
        <a:solidFill>
          <a:srgbClr val="00B050"/>
        </a:solidFill>
      </dgm:spPr>
      <dgm:t>
        <a:bodyPr/>
        <a:lstStyle/>
        <a:p>
          <a:pPr rtl="0"/>
          <a:r>
            <a:rPr lang="es-ES" b="1" dirty="0" smtClean="0"/>
            <a:t>Cuestionario de la WHO</a:t>
          </a:r>
          <a:endParaRPr lang="es-ES" dirty="0"/>
        </a:p>
      </dgm:t>
    </dgm:pt>
    <dgm:pt modelId="{FD25A5A3-05D2-4F11-8EFE-54976E3312CC}" type="parTrans" cxnId="{3FC55EA6-FCBB-43E2-9F75-B2996001E550}">
      <dgm:prSet/>
      <dgm:spPr/>
      <dgm:t>
        <a:bodyPr/>
        <a:lstStyle/>
        <a:p>
          <a:endParaRPr lang="es-ES"/>
        </a:p>
      </dgm:t>
    </dgm:pt>
    <dgm:pt modelId="{553475D5-868E-4B00-B947-7E65067B9F27}" type="sibTrans" cxnId="{3FC55EA6-FCBB-43E2-9F75-B2996001E550}">
      <dgm:prSet/>
      <dgm:spPr/>
      <dgm:t>
        <a:bodyPr/>
        <a:lstStyle/>
        <a:p>
          <a:endParaRPr lang="es-ES"/>
        </a:p>
      </dgm:t>
    </dgm:pt>
    <dgm:pt modelId="{1C37C5FF-1683-4D54-9AA2-776A218D24DA}" type="pres">
      <dgm:prSet presAssocID="{9B98A420-1484-4861-B663-E9FE92665713}" presName="linear" presStyleCnt="0">
        <dgm:presLayoutVars>
          <dgm:animLvl val="lvl"/>
          <dgm:resizeHandles val="exact"/>
        </dgm:presLayoutVars>
      </dgm:prSet>
      <dgm:spPr/>
      <dgm:t>
        <a:bodyPr/>
        <a:lstStyle/>
        <a:p>
          <a:endParaRPr lang="es-ES"/>
        </a:p>
      </dgm:t>
    </dgm:pt>
    <dgm:pt modelId="{B74E6AB9-7A36-4274-BFC1-F1D8B74F4E03}" type="pres">
      <dgm:prSet presAssocID="{4A76B5CE-39C6-45A7-BA29-48A72AB0127B}" presName="parentText" presStyleLbl="node1" presStyleIdx="0" presStyleCnt="1">
        <dgm:presLayoutVars>
          <dgm:chMax val="0"/>
          <dgm:bulletEnabled val="1"/>
        </dgm:presLayoutVars>
      </dgm:prSet>
      <dgm:spPr/>
      <dgm:t>
        <a:bodyPr/>
        <a:lstStyle/>
        <a:p>
          <a:endParaRPr lang="es-ES"/>
        </a:p>
      </dgm:t>
    </dgm:pt>
  </dgm:ptLst>
  <dgm:cxnLst>
    <dgm:cxn modelId="{ABAC2B07-8FB7-4D29-887D-3156CD11A139}" type="presOf" srcId="{9B98A420-1484-4861-B663-E9FE92665713}" destId="{1C37C5FF-1683-4D54-9AA2-776A218D24DA}" srcOrd="0" destOrd="0" presId="urn:microsoft.com/office/officeart/2005/8/layout/vList2"/>
    <dgm:cxn modelId="{E85FD61B-D797-44F1-862C-5DC50FA8E310}" type="presOf" srcId="{4A76B5CE-39C6-45A7-BA29-48A72AB0127B}" destId="{B74E6AB9-7A36-4274-BFC1-F1D8B74F4E03}" srcOrd="0" destOrd="0" presId="urn:microsoft.com/office/officeart/2005/8/layout/vList2"/>
    <dgm:cxn modelId="{3FC55EA6-FCBB-43E2-9F75-B2996001E550}" srcId="{9B98A420-1484-4861-B663-E9FE92665713}" destId="{4A76B5CE-39C6-45A7-BA29-48A72AB0127B}" srcOrd="0" destOrd="0" parTransId="{FD25A5A3-05D2-4F11-8EFE-54976E3312CC}" sibTransId="{553475D5-868E-4B00-B947-7E65067B9F27}"/>
    <dgm:cxn modelId="{A1E550F5-08D7-4693-8D9F-6CFDFCFE5743}" type="presParOf" srcId="{1C37C5FF-1683-4D54-9AA2-776A218D24DA}" destId="{B74E6AB9-7A36-4274-BFC1-F1D8B74F4E0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4.xml><?xml version="1.0" encoding="utf-8"?>
<dgm:dataModel xmlns:dgm="http://schemas.openxmlformats.org/drawingml/2006/diagram" xmlns:a="http://schemas.openxmlformats.org/drawingml/2006/main">
  <dgm:ptLst>
    <dgm:pt modelId="{5C707A8F-4BE8-411C-BB6D-96AAFD269FD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BF9A0115-D0A0-4421-AA7A-EAB71A78407E}">
      <dgm:prSet custT="1"/>
      <dgm:spPr>
        <a:solidFill>
          <a:srgbClr val="00B050"/>
        </a:solidFill>
      </dgm:spPr>
      <dgm:t>
        <a:bodyPr/>
        <a:lstStyle/>
        <a:p>
          <a:pPr rtl="0"/>
          <a:r>
            <a:rPr lang="es-ES" sz="1500" dirty="0" smtClean="0"/>
            <a:t>Eficacia y Seguridad de KSM-66 en la mejora muscular(fuerza y tamaño )en atletas.</a:t>
          </a:r>
        </a:p>
        <a:p>
          <a:pPr rtl="0"/>
          <a:r>
            <a:rPr lang="es-ES" sz="800" dirty="0" smtClean="0"/>
            <a:t>(</a:t>
          </a:r>
          <a:r>
            <a:rPr lang="en-US" sz="800" dirty="0" smtClean="0"/>
            <a:t>Examining the effect of </a:t>
          </a:r>
          <a:r>
            <a:rPr lang="en-US" sz="800" dirty="0" err="1" smtClean="0"/>
            <a:t>Withania</a:t>
          </a:r>
          <a:r>
            <a:rPr lang="en-US" sz="800" dirty="0" smtClean="0"/>
            <a:t> </a:t>
          </a:r>
          <a:r>
            <a:rPr lang="en-US" sz="800" dirty="0" err="1" smtClean="0"/>
            <a:t>somnifera</a:t>
          </a:r>
          <a:r>
            <a:rPr lang="en-US" sz="800" dirty="0" smtClean="0"/>
            <a:t> supplementation on muscle strength and recovery: a randomized controlled </a:t>
          </a:r>
          <a:r>
            <a:rPr lang="en-US" sz="800" smtClean="0"/>
            <a:t>trial Wankhede</a:t>
          </a:r>
          <a:r>
            <a:rPr lang="en-US" sz="800" dirty="0" smtClean="0"/>
            <a:t> et al. Journal of the International Society of Sports Nutrition (2015) 12:43 DOI 10.1186/s12970-015-0104-9</a:t>
          </a:r>
          <a:endParaRPr lang="es-ES" sz="800" dirty="0"/>
        </a:p>
      </dgm:t>
    </dgm:pt>
    <dgm:pt modelId="{418B077D-4969-4038-9D6C-3E3576C73A6C}" type="parTrans" cxnId="{C426C239-B729-4899-80F3-6D120176F318}">
      <dgm:prSet/>
      <dgm:spPr/>
      <dgm:t>
        <a:bodyPr/>
        <a:lstStyle/>
        <a:p>
          <a:endParaRPr lang="es-ES"/>
        </a:p>
      </dgm:t>
    </dgm:pt>
    <dgm:pt modelId="{95EFCC37-DA5A-4D9C-8A6A-20125BDA660A}" type="sibTrans" cxnId="{C426C239-B729-4899-80F3-6D120176F318}">
      <dgm:prSet/>
      <dgm:spPr/>
      <dgm:t>
        <a:bodyPr/>
        <a:lstStyle/>
        <a:p>
          <a:endParaRPr lang="es-ES"/>
        </a:p>
      </dgm:t>
    </dgm:pt>
    <dgm:pt modelId="{717183F8-DDAE-4D52-97BD-3F9CDCE8C6FA}" type="pres">
      <dgm:prSet presAssocID="{5C707A8F-4BE8-411C-BB6D-96AAFD269FD7}" presName="linear" presStyleCnt="0">
        <dgm:presLayoutVars>
          <dgm:animLvl val="lvl"/>
          <dgm:resizeHandles val="exact"/>
        </dgm:presLayoutVars>
      </dgm:prSet>
      <dgm:spPr/>
      <dgm:t>
        <a:bodyPr/>
        <a:lstStyle/>
        <a:p>
          <a:endParaRPr lang="es-ES"/>
        </a:p>
      </dgm:t>
    </dgm:pt>
    <dgm:pt modelId="{840623DD-510D-4922-B70E-009BF4417892}" type="pres">
      <dgm:prSet presAssocID="{BF9A0115-D0A0-4421-AA7A-EAB71A78407E}" presName="parentText" presStyleLbl="node1" presStyleIdx="0" presStyleCnt="1">
        <dgm:presLayoutVars>
          <dgm:chMax val="0"/>
          <dgm:bulletEnabled val="1"/>
        </dgm:presLayoutVars>
      </dgm:prSet>
      <dgm:spPr/>
      <dgm:t>
        <a:bodyPr/>
        <a:lstStyle/>
        <a:p>
          <a:endParaRPr lang="es-ES"/>
        </a:p>
      </dgm:t>
    </dgm:pt>
  </dgm:ptLst>
  <dgm:cxnLst>
    <dgm:cxn modelId="{2FD5F79C-65B6-4516-8481-2189D8DAAF84}" type="presOf" srcId="{BF9A0115-D0A0-4421-AA7A-EAB71A78407E}" destId="{840623DD-510D-4922-B70E-009BF4417892}" srcOrd="0" destOrd="0" presId="urn:microsoft.com/office/officeart/2005/8/layout/vList2"/>
    <dgm:cxn modelId="{C426C239-B729-4899-80F3-6D120176F318}" srcId="{5C707A8F-4BE8-411C-BB6D-96AAFD269FD7}" destId="{BF9A0115-D0A0-4421-AA7A-EAB71A78407E}" srcOrd="0" destOrd="0" parTransId="{418B077D-4969-4038-9D6C-3E3576C73A6C}" sibTransId="{95EFCC37-DA5A-4D9C-8A6A-20125BDA660A}"/>
    <dgm:cxn modelId="{972718DC-F40B-4ADE-B102-D0C1D6DAF0D7}" type="presOf" srcId="{5C707A8F-4BE8-411C-BB6D-96AAFD269FD7}" destId="{717183F8-DDAE-4D52-97BD-3F9CDCE8C6FA}" srcOrd="0" destOrd="0" presId="urn:microsoft.com/office/officeart/2005/8/layout/vList2"/>
    <dgm:cxn modelId="{A532E979-F4E1-42F2-AEBC-FC225BA9DC7E}" type="presParOf" srcId="{717183F8-DDAE-4D52-97BD-3F9CDCE8C6FA}" destId="{840623DD-510D-4922-B70E-009BF4417892}"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5.xml><?xml version="1.0" encoding="utf-8"?>
<dgm:dataModel xmlns:dgm="http://schemas.openxmlformats.org/drawingml/2006/diagram" xmlns:a="http://schemas.openxmlformats.org/drawingml/2006/main">
  <dgm:ptLst>
    <dgm:pt modelId="{B639FB42-2727-424F-B98F-E77AD52B140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7259262C-483A-4644-9628-43FC1668DFE3}">
      <dgm:prSet/>
      <dgm:spPr>
        <a:solidFill>
          <a:srgbClr val="00B050"/>
        </a:solidFill>
      </dgm:spPr>
      <dgm:t>
        <a:bodyPr/>
        <a:lstStyle/>
        <a:p>
          <a:pPr rtl="0"/>
          <a:r>
            <a:rPr lang="es-ES" dirty="0" smtClean="0"/>
            <a:t>Fuerza muscular y tamaño del musculo</a:t>
          </a:r>
          <a:endParaRPr lang="es-ES" dirty="0"/>
        </a:p>
      </dgm:t>
    </dgm:pt>
    <dgm:pt modelId="{CFD64742-C278-4029-980C-8E1B5AA2B910}" type="parTrans" cxnId="{E895E120-3F98-4E07-8154-BD7B3DEB8C72}">
      <dgm:prSet/>
      <dgm:spPr/>
      <dgm:t>
        <a:bodyPr/>
        <a:lstStyle/>
        <a:p>
          <a:endParaRPr lang="es-ES"/>
        </a:p>
      </dgm:t>
    </dgm:pt>
    <dgm:pt modelId="{2DCF19FB-A89B-4FD1-9A07-D660AA3EFCFF}" type="sibTrans" cxnId="{E895E120-3F98-4E07-8154-BD7B3DEB8C72}">
      <dgm:prSet/>
      <dgm:spPr/>
      <dgm:t>
        <a:bodyPr/>
        <a:lstStyle/>
        <a:p>
          <a:endParaRPr lang="es-ES"/>
        </a:p>
      </dgm:t>
    </dgm:pt>
    <dgm:pt modelId="{15747513-BED4-49AE-9515-E411EF8F8EEC}" type="pres">
      <dgm:prSet presAssocID="{B639FB42-2727-424F-B98F-E77AD52B140E}" presName="linear" presStyleCnt="0">
        <dgm:presLayoutVars>
          <dgm:animLvl val="lvl"/>
          <dgm:resizeHandles val="exact"/>
        </dgm:presLayoutVars>
      </dgm:prSet>
      <dgm:spPr/>
      <dgm:t>
        <a:bodyPr/>
        <a:lstStyle/>
        <a:p>
          <a:endParaRPr lang="es-ES"/>
        </a:p>
      </dgm:t>
    </dgm:pt>
    <dgm:pt modelId="{720BC766-BDA5-4084-86D9-084C7F6F3B6F}" type="pres">
      <dgm:prSet presAssocID="{7259262C-483A-4644-9628-43FC1668DFE3}" presName="parentText" presStyleLbl="node1" presStyleIdx="0" presStyleCnt="1">
        <dgm:presLayoutVars>
          <dgm:chMax val="0"/>
          <dgm:bulletEnabled val="1"/>
        </dgm:presLayoutVars>
      </dgm:prSet>
      <dgm:spPr/>
      <dgm:t>
        <a:bodyPr/>
        <a:lstStyle/>
        <a:p>
          <a:endParaRPr lang="es-ES"/>
        </a:p>
      </dgm:t>
    </dgm:pt>
  </dgm:ptLst>
  <dgm:cxnLst>
    <dgm:cxn modelId="{19D9834B-78F8-449B-8C7A-F22D9C75326E}" type="presOf" srcId="{B639FB42-2727-424F-B98F-E77AD52B140E}" destId="{15747513-BED4-49AE-9515-E411EF8F8EEC}" srcOrd="0" destOrd="0" presId="urn:microsoft.com/office/officeart/2005/8/layout/vList2"/>
    <dgm:cxn modelId="{E2A16926-DFE0-44EF-B5CD-80DB9E7CE634}" type="presOf" srcId="{7259262C-483A-4644-9628-43FC1668DFE3}" destId="{720BC766-BDA5-4084-86D9-084C7F6F3B6F}" srcOrd="0" destOrd="0" presId="urn:microsoft.com/office/officeart/2005/8/layout/vList2"/>
    <dgm:cxn modelId="{E895E120-3F98-4E07-8154-BD7B3DEB8C72}" srcId="{B639FB42-2727-424F-B98F-E77AD52B140E}" destId="{7259262C-483A-4644-9628-43FC1668DFE3}" srcOrd="0" destOrd="0" parTransId="{CFD64742-C278-4029-980C-8E1B5AA2B910}" sibTransId="{2DCF19FB-A89B-4FD1-9A07-D660AA3EFCFF}"/>
    <dgm:cxn modelId="{0E14EABB-C19D-47C9-A737-A4A6E92210D4}" type="presParOf" srcId="{15747513-BED4-49AE-9515-E411EF8F8EEC}" destId="{720BC766-BDA5-4084-86D9-084C7F6F3B6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6.xml><?xml version="1.0" encoding="utf-8"?>
<dgm:dataModel xmlns:dgm="http://schemas.openxmlformats.org/drawingml/2006/diagram" xmlns:a="http://schemas.openxmlformats.org/drawingml/2006/main">
  <dgm:ptLst>
    <dgm:pt modelId="{3C0A0F22-C5EE-439E-A1F4-B764E54C85C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29E1E585-FF2C-4CBA-8B79-2A9F628E144F}">
      <dgm:prSet/>
      <dgm:spPr>
        <a:solidFill>
          <a:srgbClr val="00B050"/>
        </a:solidFill>
      </dgm:spPr>
      <dgm:t>
        <a:bodyPr/>
        <a:lstStyle/>
        <a:p>
          <a:pPr rtl="0"/>
          <a:r>
            <a:rPr lang="es-ES" dirty="0" smtClean="0"/>
            <a:t>Fuerza muscular y tamaño del musculo</a:t>
          </a:r>
          <a:endParaRPr lang="es-ES" dirty="0"/>
        </a:p>
      </dgm:t>
    </dgm:pt>
    <dgm:pt modelId="{D81E9ED3-EF01-497B-B0E3-749D84EEB40D}" type="parTrans" cxnId="{A4F5A839-0576-4E35-B1A2-709F5F1DA274}">
      <dgm:prSet/>
      <dgm:spPr/>
      <dgm:t>
        <a:bodyPr/>
        <a:lstStyle/>
        <a:p>
          <a:endParaRPr lang="es-ES"/>
        </a:p>
      </dgm:t>
    </dgm:pt>
    <dgm:pt modelId="{B7B4EE53-C3D4-44C1-B331-CAA3126CC749}" type="sibTrans" cxnId="{A4F5A839-0576-4E35-B1A2-709F5F1DA274}">
      <dgm:prSet/>
      <dgm:spPr/>
      <dgm:t>
        <a:bodyPr/>
        <a:lstStyle/>
        <a:p>
          <a:endParaRPr lang="es-ES"/>
        </a:p>
      </dgm:t>
    </dgm:pt>
    <dgm:pt modelId="{8CBA075A-3E98-43F4-BBD1-F695828380AF}" type="pres">
      <dgm:prSet presAssocID="{3C0A0F22-C5EE-439E-A1F4-B764E54C85CF}" presName="linear" presStyleCnt="0">
        <dgm:presLayoutVars>
          <dgm:animLvl val="lvl"/>
          <dgm:resizeHandles val="exact"/>
        </dgm:presLayoutVars>
      </dgm:prSet>
      <dgm:spPr/>
      <dgm:t>
        <a:bodyPr/>
        <a:lstStyle/>
        <a:p>
          <a:endParaRPr lang="es-ES"/>
        </a:p>
      </dgm:t>
    </dgm:pt>
    <dgm:pt modelId="{96759C49-6F9D-482F-B73B-6F2863DDD0FA}" type="pres">
      <dgm:prSet presAssocID="{29E1E585-FF2C-4CBA-8B79-2A9F628E144F}" presName="parentText" presStyleLbl="node1" presStyleIdx="0" presStyleCnt="1">
        <dgm:presLayoutVars>
          <dgm:chMax val="0"/>
          <dgm:bulletEnabled val="1"/>
        </dgm:presLayoutVars>
      </dgm:prSet>
      <dgm:spPr/>
      <dgm:t>
        <a:bodyPr/>
        <a:lstStyle/>
        <a:p>
          <a:endParaRPr lang="es-ES"/>
        </a:p>
      </dgm:t>
    </dgm:pt>
  </dgm:ptLst>
  <dgm:cxnLst>
    <dgm:cxn modelId="{A4F5A839-0576-4E35-B1A2-709F5F1DA274}" srcId="{3C0A0F22-C5EE-439E-A1F4-B764E54C85CF}" destId="{29E1E585-FF2C-4CBA-8B79-2A9F628E144F}" srcOrd="0" destOrd="0" parTransId="{D81E9ED3-EF01-497B-B0E3-749D84EEB40D}" sibTransId="{B7B4EE53-C3D4-44C1-B331-CAA3126CC749}"/>
    <dgm:cxn modelId="{49A97C8C-586D-413D-A0D1-625BDC2CC8DC}" type="presOf" srcId="{29E1E585-FF2C-4CBA-8B79-2A9F628E144F}" destId="{96759C49-6F9D-482F-B73B-6F2863DDD0FA}" srcOrd="0" destOrd="0" presId="urn:microsoft.com/office/officeart/2005/8/layout/vList2"/>
    <dgm:cxn modelId="{7A7397DA-5738-4ECE-8B0B-01F4999D38E2}" type="presOf" srcId="{3C0A0F22-C5EE-439E-A1F4-B764E54C85CF}" destId="{8CBA075A-3E98-43F4-BBD1-F695828380AF}" srcOrd="0" destOrd="0" presId="urn:microsoft.com/office/officeart/2005/8/layout/vList2"/>
    <dgm:cxn modelId="{B084A2F5-2500-4E43-91D7-1305891644A8}" type="presParOf" srcId="{8CBA075A-3E98-43F4-BBD1-F695828380AF}" destId="{96759C49-6F9D-482F-B73B-6F2863DDD0FA}" srcOrd="0"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7.xml><?xml version="1.0" encoding="utf-8"?>
<dgm:dataModel xmlns:dgm="http://schemas.openxmlformats.org/drawingml/2006/diagram" xmlns:a="http://schemas.openxmlformats.org/drawingml/2006/main">
  <dgm:ptLst>
    <dgm:pt modelId="{9164D53F-A04C-4AF6-B274-A8BF6BBF7D3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91C98DE7-C43B-4554-8354-883722E73B6F}">
      <dgm:prSet/>
      <dgm:spPr>
        <a:solidFill>
          <a:srgbClr val="00B050"/>
        </a:solidFill>
      </dgm:spPr>
      <dgm:t>
        <a:bodyPr/>
        <a:lstStyle/>
        <a:p>
          <a:pPr rtl="0"/>
          <a:r>
            <a:rPr lang="es-ES" dirty="0" smtClean="0"/>
            <a:t>Composición Corporal (IMC)</a:t>
          </a:r>
          <a:endParaRPr lang="es-ES" dirty="0"/>
        </a:p>
      </dgm:t>
    </dgm:pt>
    <dgm:pt modelId="{DC7E3560-2752-4F6F-8206-0F749207EF3C}" type="parTrans" cxnId="{0B6FAF18-2887-4FD4-A7E7-C96F49399D18}">
      <dgm:prSet/>
      <dgm:spPr/>
      <dgm:t>
        <a:bodyPr/>
        <a:lstStyle/>
        <a:p>
          <a:endParaRPr lang="es-ES"/>
        </a:p>
      </dgm:t>
    </dgm:pt>
    <dgm:pt modelId="{662878D5-5441-4C9D-9843-74AE47E6A01D}" type="sibTrans" cxnId="{0B6FAF18-2887-4FD4-A7E7-C96F49399D18}">
      <dgm:prSet/>
      <dgm:spPr/>
      <dgm:t>
        <a:bodyPr/>
        <a:lstStyle/>
        <a:p>
          <a:endParaRPr lang="es-ES"/>
        </a:p>
      </dgm:t>
    </dgm:pt>
    <dgm:pt modelId="{B219BA4C-8293-41A7-AAF1-9F2CD353AA37}" type="pres">
      <dgm:prSet presAssocID="{9164D53F-A04C-4AF6-B274-A8BF6BBF7D38}" presName="linear" presStyleCnt="0">
        <dgm:presLayoutVars>
          <dgm:animLvl val="lvl"/>
          <dgm:resizeHandles val="exact"/>
        </dgm:presLayoutVars>
      </dgm:prSet>
      <dgm:spPr/>
      <dgm:t>
        <a:bodyPr/>
        <a:lstStyle/>
        <a:p>
          <a:endParaRPr lang="es-ES"/>
        </a:p>
      </dgm:t>
    </dgm:pt>
    <dgm:pt modelId="{36A6037A-3B63-4795-B4C4-FDD3C36AFAB3}" type="pres">
      <dgm:prSet presAssocID="{91C98DE7-C43B-4554-8354-883722E73B6F}" presName="parentText" presStyleLbl="node1" presStyleIdx="0" presStyleCnt="1">
        <dgm:presLayoutVars>
          <dgm:chMax val="0"/>
          <dgm:bulletEnabled val="1"/>
        </dgm:presLayoutVars>
      </dgm:prSet>
      <dgm:spPr/>
      <dgm:t>
        <a:bodyPr/>
        <a:lstStyle/>
        <a:p>
          <a:endParaRPr lang="es-ES"/>
        </a:p>
      </dgm:t>
    </dgm:pt>
  </dgm:ptLst>
  <dgm:cxnLst>
    <dgm:cxn modelId="{433D6193-C03B-4F13-B5C9-7417275C010D}" type="presOf" srcId="{91C98DE7-C43B-4554-8354-883722E73B6F}" destId="{36A6037A-3B63-4795-B4C4-FDD3C36AFAB3}" srcOrd="0" destOrd="0" presId="urn:microsoft.com/office/officeart/2005/8/layout/vList2"/>
    <dgm:cxn modelId="{1E187DB5-CA2E-47E7-BDDC-3CBC5CEF0C2C}" type="presOf" srcId="{9164D53F-A04C-4AF6-B274-A8BF6BBF7D38}" destId="{B219BA4C-8293-41A7-AAF1-9F2CD353AA37}" srcOrd="0" destOrd="0" presId="urn:microsoft.com/office/officeart/2005/8/layout/vList2"/>
    <dgm:cxn modelId="{0B6FAF18-2887-4FD4-A7E7-C96F49399D18}" srcId="{9164D53F-A04C-4AF6-B274-A8BF6BBF7D38}" destId="{91C98DE7-C43B-4554-8354-883722E73B6F}" srcOrd="0" destOrd="0" parTransId="{DC7E3560-2752-4F6F-8206-0F749207EF3C}" sibTransId="{662878D5-5441-4C9D-9843-74AE47E6A01D}"/>
    <dgm:cxn modelId="{D71901CF-AE3F-4138-8F1E-A29A84727399}" type="presParOf" srcId="{B219BA4C-8293-41A7-AAF1-9F2CD353AA37}" destId="{36A6037A-3B63-4795-B4C4-FDD3C36AFAB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8.xml><?xml version="1.0" encoding="utf-8"?>
<dgm:dataModel xmlns:dgm="http://schemas.openxmlformats.org/drawingml/2006/diagram" xmlns:a="http://schemas.openxmlformats.org/drawingml/2006/main">
  <dgm:ptLst>
    <dgm:pt modelId="{893FF08A-ECDF-4971-9FEB-6DA4E521430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A7EB050C-1230-4751-A9C3-99382146D77A}">
      <dgm:prSet/>
      <dgm:spPr>
        <a:solidFill>
          <a:srgbClr val="00B050"/>
        </a:solidFill>
      </dgm:spPr>
      <dgm:t>
        <a:bodyPr/>
        <a:lstStyle/>
        <a:p>
          <a:pPr rtl="0"/>
          <a:r>
            <a:rPr lang="es-ES" smtClean="0"/>
            <a:t>Recuperación Muscular</a:t>
          </a:r>
          <a:endParaRPr lang="es-ES"/>
        </a:p>
      </dgm:t>
    </dgm:pt>
    <dgm:pt modelId="{6F2FA1DC-A9F7-4AFD-8A84-27B42A30E358}" type="parTrans" cxnId="{F54878AE-D6C8-4509-83FC-1A54971C84B7}">
      <dgm:prSet/>
      <dgm:spPr/>
      <dgm:t>
        <a:bodyPr/>
        <a:lstStyle/>
        <a:p>
          <a:endParaRPr lang="es-ES"/>
        </a:p>
      </dgm:t>
    </dgm:pt>
    <dgm:pt modelId="{D9A6846B-1BDC-48E0-BC0E-50732296ADC4}" type="sibTrans" cxnId="{F54878AE-D6C8-4509-83FC-1A54971C84B7}">
      <dgm:prSet/>
      <dgm:spPr/>
      <dgm:t>
        <a:bodyPr/>
        <a:lstStyle/>
        <a:p>
          <a:endParaRPr lang="es-ES"/>
        </a:p>
      </dgm:t>
    </dgm:pt>
    <dgm:pt modelId="{91FD33C3-103D-47DE-9AB3-13525889175F}" type="pres">
      <dgm:prSet presAssocID="{893FF08A-ECDF-4971-9FEB-6DA4E5214300}" presName="linear" presStyleCnt="0">
        <dgm:presLayoutVars>
          <dgm:animLvl val="lvl"/>
          <dgm:resizeHandles val="exact"/>
        </dgm:presLayoutVars>
      </dgm:prSet>
      <dgm:spPr/>
      <dgm:t>
        <a:bodyPr/>
        <a:lstStyle/>
        <a:p>
          <a:endParaRPr lang="es-ES"/>
        </a:p>
      </dgm:t>
    </dgm:pt>
    <dgm:pt modelId="{8834C0DF-2BF7-4EAB-8D42-43AE339E3E59}" type="pres">
      <dgm:prSet presAssocID="{A7EB050C-1230-4751-A9C3-99382146D77A}" presName="parentText" presStyleLbl="node1" presStyleIdx="0" presStyleCnt="1">
        <dgm:presLayoutVars>
          <dgm:chMax val="0"/>
          <dgm:bulletEnabled val="1"/>
        </dgm:presLayoutVars>
      </dgm:prSet>
      <dgm:spPr/>
      <dgm:t>
        <a:bodyPr/>
        <a:lstStyle/>
        <a:p>
          <a:endParaRPr lang="es-ES"/>
        </a:p>
      </dgm:t>
    </dgm:pt>
  </dgm:ptLst>
  <dgm:cxnLst>
    <dgm:cxn modelId="{F54878AE-D6C8-4509-83FC-1A54971C84B7}" srcId="{893FF08A-ECDF-4971-9FEB-6DA4E5214300}" destId="{A7EB050C-1230-4751-A9C3-99382146D77A}" srcOrd="0" destOrd="0" parTransId="{6F2FA1DC-A9F7-4AFD-8A84-27B42A30E358}" sibTransId="{D9A6846B-1BDC-48E0-BC0E-50732296ADC4}"/>
    <dgm:cxn modelId="{713C64D2-14B7-441E-AF2F-909D3DF382E9}" type="presOf" srcId="{893FF08A-ECDF-4971-9FEB-6DA4E5214300}" destId="{91FD33C3-103D-47DE-9AB3-13525889175F}" srcOrd="0" destOrd="0" presId="urn:microsoft.com/office/officeart/2005/8/layout/vList2"/>
    <dgm:cxn modelId="{AB67CB4D-8B92-4C20-B277-EDF138BFF5A1}" type="presOf" srcId="{A7EB050C-1230-4751-A9C3-99382146D77A}" destId="{8834C0DF-2BF7-4EAB-8D42-43AE339E3E59}" srcOrd="0" destOrd="0" presId="urn:microsoft.com/office/officeart/2005/8/layout/vList2"/>
    <dgm:cxn modelId="{A193C838-37AE-46C7-91AB-1663D9B78438}" type="presParOf" srcId="{91FD33C3-103D-47DE-9AB3-13525889175F}" destId="{8834C0DF-2BF7-4EAB-8D42-43AE339E3E5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9.xml><?xml version="1.0" encoding="utf-8"?>
<dgm:dataModel xmlns:dgm="http://schemas.openxmlformats.org/drawingml/2006/diagram" xmlns:a="http://schemas.openxmlformats.org/drawingml/2006/main">
  <dgm:ptLst>
    <dgm:pt modelId="{B5FC0C2E-D30F-4A41-BBEA-0ED9A122108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0D239158-D5EF-499A-A906-65B4F4A80DDC}">
      <dgm:prSet/>
      <dgm:spPr>
        <a:solidFill>
          <a:srgbClr val="00B050"/>
        </a:solidFill>
      </dgm:spPr>
      <dgm:t>
        <a:bodyPr/>
        <a:lstStyle/>
        <a:p>
          <a:pPr rtl="0"/>
          <a:r>
            <a:rPr lang="es-ES" dirty="0" smtClean="0"/>
            <a:t>EFECTO POSITIVO EN LA ENERGÍA Y EL MÚSCULO DE ASHWAGANDHA</a:t>
          </a:r>
          <a:endParaRPr lang="es-ES" dirty="0"/>
        </a:p>
      </dgm:t>
    </dgm:pt>
    <dgm:pt modelId="{5526261C-5CB4-48E4-B89F-1070D6E29CCB}" type="parTrans" cxnId="{6C232A1D-C032-4450-A996-EBC73DEA35E9}">
      <dgm:prSet/>
      <dgm:spPr/>
      <dgm:t>
        <a:bodyPr/>
        <a:lstStyle/>
        <a:p>
          <a:endParaRPr lang="es-ES"/>
        </a:p>
      </dgm:t>
    </dgm:pt>
    <dgm:pt modelId="{BB46D97F-FE0E-4925-8371-096C30A1C50F}" type="sibTrans" cxnId="{6C232A1D-C032-4450-A996-EBC73DEA35E9}">
      <dgm:prSet/>
      <dgm:spPr/>
      <dgm:t>
        <a:bodyPr/>
        <a:lstStyle/>
        <a:p>
          <a:endParaRPr lang="es-ES"/>
        </a:p>
      </dgm:t>
    </dgm:pt>
    <dgm:pt modelId="{0B715FD1-96A9-4598-A6A2-428C515C548A}" type="pres">
      <dgm:prSet presAssocID="{B5FC0C2E-D30F-4A41-BBEA-0ED9A1221080}" presName="linear" presStyleCnt="0">
        <dgm:presLayoutVars>
          <dgm:animLvl val="lvl"/>
          <dgm:resizeHandles val="exact"/>
        </dgm:presLayoutVars>
      </dgm:prSet>
      <dgm:spPr/>
      <dgm:t>
        <a:bodyPr/>
        <a:lstStyle/>
        <a:p>
          <a:endParaRPr lang="es-ES"/>
        </a:p>
      </dgm:t>
    </dgm:pt>
    <dgm:pt modelId="{DE318F45-B4FE-409B-9649-785319FCF43D}" type="pres">
      <dgm:prSet presAssocID="{0D239158-D5EF-499A-A906-65B4F4A80DDC}" presName="parentText" presStyleLbl="node1" presStyleIdx="0" presStyleCnt="1">
        <dgm:presLayoutVars>
          <dgm:chMax val="0"/>
          <dgm:bulletEnabled val="1"/>
        </dgm:presLayoutVars>
      </dgm:prSet>
      <dgm:spPr/>
      <dgm:t>
        <a:bodyPr/>
        <a:lstStyle/>
        <a:p>
          <a:endParaRPr lang="es-ES"/>
        </a:p>
      </dgm:t>
    </dgm:pt>
  </dgm:ptLst>
  <dgm:cxnLst>
    <dgm:cxn modelId="{020B5103-8E62-47C4-9EAD-79897B22A1EF}" type="presOf" srcId="{0D239158-D5EF-499A-A906-65B4F4A80DDC}" destId="{DE318F45-B4FE-409B-9649-785319FCF43D}" srcOrd="0" destOrd="0" presId="urn:microsoft.com/office/officeart/2005/8/layout/vList2"/>
    <dgm:cxn modelId="{542E5DC4-C2E9-424C-B072-C46400E639A7}" type="presOf" srcId="{B5FC0C2E-D30F-4A41-BBEA-0ED9A1221080}" destId="{0B715FD1-96A9-4598-A6A2-428C515C548A}" srcOrd="0" destOrd="0" presId="urn:microsoft.com/office/officeart/2005/8/layout/vList2"/>
    <dgm:cxn modelId="{6C232A1D-C032-4450-A996-EBC73DEA35E9}" srcId="{B5FC0C2E-D30F-4A41-BBEA-0ED9A1221080}" destId="{0D239158-D5EF-499A-A906-65B4F4A80DDC}" srcOrd="0" destOrd="0" parTransId="{5526261C-5CB4-48E4-B89F-1070D6E29CCB}" sibTransId="{BB46D97F-FE0E-4925-8371-096C30A1C50F}"/>
    <dgm:cxn modelId="{5CC6EEF4-9D6C-4166-A86E-A1DC36F39C80}" type="presParOf" srcId="{0B715FD1-96A9-4598-A6A2-428C515C548A}" destId="{DE318F45-B4FE-409B-9649-785319FCF43D}"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5131078-B58E-4475-8690-F65DAA9D957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B06C167B-30D8-4F2C-A69F-7F3D219772FE}">
      <dgm:prSet/>
      <dgm:spPr>
        <a:solidFill>
          <a:srgbClr val="00B050"/>
        </a:solidFill>
      </dgm:spPr>
      <dgm:t>
        <a:bodyPr/>
        <a:lstStyle/>
        <a:p>
          <a:pPr rtl="0"/>
          <a:r>
            <a:rPr lang="es-ES" smtClean="0"/>
            <a:t>ASHWAGANDHA</a:t>
          </a:r>
          <a:endParaRPr lang="es-ES"/>
        </a:p>
      </dgm:t>
    </dgm:pt>
    <dgm:pt modelId="{2DCBF65C-6FD9-4D3C-98D6-5FCCD0CBEEFD}" type="parTrans" cxnId="{532C6BE7-A949-489E-B608-99D0DD56512C}">
      <dgm:prSet/>
      <dgm:spPr/>
      <dgm:t>
        <a:bodyPr/>
        <a:lstStyle/>
        <a:p>
          <a:endParaRPr lang="es-ES"/>
        </a:p>
      </dgm:t>
    </dgm:pt>
    <dgm:pt modelId="{D32B90DA-72DF-4B23-A50C-C37ACB52A41C}" type="sibTrans" cxnId="{532C6BE7-A949-489E-B608-99D0DD56512C}">
      <dgm:prSet/>
      <dgm:spPr/>
      <dgm:t>
        <a:bodyPr/>
        <a:lstStyle/>
        <a:p>
          <a:endParaRPr lang="es-ES"/>
        </a:p>
      </dgm:t>
    </dgm:pt>
    <dgm:pt modelId="{017A9841-54DA-4F96-872E-F68BBC7A779C}" type="pres">
      <dgm:prSet presAssocID="{55131078-B58E-4475-8690-F65DAA9D957E}" presName="linear" presStyleCnt="0">
        <dgm:presLayoutVars>
          <dgm:animLvl val="lvl"/>
          <dgm:resizeHandles val="exact"/>
        </dgm:presLayoutVars>
      </dgm:prSet>
      <dgm:spPr/>
      <dgm:t>
        <a:bodyPr/>
        <a:lstStyle/>
        <a:p>
          <a:endParaRPr lang="es-ES"/>
        </a:p>
      </dgm:t>
    </dgm:pt>
    <dgm:pt modelId="{F88FCF72-953F-4359-8262-2FFAC52FFA6E}" type="pres">
      <dgm:prSet presAssocID="{B06C167B-30D8-4F2C-A69F-7F3D219772FE}" presName="parentText" presStyleLbl="node1" presStyleIdx="0" presStyleCnt="1">
        <dgm:presLayoutVars>
          <dgm:chMax val="0"/>
          <dgm:bulletEnabled val="1"/>
        </dgm:presLayoutVars>
      </dgm:prSet>
      <dgm:spPr/>
      <dgm:t>
        <a:bodyPr/>
        <a:lstStyle/>
        <a:p>
          <a:endParaRPr lang="es-ES"/>
        </a:p>
      </dgm:t>
    </dgm:pt>
  </dgm:ptLst>
  <dgm:cxnLst>
    <dgm:cxn modelId="{6C2891F8-140C-4356-B461-BDAB1CE2AEE8}" type="presOf" srcId="{B06C167B-30D8-4F2C-A69F-7F3D219772FE}" destId="{F88FCF72-953F-4359-8262-2FFAC52FFA6E}" srcOrd="0" destOrd="0" presId="urn:microsoft.com/office/officeart/2005/8/layout/vList2"/>
    <dgm:cxn modelId="{CD5820E3-1B9F-464C-9C30-FBE38E6C89B3}" type="presOf" srcId="{55131078-B58E-4475-8690-F65DAA9D957E}" destId="{017A9841-54DA-4F96-872E-F68BBC7A779C}" srcOrd="0" destOrd="0" presId="urn:microsoft.com/office/officeart/2005/8/layout/vList2"/>
    <dgm:cxn modelId="{532C6BE7-A949-489E-B608-99D0DD56512C}" srcId="{55131078-B58E-4475-8690-F65DAA9D957E}" destId="{B06C167B-30D8-4F2C-A69F-7F3D219772FE}" srcOrd="0" destOrd="0" parTransId="{2DCBF65C-6FD9-4D3C-98D6-5FCCD0CBEEFD}" sibTransId="{D32B90DA-72DF-4B23-A50C-C37ACB52A41C}"/>
    <dgm:cxn modelId="{1969A762-6102-4FFD-87B1-71343219B140}" type="presParOf" srcId="{017A9841-54DA-4F96-872E-F68BBC7A779C}" destId="{F88FCF72-953F-4359-8262-2FFAC52FFA6E}"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0.xml><?xml version="1.0" encoding="utf-8"?>
<dgm:dataModel xmlns:dgm="http://schemas.openxmlformats.org/drawingml/2006/diagram" xmlns:a="http://schemas.openxmlformats.org/drawingml/2006/main">
  <dgm:ptLst>
    <dgm:pt modelId="{5B7DD8C0-EEA0-4E2D-802E-70861A43609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AF48D305-F663-4883-AEDE-527ECF41CCA2}">
      <dgm:prSet/>
      <dgm:spPr>
        <a:solidFill>
          <a:srgbClr val="00B050"/>
        </a:solidFill>
      </dgm:spPr>
      <dgm:t>
        <a:bodyPr/>
        <a:lstStyle/>
        <a:p>
          <a:pPr rtl="0"/>
          <a:r>
            <a:rPr lang="es-ES" dirty="0" smtClean="0"/>
            <a:t>Hipótesis mecanismos de acción:</a:t>
          </a:r>
          <a:endParaRPr lang="es-ES" dirty="0"/>
        </a:p>
      </dgm:t>
    </dgm:pt>
    <dgm:pt modelId="{8F5C23A3-3A07-4736-8C47-DC57A73F5A08}" type="parTrans" cxnId="{D81AA7FB-28CF-43A9-B42C-36318B0AB6C5}">
      <dgm:prSet/>
      <dgm:spPr/>
      <dgm:t>
        <a:bodyPr/>
        <a:lstStyle/>
        <a:p>
          <a:endParaRPr lang="es-ES"/>
        </a:p>
      </dgm:t>
    </dgm:pt>
    <dgm:pt modelId="{4833C3C9-684E-40E0-BF78-504076CFB815}" type="sibTrans" cxnId="{D81AA7FB-28CF-43A9-B42C-36318B0AB6C5}">
      <dgm:prSet/>
      <dgm:spPr/>
      <dgm:t>
        <a:bodyPr/>
        <a:lstStyle/>
        <a:p>
          <a:endParaRPr lang="es-ES"/>
        </a:p>
      </dgm:t>
    </dgm:pt>
    <dgm:pt modelId="{2829DDB1-ECBC-440C-BD85-C2CB5454D2C5}" type="pres">
      <dgm:prSet presAssocID="{5B7DD8C0-EEA0-4E2D-802E-70861A436097}" presName="linear" presStyleCnt="0">
        <dgm:presLayoutVars>
          <dgm:animLvl val="lvl"/>
          <dgm:resizeHandles val="exact"/>
        </dgm:presLayoutVars>
      </dgm:prSet>
      <dgm:spPr/>
      <dgm:t>
        <a:bodyPr/>
        <a:lstStyle/>
        <a:p>
          <a:endParaRPr lang="es-ES"/>
        </a:p>
      </dgm:t>
    </dgm:pt>
    <dgm:pt modelId="{6912077D-FD12-4EE3-B9EF-9E22972F7A9C}" type="pres">
      <dgm:prSet presAssocID="{AF48D305-F663-4883-AEDE-527ECF41CCA2}" presName="parentText" presStyleLbl="node1" presStyleIdx="0" presStyleCnt="1">
        <dgm:presLayoutVars>
          <dgm:chMax val="0"/>
          <dgm:bulletEnabled val="1"/>
        </dgm:presLayoutVars>
      </dgm:prSet>
      <dgm:spPr/>
      <dgm:t>
        <a:bodyPr/>
        <a:lstStyle/>
        <a:p>
          <a:endParaRPr lang="es-ES"/>
        </a:p>
      </dgm:t>
    </dgm:pt>
  </dgm:ptLst>
  <dgm:cxnLst>
    <dgm:cxn modelId="{AB7B5855-DC63-4DCB-BB52-70412F972427}" type="presOf" srcId="{5B7DD8C0-EEA0-4E2D-802E-70861A436097}" destId="{2829DDB1-ECBC-440C-BD85-C2CB5454D2C5}" srcOrd="0" destOrd="0" presId="urn:microsoft.com/office/officeart/2005/8/layout/vList2"/>
    <dgm:cxn modelId="{D81AA7FB-28CF-43A9-B42C-36318B0AB6C5}" srcId="{5B7DD8C0-EEA0-4E2D-802E-70861A436097}" destId="{AF48D305-F663-4883-AEDE-527ECF41CCA2}" srcOrd="0" destOrd="0" parTransId="{8F5C23A3-3A07-4736-8C47-DC57A73F5A08}" sibTransId="{4833C3C9-684E-40E0-BF78-504076CFB815}"/>
    <dgm:cxn modelId="{EC084D0B-ECC0-434F-A7C0-6B26F63AA3FC}" type="presOf" srcId="{AF48D305-F663-4883-AEDE-527ECF41CCA2}" destId="{6912077D-FD12-4EE3-B9EF-9E22972F7A9C}" srcOrd="0" destOrd="0" presId="urn:microsoft.com/office/officeart/2005/8/layout/vList2"/>
    <dgm:cxn modelId="{4F523804-29E9-498A-A205-155D3979D5EA}" type="presParOf" srcId="{2829DDB1-ECBC-440C-BD85-C2CB5454D2C5}" destId="{6912077D-FD12-4EE3-B9EF-9E22972F7A9C}"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1.xml><?xml version="1.0" encoding="utf-8"?>
<dgm:dataModel xmlns:dgm="http://schemas.openxmlformats.org/drawingml/2006/diagram" xmlns:a="http://schemas.openxmlformats.org/drawingml/2006/main">
  <dgm:ptLst>
    <dgm:pt modelId="{7F793FD7-F3FB-41D9-AD26-95F95EA7FF5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C88D28E3-1332-4824-B2F5-4C5948166A34}">
      <dgm:prSet/>
      <dgm:spPr>
        <a:solidFill>
          <a:srgbClr val="00B050"/>
        </a:solidFill>
      </dgm:spPr>
      <dgm:t>
        <a:bodyPr/>
        <a:lstStyle/>
        <a:p>
          <a:pPr rtl="0"/>
          <a:r>
            <a:rPr lang="es-ES" dirty="0" smtClean="0"/>
            <a:t>La recuperación muscular</a:t>
          </a:r>
          <a:endParaRPr lang="es-ES" dirty="0"/>
        </a:p>
      </dgm:t>
    </dgm:pt>
    <dgm:pt modelId="{98C78548-49C7-4186-B630-12C9D9D2478E}" type="parTrans" cxnId="{DBFE4124-C3EF-4494-A613-607F5507FA95}">
      <dgm:prSet/>
      <dgm:spPr/>
      <dgm:t>
        <a:bodyPr/>
        <a:lstStyle/>
        <a:p>
          <a:endParaRPr lang="es-ES"/>
        </a:p>
      </dgm:t>
    </dgm:pt>
    <dgm:pt modelId="{3977CFCE-3CD2-485C-89EC-C1C1B08F2DC6}" type="sibTrans" cxnId="{DBFE4124-C3EF-4494-A613-607F5507FA95}">
      <dgm:prSet/>
      <dgm:spPr/>
      <dgm:t>
        <a:bodyPr/>
        <a:lstStyle/>
        <a:p>
          <a:endParaRPr lang="es-ES"/>
        </a:p>
      </dgm:t>
    </dgm:pt>
    <dgm:pt modelId="{EA081EE0-4ED7-45BF-8D93-78B01D5E823B}" type="pres">
      <dgm:prSet presAssocID="{7F793FD7-F3FB-41D9-AD26-95F95EA7FF5A}" presName="linear" presStyleCnt="0">
        <dgm:presLayoutVars>
          <dgm:animLvl val="lvl"/>
          <dgm:resizeHandles val="exact"/>
        </dgm:presLayoutVars>
      </dgm:prSet>
      <dgm:spPr/>
      <dgm:t>
        <a:bodyPr/>
        <a:lstStyle/>
        <a:p>
          <a:endParaRPr lang="es-ES"/>
        </a:p>
      </dgm:t>
    </dgm:pt>
    <dgm:pt modelId="{7CBE4F36-4354-4893-B72A-FC93D502D0A7}" type="pres">
      <dgm:prSet presAssocID="{C88D28E3-1332-4824-B2F5-4C5948166A34}" presName="parentText" presStyleLbl="node1" presStyleIdx="0" presStyleCnt="1">
        <dgm:presLayoutVars>
          <dgm:chMax val="0"/>
          <dgm:bulletEnabled val="1"/>
        </dgm:presLayoutVars>
      </dgm:prSet>
      <dgm:spPr/>
      <dgm:t>
        <a:bodyPr/>
        <a:lstStyle/>
        <a:p>
          <a:endParaRPr lang="es-ES"/>
        </a:p>
      </dgm:t>
    </dgm:pt>
  </dgm:ptLst>
  <dgm:cxnLst>
    <dgm:cxn modelId="{DBFE4124-C3EF-4494-A613-607F5507FA95}" srcId="{7F793FD7-F3FB-41D9-AD26-95F95EA7FF5A}" destId="{C88D28E3-1332-4824-B2F5-4C5948166A34}" srcOrd="0" destOrd="0" parTransId="{98C78548-49C7-4186-B630-12C9D9D2478E}" sibTransId="{3977CFCE-3CD2-485C-89EC-C1C1B08F2DC6}"/>
    <dgm:cxn modelId="{D41997F1-1E99-441D-9143-2D7A2CCB8693}" type="presOf" srcId="{C88D28E3-1332-4824-B2F5-4C5948166A34}" destId="{7CBE4F36-4354-4893-B72A-FC93D502D0A7}" srcOrd="0" destOrd="0" presId="urn:microsoft.com/office/officeart/2005/8/layout/vList2"/>
    <dgm:cxn modelId="{F2B7B35E-3DDF-46F9-8C7A-889222424D84}" type="presOf" srcId="{7F793FD7-F3FB-41D9-AD26-95F95EA7FF5A}" destId="{EA081EE0-4ED7-45BF-8D93-78B01D5E823B}" srcOrd="0" destOrd="0" presId="urn:microsoft.com/office/officeart/2005/8/layout/vList2"/>
    <dgm:cxn modelId="{029DBC16-E9BA-4754-9BAB-9F7D0D9CCEFB}" type="presParOf" srcId="{EA081EE0-4ED7-45BF-8D93-78B01D5E823B}" destId="{7CBE4F36-4354-4893-B72A-FC93D502D0A7}"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2.xml><?xml version="1.0" encoding="utf-8"?>
<dgm:dataModel xmlns:dgm="http://schemas.openxmlformats.org/drawingml/2006/diagram" xmlns:a="http://schemas.openxmlformats.org/drawingml/2006/main">
  <dgm:ptLst>
    <dgm:pt modelId="{51571E56-12EB-488C-91A5-189ECF9FD38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3152D503-486A-4EE0-8777-73982DA9338C}">
      <dgm:prSet/>
      <dgm:spPr>
        <a:solidFill>
          <a:srgbClr val="00B050"/>
        </a:solidFill>
      </dgm:spPr>
      <dgm:t>
        <a:bodyPr/>
        <a:lstStyle/>
        <a:p>
          <a:pPr rtl="0"/>
          <a:r>
            <a:rPr lang="es-ES" b="1" dirty="0" smtClean="0"/>
            <a:t>EFECTO INMUNOMODULADOR DE ASHWAGANDHA</a:t>
          </a:r>
          <a:endParaRPr lang="es-ES" dirty="0"/>
        </a:p>
      </dgm:t>
    </dgm:pt>
    <dgm:pt modelId="{DD2CA60B-7BD4-4530-B6B5-E400DC1835D7}" type="parTrans" cxnId="{0B78470B-FAF1-4F03-B91B-2AFB222A71BD}">
      <dgm:prSet/>
      <dgm:spPr/>
      <dgm:t>
        <a:bodyPr/>
        <a:lstStyle/>
        <a:p>
          <a:endParaRPr lang="es-ES"/>
        </a:p>
      </dgm:t>
    </dgm:pt>
    <dgm:pt modelId="{E25716D7-766D-4C05-A566-F340FBF17ED8}" type="sibTrans" cxnId="{0B78470B-FAF1-4F03-B91B-2AFB222A71BD}">
      <dgm:prSet/>
      <dgm:spPr/>
      <dgm:t>
        <a:bodyPr/>
        <a:lstStyle/>
        <a:p>
          <a:endParaRPr lang="es-ES"/>
        </a:p>
      </dgm:t>
    </dgm:pt>
    <dgm:pt modelId="{3D2C663B-FC99-48B6-8BB0-1A1C73BD6C31}" type="pres">
      <dgm:prSet presAssocID="{51571E56-12EB-488C-91A5-189ECF9FD38D}" presName="linear" presStyleCnt="0">
        <dgm:presLayoutVars>
          <dgm:animLvl val="lvl"/>
          <dgm:resizeHandles val="exact"/>
        </dgm:presLayoutVars>
      </dgm:prSet>
      <dgm:spPr/>
      <dgm:t>
        <a:bodyPr/>
        <a:lstStyle/>
        <a:p>
          <a:endParaRPr lang="es-ES"/>
        </a:p>
      </dgm:t>
    </dgm:pt>
    <dgm:pt modelId="{EB2E9994-3F12-41CF-AACB-09BB85E9955F}" type="pres">
      <dgm:prSet presAssocID="{3152D503-486A-4EE0-8777-73982DA9338C}" presName="parentText" presStyleLbl="node1" presStyleIdx="0" presStyleCnt="1">
        <dgm:presLayoutVars>
          <dgm:chMax val="0"/>
          <dgm:bulletEnabled val="1"/>
        </dgm:presLayoutVars>
      </dgm:prSet>
      <dgm:spPr/>
      <dgm:t>
        <a:bodyPr/>
        <a:lstStyle/>
        <a:p>
          <a:endParaRPr lang="es-ES"/>
        </a:p>
      </dgm:t>
    </dgm:pt>
  </dgm:ptLst>
  <dgm:cxnLst>
    <dgm:cxn modelId="{0B78470B-FAF1-4F03-B91B-2AFB222A71BD}" srcId="{51571E56-12EB-488C-91A5-189ECF9FD38D}" destId="{3152D503-486A-4EE0-8777-73982DA9338C}" srcOrd="0" destOrd="0" parTransId="{DD2CA60B-7BD4-4530-B6B5-E400DC1835D7}" sibTransId="{E25716D7-766D-4C05-A566-F340FBF17ED8}"/>
    <dgm:cxn modelId="{602A462C-AEDE-42EB-85B7-6E03DFB715CA}" type="presOf" srcId="{51571E56-12EB-488C-91A5-189ECF9FD38D}" destId="{3D2C663B-FC99-48B6-8BB0-1A1C73BD6C31}" srcOrd="0" destOrd="0" presId="urn:microsoft.com/office/officeart/2005/8/layout/vList2"/>
    <dgm:cxn modelId="{F0B57A5F-C999-41CA-AC86-6CE6241941C9}" type="presOf" srcId="{3152D503-486A-4EE0-8777-73982DA9338C}" destId="{EB2E9994-3F12-41CF-AACB-09BB85E9955F}" srcOrd="0" destOrd="0" presId="urn:microsoft.com/office/officeart/2005/8/layout/vList2"/>
    <dgm:cxn modelId="{3255E082-E291-4BBF-847E-24A406D69418}" type="presParOf" srcId="{3D2C663B-FC99-48B6-8BB0-1A1C73BD6C31}" destId="{EB2E9994-3F12-41CF-AACB-09BB85E9955F}"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3.xml><?xml version="1.0" encoding="utf-8"?>
<dgm:dataModel xmlns:dgm="http://schemas.openxmlformats.org/drawingml/2006/diagram" xmlns:a="http://schemas.openxmlformats.org/drawingml/2006/main">
  <dgm:ptLst>
    <dgm:pt modelId="{CDFF4BB7-29EF-48DC-9F99-D483AF7BDEB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A6F2958D-DA27-4FD3-9077-7CE171490409}">
      <dgm:prSet/>
      <dgm:spPr>
        <a:solidFill>
          <a:srgbClr val="00B050"/>
        </a:solidFill>
      </dgm:spPr>
      <dgm:t>
        <a:bodyPr/>
        <a:lstStyle/>
        <a:p>
          <a:pPr rtl="0"/>
          <a:r>
            <a:rPr lang="es-ES" b="1" dirty="0" smtClean="0"/>
            <a:t>Estudio de </a:t>
          </a:r>
          <a:r>
            <a:rPr lang="es-ES" b="1" dirty="0" err="1" smtClean="0"/>
            <a:t>inmunomodulación</a:t>
          </a:r>
          <a:endParaRPr lang="es-ES" dirty="0"/>
        </a:p>
      </dgm:t>
    </dgm:pt>
    <dgm:pt modelId="{8D1C45A6-3206-44C6-BB74-9CCF8A33FB4F}" type="parTrans" cxnId="{5A2132CB-438D-4982-BA61-24727C1A85B7}">
      <dgm:prSet/>
      <dgm:spPr/>
      <dgm:t>
        <a:bodyPr/>
        <a:lstStyle/>
        <a:p>
          <a:endParaRPr lang="es-ES"/>
        </a:p>
      </dgm:t>
    </dgm:pt>
    <dgm:pt modelId="{AB65801D-99E1-4079-9F2F-79882010C2D6}" type="sibTrans" cxnId="{5A2132CB-438D-4982-BA61-24727C1A85B7}">
      <dgm:prSet/>
      <dgm:spPr/>
      <dgm:t>
        <a:bodyPr/>
        <a:lstStyle/>
        <a:p>
          <a:endParaRPr lang="es-ES"/>
        </a:p>
      </dgm:t>
    </dgm:pt>
    <dgm:pt modelId="{07DB90D2-BFAC-4E2D-A566-0155E447F0E4}" type="pres">
      <dgm:prSet presAssocID="{CDFF4BB7-29EF-48DC-9F99-D483AF7BDEB2}" presName="linear" presStyleCnt="0">
        <dgm:presLayoutVars>
          <dgm:animLvl val="lvl"/>
          <dgm:resizeHandles val="exact"/>
        </dgm:presLayoutVars>
      </dgm:prSet>
      <dgm:spPr/>
      <dgm:t>
        <a:bodyPr/>
        <a:lstStyle/>
        <a:p>
          <a:endParaRPr lang="es-ES"/>
        </a:p>
      </dgm:t>
    </dgm:pt>
    <dgm:pt modelId="{C3E7714D-65F3-419A-B639-52B797469A95}" type="pres">
      <dgm:prSet presAssocID="{A6F2958D-DA27-4FD3-9077-7CE171490409}" presName="parentText" presStyleLbl="node1" presStyleIdx="0" presStyleCnt="1">
        <dgm:presLayoutVars>
          <dgm:chMax val="0"/>
          <dgm:bulletEnabled val="1"/>
        </dgm:presLayoutVars>
      </dgm:prSet>
      <dgm:spPr/>
      <dgm:t>
        <a:bodyPr/>
        <a:lstStyle/>
        <a:p>
          <a:endParaRPr lang="es-ES"/>
        </a:p>
      </dgm:t>
    </dgm:pt>
  </dgm:ptLst>
  <dgm:cxnLst>
    <dgm:cxn modelId="{B78AF352-5EA4-4D4E-89E4-47E228A7DBFE}" type="presOf" srcId="{A6F2958D-DA27-4FD3-9077-7CE171490409}" destId="{C3E7714D-65F3-419A-B639-52B797469A95}" srcOrd="0" destOrd="0" presId="urn:microsoft.com/office/officeart/2005/8/layout/vList2"/>
    <dgm:cxn modelId="{5E2314AD-945F-4708-9E55-E6DF481FF0AB}" type="presOf" srcId="{CDFF4BB7-29EF-48DC-9F99-D483AF7BDEB2}" destId="{07DB90D2-BFAC-4E2D-A566-0155E447F0E4}" srcOrd="0" destOrd="0" presId="urn:microsoft.com/office/officeart/2005/8/layout/vList2"/>
    <dgm:cxn modelId="{5A2132CB-438D-4982-BA61-24727C1A85B7}" srcId="{CDFF4BB7-29EF-48DC-9F99-D483AF7BDEB2}" destId="{A6F2958D-DA27-4FD3-9077-7CE171490409}" srcOrd="0" destOrd="0" parTransId="{8D1C45A6-3206-44C6-BB74-9CCF8A33FB4F}" sibTransId="{AB65801D-99E1-4079-9F2F-79882010C2D6}"/>
    <dgm:cxn modelId="{59550642-A0A8-4934-990B-255FD1B3A453}" type="presParOf" srcId="{07DB90D2-BFAC-4E2D-A566-0155E447F0E4}" destId="{C3E7714D-65F3-419A-B639-52B797469A95}"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4.xml><?xml version="1.0" encoding="utf-8"?>
<dgm:dataModel xmlns:dgm="http://schemas.openxmlformats.org/drawingml/2006/diagram" xmlns:a="http://schemas.openxmlformats.org/drawingml/2006/main">
  <dgm:ptLst>
    <dgm:pt modelId="{C5EFBCF5-44D3-44A3-96C2-ECCC3856CEA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8E3D7CE8-D0A0-481E-BA7C-99BEEAAA4125}">
      <dgm:prSet/>
      <dgm:spPr>
        <a:solidFill>
          <a:srgbClr val="00B050"/>
        </a:solidFill>
      </dgm:spPr>
      <dgm:t>
        <a:bodyPr/>
        <a:lstStyle/>
        <a:p>
          <a:pPr rtl="0"/>
          <a:r>
            <a:rPr lang="es-ES" b="1" dirty="0" smtClean="0"/>
            <a:t>KSM-66 </a:t>
          </a:r>
          <a:r>
            <a:rPr lang="es-ES" b="1" dirty="0" err="1" smtClean="0"/>
            <a:t>ashwagandha</a:t>
          </a:r>
          <a:r>
            <a:rPr lang="es-ES" b="1" dirty="0" smtClean="0"/>
            <a:t> -</a:t>
          </a:r>
          <a:r>
            <a:rPr lang="es-ES" b="1" dirty="0" err="1" smtClean="0"/>
            <a:t>Immunomodulatory</a:t>
          </a:r>
          <a:r>
            <a:rPr lang="es-ES" b="1" dirty="0" smtClean="0"/>
            <a:t> </a:t>
          </a:r>
          <a:r>
            <a:rPr lang="es-ES" b="1" dirty="0" err="1" smtClean="0"/>
            <a:t>activity</a:t>
          </a:r>
          <a:r>
            <a:rPr lang="es-ES" b="1" dirty="0" smtClean="0"/>
            <a:t> – </a:t>
          </a:r>
          <a:r>
            <a:rPr lang="es-ES" b="1" dirty="0" err="1" smtClean="0"/>
            <a:t>Neutrophil</a:t>
          </a:r>
          <a:r>
            <a:rPr lang="es-ES" b="1" dirty="0" smtClean="0"/>
            <a:t> </a:t>
          </a:r>
          <a:r>
            <a:rPr lang="es-ES" b="1" dirty="0" err="1" smtClean="0"/>
            <a:t>count</a:t>
          </a:r>
          <a:r>
            <a:rPr lang="es-ES" b="1" dirty="0" smtClean="0"/>
            <a:t> - Day 10</a:t>
          </a:r>
          <a:endParaRPr lang="es-ES" dirty="0"/>
        </a:p>
      </dgm:t>
    </dgm:pt>
    <dgm:pt modelId="{DCB12897-5C6B-4C98-A1CF-0D18CE4CC775}" type="parTrans" cxnId="{F6183EAF-9E9C-494A-8BCE-631A6250C71B}">
      <dgm:prSet/>
      <dgm:spPr/>
      <dgm:t>
        <a:bodyPr/>
        <a:lstStyle/>
        <a:p>
          <a:endParaRPr lang="es-ES"/>
        </a:p>
      </dgm:t>
    </dgm:pt>
    <dgm:pt modelId="{B3587B68-6305-4F55-86DB-96D00CB103B5}" type="sibTrans" cxnId="{F6183EAF-9E9C-494A-8BCE-631A6250C71B}">
      <dgm:prSet/>
      <dgm:spPr/>
      <dgm:t>
        <a:bodyPr/>
        <a:lstStyle/>
        <a:p>
          <a:endParaRPr lang="es-ES"/>
        </a:p>
      </dgm:t>
    </dgm:pt>
    <dgm:pt modelId="{472E9079-3F38-47D8-AB88-2E29002868CF}" type="pres">
      <dgm:prSet presAssocID="{C5EFBCF5-44D3-44A3-96C2-ECCC3856CEAB}" presName="linear" presStyleCnt="0">
        <dgm:presLayoutVars>
          <dgm:animLvl val="lvl"/>
          <dgm:resizeHandles val="exact"/>
        </dgm:presLayoutVars>
      </dgm:prSet>
      <dgm:spPr/>
      <dgm:t>
        <a:bodyPr/>
        <a:lstStyle/>
        <a:p>
          <a:endParaRPr lang="es-ES"/>
        </a:p>
      </dgm:t>
    </dgm:pt>
    <dgm:pt modelId="{B6C75BD9-1BAF-41B7-9226-3386000E8BC9}" type="pres">
      <dgm:prSet presAssocID="{8E3D7CE8-D0A0-481E-BA7C-99BEEAAA4125}" presName="parentText" presStyleLbl="node1" presStyleIdx="0" presStyleCnt="1">
        <dgm:presLayoutVars>
          <dgm:chMax val="0"/>
          <dgm:bulletEnabled val="1"/>
        </dgm:presLayoutVars>
      </dgm:prSet>
      <dgm:spPr/>
      <dgm:t>
        <a:bodyPr/>
        <a:lstStyle/>
        <a:p>
          <a:endParaRPr lang="es-ES"/>
        </a:p>
      </dgm:t>
    </dgm:pt>
  </dgm:ptLst>
  <dgm:cxnLst>
    <dgm:cxn modelId="{F6183EAF-9E9C-494A-8BCE-631A6250C71B}" srcId="{C5EFBCF5-44D3-44A3-96C2-ECCC3856CEAB}" destId="{8E3D7CE8-D0A0-481E-BA7C-99BEEAAA4125}" srcOrd="0" destOrd="0" parTransId="{DCB12897-5C6B-4C98-A1CF-0D18CE4CC775}" sibTransId="{B3587B68-6305-4F55-86DB-96D00CB103B5}"/>
    <dgm:cxn modelId="{1CD86810-3912-40F6-A350-EE68BFF8AE43}" type="presOf" srcId="{C5EFBCF5-44D3-44A3-96C2-ECCC3856CEAB}" destId="{472E9079-3F38-47D8-AB88-2E29002868CF}" srcOrd="0" destOrd="0" presId="urn:microsoft.com/office/officeart/2005/8/layout/vList2"/>
    <dgm:cxn modelId="{D39F220B-3B7D-4E87-9D45-150DF5C94E7E}" type="presOf" srcId="{8E3D7CE8-D0A0-481E-BA7C-99BEEAAA4125}" destId="{B6C75BD9-1BAF-41B7-9226-3386000E8BC9}" srcOrd="0" destOrd="0" presId="urn:microsoft.com/office/officeart/2005/8/layout/vList2"/>
    <dgm:cxn modelId="{68C96397-8474-4833-9CFD-F98356807507}" type="presParOf" srcId="{472E9079-3F38-47D8-AB88-2E29002868CF}" destId="{B6C75BD9-1BAF-41B7-9226-3386000E8BC9}"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5.xml><?xml version="1.0" encoding="utf-8"?>
<dgm:dataModel xmlns:dgm="http://schemas.openxmlformats.org/drawingml/2006/diagram" xmlns:a="http://schemas.openxmlformats.org/drawingml/2006/main">
  <dgm:ptLst>
    <dgm:pt modelId="{EB03EBB1-5EE1-4CDF-9AF7-0990126E52C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D45FD8FE-8DE0-4F0B-855E-8F9463EF69C0}">
      <dgm:prSet custT="1"/>
      <dgm:spPr>
        <a:solidFill>
          <a:srgbClr val="00B050"/>
        </a:solidFill>
      </dgm:spPr>
      <dgm:t>
        <a:bodyPr/>
        <a:lstStyle/>
        <a:p>
          <a:pPr rtl="0"/>
          <a:r>
            <a:rPr lang="es-ES" sz="2400" b="1" dirty="0" smtClean="0"/>
            <a:t>5. Estudio de longevidad/esperanza de vida </a:t>
          </a:r>
        </a:p>
        <a:p>
          <a:pPr rtl="0"/>
          <a:r>
            <a:rPr lang="en-US" sz="800" dirty="0" err="1" smtClean="0"/>
            <a:t>Withania</a:t>
          </a:r>
          <a:r>
            <a:rPr lang="en-US" sz="800" dirty="0" smtClean="0"/>
            <a:t> </a:t>
          </a:r>
          <a:r>
            <a:rPr lang="en-US" sz="800" dirty="0" err="1" smtClean="0"/>
            <a:t>somnifera</a:t>
          </a:r>
          <a:r>
            <a:rPr lang="en-US" sz="800" dirty="0" smtClean="0"/>
            <a:t> root extract extends lifespan of </a:t>
          </a:r>
          <a:r>
            <a:rPr lang="en-US" sz="800" dirty="0" err="1" smtClean="0"/>
            <a:t>Caenorhabditis</a:t>
          </a:r>
          <a:r>
            <a:rPr lang="en-US" sz="800" dirty="0" smtClean="0"/>
            <a:t> </a:t>
          </a:r>
          <a:r>
            <a:rPr lang="en-US" sz="800" dirty="0" err="1" smtClean="0"/>
            <a:t>elegans</a:t>
          </a:r>
          <a:r>
            <a:rPr lang="en-US" sz="800" dirty="0" smtClean="0"/>
            <a:t> </a:t>
          </a:r>
          <a:r>
            <a:rPr lang="en-US" sz="800" dirty="0" err="1" smtClean="0"/>
            <a:t>Ranjeet</a:t>
          </a:r>
          <a:r>
            <a:rPr lang="en-US" sz="800" dirty="0" smtClean="0"/>
            <a:t> Kumar, </a:t>
          </a:r>
          <a:r>
            <a:rPr lang="en-US" sz="800" dirty="0" err="1" smtClean="0"/>
            <a:t>Kuldeep</a:t>
          </a:r>
          <a:r>
            <a:rPr lang="en-US" sz="800" dirty="0" smtClean="0"/>
            <a:t> Gupta, </a:t>
          </a:r>
          <a:r>
            <a:rPr lang="en-US" sz="800" dirty="0" err="1" smtClean="0"/>
            <a:t>Kopal</a:t>
          </a:r>
          <a:r>
            <a:rPr lang="en-US" sz="800" dirty="0" smtClean="0"/>
            <a:t> Saharia1, Deepak </a:t>
          </a:r>
          <a:r>
            <a:rPr lang="en-US" sz="800" dirty="0" err="1" smtClean="0"/>
            <a:t>Pradhan</a:t>
          </a:r>
          <a:r>
            <a:rPr lang="en-US" sz="800" dirty="0" smtClean="0"/>
            <a:t> and </a:t>
          </a:r>
          <a:r>
            <a:rPr lang="en-US" sz="800" dirty="0" err="1" smtClean="0"/>
            <a:t>Jamuna</a:t>
          </a:r>
          <a:r>
            <a:rPr lang="en-US" sz="800" dirty="0" smtClean="0"/>
            <a:t> R </a:t>
          </a:r>
          <a:r>
            <a:rPr lang="en-US" sz="800" dirty="0" err="1" smtClean="0"/>
            <a:t>Subramaniam</a:t>
          </a:r>
          <a:r>
            <a:rPr lang="en-US" sz="800" dirty="0" smtClean="0"/>
            <a:t> annals of neurosciences volume 20 number 1 </a:t>
          </a:r>
          <a:r>
            <a:rPr lang="en-US" sz="800" dirty="0" err="1" smtClean="0"/>
            <a:t>january</a:t>
          </a:r>
          <a:r>
            <a:rPr lang="en-US" sz="800" dirty="0" smtClean="0"/>
            <a:t> 2013</a:t>
          </a:r>
          <a:endParaRPr lang="es-ES" sz="800" dirty="0"/>
        </a:p>
      </dgm:t>
    </dgm:pt>
    <dgm:pt modelId="{01EEE4E1-CBD9-46E9-9D24-6EB882F1ABB9}" type="parTrans" cxnId="{EA6E6553-5E40-432F-97EC-66BCD3821C8F}">
      <dgm:prSet/>
      <dgm:spPr/>
      <dgm:t>
        <a:bodyPr/>
        <a:lstStyle/>
        <a:p>
          <a:endParaRPr lang="es-ES"/>
        </a:p>
      </dgm:t>
    </dgm:pt>
    <dgm:pt modelId="{E685C4FF-ABB0-4B97-9B20-ED24F8E5FAB4}" type="sibTrans" cxnId="{EA6E6553-5E40-432F-97EC-66BCD3821C8F}">
      <dgm:prSet/>
      <dgm:spPr/>
      <dgm:t>
        <a:bodyPr/>
        <a:lstStyle/>
        <a:p>
          <a:endParaRPr lang="es-ES"/>
        </a:p>
      </dgm:t>
    </dgm:pt>
    <dgm:pt modelId="{149803AA-130C-46D8-ACAC-29BB7960F8A9}" type="pres">
      <dgm:prSet presAssocID="{EB03EBB1-5EE1-4CDF-9AF7-0990126E52C3}" presName="linear" presStyleCnt="0">
        <dgm:presLayoutVars>
          <dgm:animLvl val="lvl"/>
          <dgm:resizeHandles val="exact"/>
        </dgm:presLayoutVars>
      </dgm:prSet>
      <dgm:spPr/>
      <dgm:t>
        <a:bodyPr/>
        <a:lstStyle/>
        <a:p>
          <a:endParaRPr lang="es-ES"/>
        </a:p>
      </dgm:t>
    </dgm:pt>
    <dgm:pt modelId="{43126E5C-3007-4F80-94C3-522F0D1BC785}" type="pres">
      <dgm:prSet presAssocID="{D45FD8FE-8DE0-4F0B-855E-8F9463EF69C0}" presName="parentText" presStyleLbl="node1" presStyleIdx="0" presStyleCnt="1" custScaleY="183077">
        <dgm:presLayoutVars>
          <dgm:chMax val="0"/>
          <dgm:bulletEnabled val="1"/>
        </dgm:presLayoutVars>
      </dgm:prSet>
      <dgm:spPr/>
      <dgm:t>
        <a:bodyPr/>
        <a:lstStyle/>
        <a:p>
          <a:endParaRPr lang="es-ES"/>
        </a:p>
      </dgm:t>
    </dgm:pt>
  </dgm:ptLst>
  <dgm:cxnLst>
    <dgm:cxn modelId="{90BA4B65-B8D4-4584-8E73-DB07D86A23C2}" type="presOf" srcId="{D45FD8FE-8DE0-4F0B-855E-8F9463EF69C0}" destId="{43126E5C-3007-4F80-94C3-522F0D1BC785}" srcOrd="0" destOrd="0" presId="urn:microsoft.com/office/officeart/2005/8/layout/vList2"/>
    <dgm:cxn modelId="{EA6E6553-5E40-432F-97EC-66BCD3821C8F}" srcId="{EB03EBB1-5EE1-4CDF-9AF7-0990126E52C3}" destId="{D45FD8FE-8DE0-4F0B-855E-8F9463EF69C0}" srcOrd="0" destOrd="0" parTransId="{01EEE4E1-CBD9-46E9-9D24-6EB882F1ABB9}" sibTransId="{E685C4FF-ABB0-4B97-9B20-ED24F8E5FAB4}"/>
    <dgm:cxn modelId="{C0CEEEDA-9231-478B-9232-757F08026018}" type="presOf" srcId="{EB03EBB1-5EE1-4CDF-9AF7-0990126E52C3}" destId="{149803AA-130C-46D8-ACAC-29BB7960F8A9}" srcOrd="0" destOrd="0" presId="urn:microsoft.com/office/officeart/2005/8/layout/vList2"/>
    <dgm:cxn modelId="{4F4194E0-1E56-4DE9-B954-A4A7EF19FE7E}" type="presParOf" srcId="{149803AA-130C-46D8-ACAC-29BB7960F8A9}" destId="{43126E5C-3007-4F80-94C3-522F0D1BC785}"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6.xml><?xml version="1.0" encoding="utf-8"?>
<dgm:dataModel xmlns:dgm="http://schemas.openxmlformats.org/drawingml/2006/diagram" xmlns:a="http://schemas.openxmlformats.org/drawingml/2006/main">
  <dgm:ptLst>
    <dgm:pt modelId="{A44BB9E6-EFAD-4743-8194-DE4DFCF2EB78}"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455A3F6D-22CF-4FF4-A16B-65982C55B892}">
      <dgm:prSet/>
      <dgm:spPr>
        <a:solidFill>
          <a:srgbClr val="00B050"/>
        </a:solidFill>
      </dgm:spPr>
      <dgm:t>
        <a:bodyPr/>
        <a:lstStyle/>
        <a:p>
          <a:pPr rtl="0"/>
          <a:r>
            <a:rPr lang="es-ES" b="1" dirty="0" smtClean="0"/>
            <a:t>KSM-66 – </a:t>
          </a:r>
          <a:r>
            <a:rPr lang="es-ES" b="1" dirty="0" err="1" smtClean="0"/>
            <a:t>Absolute</a:t>
          </a:r>
          <a:r>
            <a:rPr lang="es-ES" b="1" dirty="0" smtClean="0"/>
            <a:t> </a:t>
          </a:r>
          <a:r>
            <a:rPr lang="es-ES" b="1" dirty="0" err="1" smtClean="0"/>
            <a:t>Lifespan</a:t>
          </a:r>
          <a:r>
            <a:rPr lang="es-ES" b="1" dirty="0" smtClean="0"/>
            <a:t> </a:t>
          </a:r>
          <a:r>
            <a:rPr lang="es-ES" b="1" dirty="0" err="1" smtClean="0"/>
            <a:t>extension</a:t>
          </a:r>
          <a:r>
            <a:rPr lang="es-ES" b="1" dirty="0" smtClean="0"/>
            <a:t> of 3 </a:t>
          </a:r>
          <a:r>
            <a:rPr lang="es-ES" b="1" dirty="0" err="1" smtClean="0"/>
            <a:t>days</a:t>
          </a:r>
          <a:r>
            <a:rPr lang="es-ES" b="1" dirty="0" smtClean="0"/>
            <a:t> in </a:t>
          </a:r>
          <a:r>
            <a:rPr lang="es-ES" b="1" i="1" dirty="0" err="1" smtClean="0"/>
            <a:t>C.elegans</a:t>
          </a:r>
          <a:r>
            <a:rPr lang="es-ES" b="1" i="1" dirty="0" smtClean="0"/>
            <a:t> (n=296) at 25˚c</a:t>
          </a:r>
          <a:endParaRPr lang="es-ES" dirty="0"/>
        </a:p>
      </dgm:t>
    </dgm:pt>
    <dgm:pt modelId="{B1AF8B44-7E30-4176-92F9-3395C813DEC5}" type="parTrans" cxnId="{A95663BD-3ACD-4897-8112-CBFC3B88C1F7}">
      <dgm:prSet/>
      <dgm:spPr/>
      <dgm:t>
        <a:bodyPr/>
        <a:lstStyle/>
        <a:p>
          <a:endParaRPr lang="es-ES"/>
        </a:p>
      </dgm:t>
    </dgm:pt>
    <dgm:pt modelId="{2D144198-8497-4DED-B0D8-06927DF403AF}" type="sibTrans" cxnId="{A95663BD-3ACD-4897-8112-CBFC3B88C1F7}">
      <dgm:prSet/>
      <dgm:spPr/>
      <dgm:t>
        <a:bodyPr/>
        <a:lstStyle/>
        <a:p>
          <a:endParaRPr lang="es-ES"/>
        </a:p>
      </dgm:t>
    </dgm:pt>
    <dgm:pt modelId="{395A51BC-5760-4672-B560-CF0856E2A741}" type="pres">
      <dgm:prSet presAssocID="{A44BB9E6-EFAD-4743-8194-DE4DFCF2EB78}" presName="linear" presStyleCnt="0">
        <dgm:presLayoutVars>
          <dgm:animLvl val="lvl"/>
          <dgm:resizeHandles val="exact"/>
        </dgm:presLayoutVars>
      </dgm:prSet>
      <dgm:spPr/>
      <dgm:t>
        <a:bodyPr/>
        <a:lstStyle/>
        <a:p>
          <a:endParaRPr lang="es-ES"/>
        </a:p>
      </dgm:t>
    </dgm:pt>
    <dgm:pt modelId="{BAD0DF5D-E9E2-4C8D-BAD6-718BDB0BC6B5}" type="pres">
      <dgm:prSet presAssocID="{455A3F6D-22CF-4FF4-A16B-65982C55B892}" presName="parentText" presStyleLbl="node1" presStyleIdx="0" presStyleCnt="1">
        <dgm:presLayoutVars>
          <dgm:chMax val="0"/>
          <dgm:bulletEnabled val="1"/>
        </dgm:presLayoutVars>
      </dgm:prSet>
      <dgm:spPr/>
      <dgm:t>
        <a:bodyPr/>
        <a:lstStyle/>
        <a:p>
          <a:endParaRPr lang="es-ES"/>
        </a:p>
      </dgm:t>
    </dgm:pt>
  </dgm:ptLst>
  <dgm:cxnLst>
    <dgm:cxn modelId="{AABCE57F-8238-499F-AF97-2B58E28C12C4}" type="presOf" srcId="{A44BB9E6-EFAD-4743-8194-DE4DFCF2EB78}" destId="{395A51BC-5760-4672-B560-CF0856E2A741}" srcOrd="0" destOrd="0" presId="urn:microsoft.com/office/officeart/2005/8/layout/vList2"/>
    <dgm:cxn modelId="{A95663BD-3ACD-4897-8112-CBFC3B88C1F7}" srcId="{A44BB9E6-EFAD-4743-8194-DE4DFCF2EB78}" destId="{455A3F6D-22CF-4FF4-A16B-65982C55B892}" srcOrd="0" destOrd="0" parTransId="{B1AF8B44-7E30-4176-92F9-3395C813DEC5}" sibTransId="{2D144198-8497-4DED-B0D8-06927DF403AF}"/>
    <dgm:cxn modelId="{ED4F8FEC-4672-4DE9-9B6F-17A399ECBE81}" type="presOf" srcId="{455A3F6D-22CF-4FF4-A16B-65982C55B892}" destId="{BAD0DF5D-E9E2-4C8D-BAD6-718BDB0BC6B5}" srcOrd="0" destOrd="0" presId="urn:microsoft.com/office/officeart/2005/8/layout/vList2"/>
    <dgm:cxn modelId="{1A1D45DC-4A0D-421B-AB9B-7E189EFA3EFC}" type="presParOf" srcId="{395A51BC-5760-4672-B560-CF0856E2A741}" destId="{BAD0DF5D-E9E2-4C8D-BAD6-718BDB0BC6B5}" srcOrd="0" destOrd="0" presId="urn:microsoft.com/office/officeart/2005/8/layout/vList2"/>
  </dgm:cxnLst>
  <dgm:bg>
    <a:solidFill>
      <a:srgbClr val="00B050"/>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67.xml><?xml version="1.0" encoding="utf-8"?>
<dgm:dataModel xmlns:dgm="http://schemas.openxmlformats.org/drawingml/2006/diagram" xmlns:a="http://schemas.openxmlformats.org/drawingml/2006/main">
  <dgm:ptLst>
    <dgm:pt modelId="{CF597559-99EF-4447-A817-67CB7079BFB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DFFD8F9A-85EA-42A3-B9AF-B4FD6B1C6389}">
      <dgm:prSet/>
      <dgm:spPr>
        <a:solidFill>
          <a:srgbClr val="00B050"/>
        </a:solidFill>
      </dgm:spPr>
      <dgm:t>
        <a:bodyPr/>
        <a:lstStyle/>
        <a:p>
          <a:pPr rtl="0"/>
          <a:r>
            <a:rPr lang="es-ES" b="1" smtClean="0"/>
            <a:t>Estudios de toxicidad con KSM-66</a:t>
          </a:r>
          <a:endParaRPr lang="es-ES"/>
        </a:p>
      </dgm:t>
    </dgm:pt>
    <dgm:pt modelId="{336CEA0A-49F8-472B-9FAD-80BEBFEC22F1}" type="parTrans" cxnId="{750D2826-D6BF-4F2A-B947-BE4867BA810C}">
      <dgm:prSet/>
      <dgm:spPr/>
      <dgm:t>
        <a:bodyPr/>
        <a:lstStyle/>
        <a:p>
          <a:endParaRPr lang="es-ES"/>
        </a:p>
      </dgm:t>
    </dgm:pt>
    <dgm:pt modelId="{DA35C273-2B0F-4401-93F1-2A5A20F00C43}" type="sibTrans" cxnId="{750D2826-D6BF-4F2A-B947-BE4867BA810C}">
      <dgm:prSet/>
      <dgm:spPr/>
      <dgm:t>
        <a:bodyPr/>
        <a:lstStyle/>
        <a:p>
          <a:endParaRPr lang="es-ES"/>
        </a:p>
      </dgm:t>
    </dgm:pt>
    <dgm:pt modelId="{562E5DA0-3208-4D23-90EB-39FB8D79A6EF}" type="pres">
      <dgm:prSet presAssocID="{CF597559-99EF-4447-A817-67CB7079BFB6}" presName="linear" presStyleCnt="0">
        <dgm:presLayoutVars>
          <dgm:animLvl val="lvl"/>
          <dgm:resizeHandles val="exact"/>
        </dgm:presLayoutVars>
      </dgm:prSet>
      <dgm:spPr/>
      <dgm:t>
        <a:bodyPr/>
        <a:lstStyle/>
        <a:p>
          <a:endParaRPr lang="es-ES"/>
        </a:p>
      </dgm:t>
    </dgm:pt>
    <dgm:pt modelId="{A60AD714-1266-43AA-A45B-D164510F9E93}" type="pres">
      <dgm:prSet presAssocID="{DFFD8F9A-85EA-42A3-B9AF-B4FD6B1C6389}" presName="parentText" presStyleLbl="node1" presStyleIdx="0" presStyleCnt="1">
        <dgm:presLayoutVars>
          <dgm:chMax val="0"/>
          <dgm:bulletEnabled val="1"/>
        </dgm:presLayoutVars>
      </dgm:prSet>
      <dgm:spPr/>
      <dgm:t>
        <a:bodyPr/>
        <a:lstStyle/>
        <a:p>
          <a:endParaRPr lang="es-ES"/>
        </a:p>
      </dgm:t>
    </dgm:pt>
  </dgm:ptLst>
  <dgm:cxnLst>
    <dgm:cxn modelId="{C2D37AE3-4037-4AEC-9845-D04119D46FC8}" type="presOf" srcId="{DFFD8F9A-85EA-42A3-B9AF-B4FD6B1C6389}" destId="{A60AD714-1266-43AA-A45B-D164510F9E93}" srcOrd="0" destOrd="0" presId="urn:microsoft.com/office/officeart/2005/8/layout/vList2"/>
    <dgm:cxn modelId="{750D2826-D6BF-4F2A-B947-BE4867BA810C}" srcId="{CF597559-99EF-4447-A817-67CB7079BFB6}" destId="{DFFD8F9A-85EA-42A3-B9AF-B4FD6B1C6389}" srcOrd="0" destOrd="0" parTransId="{336CEA0A-49F8-472B-9FAD-80BEBFEC22F1}" sibTransId="{DA35C273-2B0F-4401-93F1-2A5A20F00C43}"/>
    <dgm:cxn modelId="{43CE5AB5-9BD0-4CEB-870B-54E6F69E55FB}" type="presOf" srcId="{CF597559-99EF-4447-A817-67CB7079BFB6}" destId="{562E5DA0-3208-4D23-90EB-39FB8D79A6EF}" srcOrd="0" destOrd="0" presId="urn:microsoft.com/office/officeart/2005/8/layout/vList2"/>
    <dgm:cxn modelId="{56195819-E3BC-4B4F-891E-0D103B84C714}" type="presParOf" srcId="{562E5DA0-3208-4D23-90EB-39FB8D79A6EF}" destId="{A60AD714-1266-43AA-A45B-D164510F9E93}"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8.xml><?xml version="1.0" encoding="utf-8"?>
<dgm:dataModel xmlns:dgm="http://schemas.openxmlformats.org/drawingml/2006/diagram" xmlns:a="http://schemas.openxmlformats.org/drawingml/2006/main">
  <dgm:ptLst>
    <dgm:pt modelId="{8BD5D2DB-A84D-4D6A-923B-DCACB6D2D4E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E3E1F0A7-C464-4E24-9FDF-888F5D04E697}">
      <dgm:prSet/>
      <dgm:spPr>
        <a:solidFill>
          <a:srgbClr val="00B050"/>
        </a:solidFill>
      </dgm:spPr>
      <dgm:t>
        <a:bodyPr/>
        <a:lstStyle/>
        <a:p>
          <a:pPr rtl="0"/>
          <a:r>
            <a:rPr lang="es-ES" smtClean="0"/>
            <a:t>INTERACCIONES Y CONTRAINDICACIONES</a:t>
          </a:r>
          <a:endParaRPr lang="es-ES"/>
        </a:p>
      </dgm:t>
    </dgm:pt>
    <dgm:pt modelId="{EBBD6CE7-A107-4929-BE60-4BC92604F2B1}" type="parTrans" cxnId="{F8F308C7-31F8-4F3B-B593-CC2D2D2E1786}">
      <dgm:prSet/>
      <dgm:spPr/>
      <dgm:t>
        <a:bodyPr/>
        <a:lstStyle/>
        <a:p>
          <a:endParaRPr lang="es-ES"/>
        </a:p>
      </dgm:t>
    </dgm:pt>
    <dgm:pt modelId="{C4A794A9-70AF-474D-BBCE-734AB067ADA5}" type="sibTrans" cxnId="{F8F308C7-31F8-4F3B-B593-CC2D2D2E1786}">
      <dgm:prSet/>
      <dgm:spPr/>
      <dgm:t>
        <a:bodyPr/>
        <a:lstStyle/>
        <a:p>
          <a:endParaRPr lang="es-ES"/>
        </a:p>
      </dgm:t>
    </dgm:pt>
    <dgm:pt modelId="{396F82CE-B593-4374-B9AE-65F7902C7E2E}" type="pres">
      <dgm:prSet presAssocID="{8BD5D2DB-A84D-4D6A-923B-DCACB6D2D4E2}" presName="linear" presStyleCnt="0">
        <dgm:presLayoutVars>
          <dgm:animLvl val="lvl"/>
          <dgm:resizeHandles val="exact"/>
        </dgm:presLayoutVars>
      </dgm:prSet>
      <dgm:spPr/>
      <dgm:t>
        <a:bodyPr/>
        <a:lstStyle/>
        <a:p>
          <a:endParaRPr lang="es-ES"/>
        </a:p>
      </dgm:t>
    </dgm:pt>
    <dgm:pt modelId="{B0E193D1-77F7-40A6-95D1-B81CC8B03DF9}" type="pres">
      <dgm:prSet presAssocID="{E3E1F0A7-C464-4E24-9FDF-888F5D04E697}" presName="parentText" presStyleLbl="node1" presStyleIdx="0" presStyleCnt="1">
        <dgm:presLayoutVars>
          <dgm:chMax val="0"/>
          <dgm:bulletEnabled val="1"/>
        </dgm:presLayoutVars>
      </dgm:prSet>
      <dgm:spPr/>
      <dgm:t>
        <a:bodyPr/>
        <a:lstStyle/>
        <a:p>
          <a:endParaRPr lang="es-ES"/>
        </a:p>
      </dgm:t>
    </dgm:pt>
  </dgm:ptLst>
  <dgm:cxnLst>
    <dgm:cxn modelId="{0628076F-9D44-48A7-8569-3FB4DB868621}" type="presOf" srcId="{8BD5D2DB-A84D-4D6A-923B-DCACB6D2D4E2}" destId="{396F82CE-B593-4374-B9AE-65F7902C7E2E}" srcOrd="0" destOrd="0" presId="urn:microsoft.com/office/officeart/2005/8/layout/vList2"/>
    <dgm:cxn modelId="{779CDF1F-9566-4A74-BB37-893BB4FF0F00}" type="presOf" srcId="{E3E1F0A7-C464-4E24-9FDF-888F5D04E697}" destId="{B0E193D1-77F7-40A6-95D1-B81CC8B03DF9}" srcOrd="0" destOrd="0" presId="urn:microsoft.com/office/officeart/2005/8/layout/vList2"/>
    <dgm:cxn modelId="{F8F308C7-31F8-4F3B-B593-CC2D2D2E1786}" srcId="{8BD5D2DB-A84D-4D6A-923B-DCACB6D2D4E2}" destId="{E3E1F0A7-C464-4E24-9FDF-888F5D04E697}" srcOrd="0" destOrd="0" parTransId="{EBBD6CE7-A107-4929-BE60-4BC92604F2B1}" sibTransId="{C4A794A9-70AF-474D-BBCE-734AB067ADA5}"/>
    <dgm:cxn modelId="{1DAAB1DD-B340-419E-8F0B-7E5A29BBC968}" type="presParOf" srcId="{396F82CE-B593-4374-B9AE-65F7902C7E2E}" destId="{B0E193D1-77F7-40A6-95D1-B81CC8B03DF9}"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9.xml><?xml version="1.0" encoding="utf-8"?>
<dgm:dataModel xmlns:dgm="http://schemas.openxmlformats.org/drawingml/2006/diagram" xmlns:a="http://schemas.openxmlformats.org/drawingml/2006/main">
  <dgm:ptLst>
    <dgm:pt modelId="{FFFD4854-5FA3-4EFB-AEC2-15D4018A15C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E19C38C1-D1EB-4758-9A2C-9F970F5B4488}">
      <dgm:prSet/>
      <dgm:spPr>
        <a:solidFill>
          <a:srgbClr val="00B050"/>
        </a:solidFill>
      </dgm:spPr>
      <dgm:t>
        <a:bodyPr/>
        <a:lstStyle/>
        <a:p>
          <a:pPr rtl="0"/>
          <a:r>
            <a:rPr lang="es-ES" dirty="0" smtClean="0"/>
            <a:t>¿Que es SOD B </a:t>
          </a:r>
          <a:r>
            <a:rPr lang="es-ES" baseline="30000" dirty="0" smtClean="0"/>
            <a:t>® </a:t>
          </a:r>
          <a:r>
            <a:rPr lang="es-ES" dirty="0" smtClean="0"/>
            <a:t>  y que contiene ?</a:t>
          </a:r>
          <a:endParaRPr lang="es-ES" dirty="0"/>
        </a:p>
      </dgm:t>
    </dgm:pt>
    <dgm:pt modelId="{17F904D3-B7E3-4421-8694-FBE236453196}" type="parTrans" cxnId="{BED89E08-636A-45B4-B83A-2A5976190B4A}">
      <dgm:prSet/>
      <dgm:spPr/>
      <dgm:t>
        <a:bodyPr/>
        <a:lstStyle/>
        <a:p>
          <a:endParaRPr lang="es-ES"/>
        </a:p>
      </dgm:t>
    </dgm:pt>
    <dgm:pt modelId="{1EE51E0F-7B65-4844-B22E-51D7723947D7}" type="sibTrans" cxnId="{BED89E08-636A-45B4-B83A-2A5976190B4A}">
      <dgm:prSet/>
      <dgm:spPr/>
      <dgm:t>
        <a:bodyPr/>
        <a:lstStyle/>
        <a:p>
          <a:endParaRPr lang="es-ES"/>
        </a:p>
      </dgm:t>
    </dgm:pt>
    <dgm:pt modelId="{FA808391-B44E-45EB-AF33-71AC2D02BB0E}" type="pres">
      <dgm:prSet presAssocID="{FFFD4854-5FA3-4EFB-AEC2-15D4018A15CD}" presName="linear" presStyleCnt="0">
        <dgm:presLayoutVars>
          <dgm:animLvl val="lvl"/>
          <dgm:resizeHandles val="exact"/>
        </dgm:presLayoutVars>
      </dgm:prSet>
      <dgm:spPr/>
      <dgm:t>
        <a:bodyPr/>
        <a:lstStyle/>
        <a:p>
          <a:endParaRPr lang="es-ES"/>
        </a:p>
      </dgm:t>
    </dgm:pt>
    <dgm:pt modelId="{395A203C-79F8-481F-8C19-296528DE18B3}" type="pres">
      <dgm:prSet presAssocID="{E19C38C1-D1EB-4758-9A2C-9F970F5B4488}" presName="parentText" presStyleLbl="node1" presStyleIdx="0" presStyleCnt="1">
        <dgm:presLayoutVars>
          <dgm:chMax val="0"/>
          <dgm:bulletEnabled val="1"/>
        </dgm:presLayoutVars>
      </dgm:prSet>
      <dgm:spPr/>
      <dgm:t>
        <a:bodyPr/>
        <a:lstStyle/>
        <a:p>
          <a:endParaRPr lang="es-ES"/>
        </a:p>
      </dgm:t>
    </dgm:pt>
  </dgm:ptLst>
  <dgm:cxnLst>
    <dgm:cxn modelId="{4ABDE14C-5A97-4235-BCAF-C75FEF1F4B6C}" type="presOf" srcId="{FFFD4854-5FA3-4EFB-AEC2-15D4018A15CD}" destId="{FA808391-B44E-45EB-AF33-71AC2D02BB0E}" srcOrd="0" destOrd="0" presId="urn:microsoft.com/office/officeart/2005/8/layout/vList2"/>
    <dgm:cxn modelId="{B17B50FC-C127-45BC-B890-C27ABA40DCE6}" type="presOf" srcId="{E19C38C1-D1EB-4758-9A2C-9F970F5B4488}" destId="{395A203C-79F8-481F-8C19-296528DE18B3}" srcOrd="0" destOrd="0" presId="urn:microsoft.com/office/officeart/2005/8/layout/vList2"/>
    <dgm:cxn modelId="{BED89E08-636A-45B4-B83A-2A5976190B4A}" srcId="{FFFD4854-5FA3-4EFB-AEC2-15D4018A15CD}" destId="{E19C38C1-D1EB-4758-9A2C-9F970F5B4488}" srcOrd="0" destOrd="0" parTransId="{17F904D3-B7E3-4421-8694-FBE236453196}" sibTransId="{1EE51E0F-7B65-4844-B22E-51D7723947D7}"/>
    <dgm:cxn modelId="{8344DC21-2991-4FC7-9983-08796CAD23F2}" type="presParOf" srcId="{FA808391-B44E-45EB-AF33-71AC2D02BB0E}" destId="{395A203C-79F8-481F-8C19-296528DE18B3}"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471178E-A287-40E0-A478-F12F81BD737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D8372909-2FCA-4448-8B3F-969A16C43D13}">
      <dgm:prSet/>
      <dgm:spPr>
        <a:solidFill>
          <a:srgbClr val="00B050"/>
        </a:solidFill>
      </dgm:spPr>
      <dgm:t>
        <a:bodyPr/>
        <a:lstStyle/>
        <a:p>
          <a:pPr rtl="0"/>
          <a:r>
            <a:rPr lang="es-ES" b="1" smtClean="0"/>
            <a:t>EFECTOS DERIVADOS DE ASHWAGANDHA :</a:t>
          </a:r>
          <a:endParaRPr lang="es-ES"/>
        </a:p>
      </dgm:t>
    </dgm:pt>
    <dgm:pt modelId="{9213469A-C5D7-46D8-85B1-9ABCF3E67B7D}" type="parTrans" cxnId="{8A9E1A31-10A7-4BE3-86D6-E00A6E91A701}">
      <dgm:prSet/>
      <dgm:spPr/>
      <dgm:t>
        <a:bodyPr/>
        <a:lstStyle/>
        <a:p>
          <a:endParaRPr lang="es-ES"/>
        </a:p>
      </dgm:t>
    </dgm:pt>
    <dgm:pt modelId="{BB431D52-E43D-41DF-A3A5-CB4E4AED7E6C}" type="sibTrans" cxnId="{8A9E1A31-10A7-4BE3-86D6-E00A6E91A701}">
      <dgm:prSet/>
      <dgm:spPr/>
      <dgm:t>
        <a:bodyPr/>
        <a:lstStyle/>
        <a:p>
          <a:endParaRPr lang="es-ES"/>
        </a:p>
      </dgm:t>
    </dgm:pt>
    <dgm:pt modelId="{002905BA-F649-4DAE-9FA7-625641E1945B}" type="pres">
      <dgm:prSet presAssocID="{6471178E-A287-40E0-A478-F12F81BD7370}" presName="linear" presStyleCnt="0">
        <dgm:presLayoutVars>
          <dgm:animLvl val="lvl"/>
          <dgm:resizeHandles val="exact"/>
        </dgm:presLayoutVars>
      </dgm:prSet>
      <dgm:spPr/>
      <dgm:t>
        <a:bodyPr/>
        <a:lstStyle/>
        <a:p>
          <a:endParaRPr lang="es-ES"/>
        </a:p>
      </dgm:t>
    </dgm:pt>
    <dgm:pt modelId="{D73E2272-F02B-451C-A975-306B60245D3C}" type="pres">
      <dgm:prSet presAssocID="{D8372909-2FCA-4448-8B3F-969A16C43D13}" presName="parentText" presStyleLbl="node1" presStyleIdx="0" presStyleCnt="1">
        <dgm:presLayoutVars>
          <dgm:chMax val="0"/>
          <dgm:bulletEnabled val="1"/>
        </dgm:presLayoutVars>
      </dgm:prSet>
      <dgm:spPr/>
      <dgm:t>
        <a:bodyPr/>
        <a:lstStyle/>
        <a:p>
          <a:endParaRPr lang="es-ES"/>
        </a:p>
      </dgm:t>
    </dgm:pt>
  </dgm:ptLst>
  <dgm:cxnLst>
    <dgm:cxn modelId="{617583CE-8C1E-457F-9799-951AEF34F976}" type="presOf" srcId="{6471178E-A287-40E0-A478-F12F81BD7370}" destId="{002905BA-F649-4DAE-9FA7-625641E1945B}" srcOrd="0" destOrd="0" presId="urn:microsoft.com/office/officeart/2005/8/layout/vList2"/>
    <dgm:cxn modelId="{8A9E1A31-10A7-4BE3-86D6-E00A6E91A701}" srcId="{6471178E-A287-40E0-A478-F12F81BD7370}" destId="{D8372909-2FCA-4448-8B3F-969A16C43D13}" srcOrd="0" destOrd="0" parTransId="{9213469A-C5D7-46D8-85B1-9ABCF3E67B7D}" sibTransId="{BB431D52-E43D-41DF-A3A5-CB4E4AED7E6C}"/>
    <dgm:cxn modelId="{74CF7962-A427-41E1-A939-B18309A1FE43}" type="presOf" srcId="{D8372909-2FCA-4448-8B3F-969A16C43D13}" destId="{D73E2272-F02B-451C-A975-306B60245D3C}" srcOrd="0" destOrd="0" presId="urn:microsoft.com/office/officeart/2005/8/layout/vList2"/>
    <dgm:cxn modelId="{2E37BBF7-920B-428B-A296-66C4B93A72D4}" type="presParOf" srcId="{002905BA-F649-4DAE-9FA7-625641E1945B}" destId="{D73E2272-F02B-451C-A975-306B60245D3C}"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0.xml><?xml version="1.0" encoding="utf-8"?>
<dgm:dataModel xmlns:dgm="http://schemas.openxmlformats.org/drawingml/2006/diagram" xmlns:a="http://schemas.openxmlformats.org/drawingml/2006/main">
  <dgm:ptLst>
    <dgm:pt modelId="{04219770-0940-4C9F-AF56-8C1C57B00F0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D3BB3987-4122-479F-A265-1530E854CBD1}">
      <dgm:prSet/>
      <dgm:spPr>
        <a:solidFill>
          <a:srgbClr val="00B050"/>
        </a:solidFill>
      </dgm:spPr>
      <dgm:t>
        <a:bodyPr/>
        <a:lstStyle/>
        <a:p>
          <a:pPr rtl="0"/>
          <a:r>
            <a:rPr lang="es-ES" dirty="0" smtClean="0"/>
            <a:t>¿Que contiene nuestra molécula de </a:t>
          </a:r>
          <a:r>
            <a:rPr lang="es-ES" dirty="0" err="1" smtClean="0"/>
            <a:t>Superóxido</a:t>
          </a:r>
          <a:r>
            <a:rPr lang="es-ES" dirty="0" smtClean="0"/>
            <a:t> de </a:t>
          </a:r>
          <a:r>
            <a:rPr lang="es-ES" dirty="0" err="1" smtClean="0"/>
            <a:t>Dismutasa</a:t>
          </a:r>
          <a:r>
            <a:rPr lang="es-ES" dirty="0" smtClean="0"/>
            <a:t> ?</a:t>
          </a:r>
          <a:endParaRPr lang="es-ES" dirty="0"/>
        </a:p>
      </dgm:t>
    </dgm:pt>
    <dgm:pt modelId="{0DD69A3D-E402-46AE-89DF-A1E0FCB3EBF9}" type="parTrans" cxnId="{B777CB1B-7B1B-4AA1-9106-3B2F05C8BF6A}">
      <dgm:prSet/>
      <dgm:spPr/>
      <dgm:t>
        <a:bodyPr/>
        <a:lstStyle/>
        <a:p>
          <a:endParaRPr lang="es-ES"/>
        </a:p>
      </dgm:t>
    </dgm:pt>
    <dgm:pt modelId="{0300C07A-077E-471B-B92D-788322C9BE52}" type="sibTrans" cxnId="{B777CB1B-7B1B-4AA1-9106-3B2F05C8BF6A}">
      <dgm:prSet/>
      <dgm:spPr/>
      <dgm:t>
        <a:bodyPr/>
        <a:lstStyle/>
        <a:p>
          <a:endParaRPr lang="es-ES"/>
        </a:p>
      </dgm:t>
    </dgm:pt>
    <dgm:pt modelId="{23285A21-C63D-4090-B6B2-CBB76A8CE1B8}" type="pres">
      <dgm:prSet presAssocID="{04219770-0940-4C9F-AF56-8C1C57B00F02}" presName="linear" presStyleCnt="0">
        <dgm:presLayoutVars>
          <dgm:animLvl val="lvl"/>
          <dgm:resizeHandles val="exact"/>
        </dgm:presLayoutVars>
      </dgm:prSet>
      <dgm:spPr/>
      <dgm:t>
        <a:bodyPr/>
        <a:lstStyle/>
        <a:p>
          <a:endParaRPr lang="es-ES"/>
        </a:p>
      </dgm:t>
    </dgm:pt>
    <dgm:pt modelId="{994BBE39-FA1B-4806-B3F8-ACB3F2E3FD60}" type="pres">
      <dgm:prSet presAssocID="{D3BB3987-4122-479F-A265-1530E854CBD1}" presName="parentText" presStyleLbl="node1" presStyleIdx="0" presStyleCnt="1" custLinFactNeighborX="523" custLinFactNeighborY="-2676">
        <dgm:presLayoutVars>
          <dgm:chMax val="0"/>
          <dgm:bulletEnabled val="1"/>
        </dgm:presLayoutVars>
      </dgm:prSet>
      <dgm:spPr/>
      <dgm:t>
        <a:bodyPr/>
        <a:lstStyle/>
        <a:p>
          <a:endParaRPr lang="es-ES"/>
        </a:p>
      </dgm:t>
    </dgm:pt>
  </dgm:ptLst>
  <dgm:cxnLst>
    <dgm:cxn modelId="{B777CB1B-7B1B-4AA1-9106-3B2F05C8BF6A}" srcId="{04219770-0940-4C9F-AF56-8C1C57B00F02}" destId="{D3BB3987-4122-479F-A265-1530E854CBD1}" srcOrd="0" destOrd="0" parTransId="{0DD69A3D-E402-46AE-89DF-A1E0FCB3EBF9}" sibTransId="{0300C07A-077E-471B-B92D-788322C9BE52}"/>
    <dgm:cxn modelId="{C8DCB13C-3C41-4599-9A79-2409B195FC5D}" type="presOf" srcId="{D3BB3987-4122-479F-A265-1530E854CBD1}" destId="{994BBE39-FA1B-4806-B3F8-ACB3F2E3FD60}" srcOrd="0" destOrd="0" presId="urn:microsoft.com/office/officeart/2005/8/layout/vList2"/>
    <dgm:cxn modelId="{EE962675-B05E-44B0-9CD0-C8F24863FCB5}" type="presOf" srcId="{04219770-0940-4C9F-AF56-8C1C57B00F02}" destId="{23285A21-C63D-4090-B6B2-CBB76A8CE1B8}" srcOrd="0" destOrd="0" presId="urn:microsoft.com/office/officeart/2005/8/layout/vList2"/>
    <dgm:cxn modelId="{502AC64B-036F-4592-BD08-0E1115482981}" type="presParOf" srcId="{23285A21-C63D-4090-B6B2-CBB76A8CE1B8}" destId="{994BBE39-FA1B-4806-B3F8-ACB3F2E3FD60}" srcOrd="0" destOrd="0" presId="urn:microsoft.com/office/officeart/2005/8/layout/vList2"/>
  </dgm:cxnLst>
  <dgm:bg>
    <a:solidFill>
      <a:srgbClr val="00B050"/>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71.xml><?xml version="1.0" encoding="utf-8"?>
<dgm:dataModel xmlns:dgm="http://schemas.openxmlformats.org/drawingml/2006/diagram" xmlns:a="http://schemas.openxmlformats.org/drawingml/2006/main">
  <dgm:ptLst>
    <dgm:pt modelId="{04219770-0940-4C9F-AF56-8C1C57B00F0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D3BB3987-4122-479F-A265-1530E854CBD1}">
      <dgm:prSet/>
      <dgm:spPr>
        <a:solidFill>
          <a:srgbClr val="00B050"/>
        </a:solidFill>
      </dgm:spPr>
      <dgm:t>
        <a:bodyPr/>
        <a:lstStyle/>
        <a:p>
          <a:pPr rtl="0"/>
          <a:r>
            <a:rPr lang="es-ES" dirty="0" smtClean="0"/>
            <a:t>La actividad más alta y mejor capacidad antioxidantes que otras SOD</a:t>
          </a:r>
          <a:endParaRPr lang="es-ES" dirty="0"/>
        </a:p>
      </dgm:t>
    </dgm:pt>
    <dgm:pt modelId="{0DD69A3D-E402-46AE-89DF-A1E0FCB3EBF9}" type="parTrans" cxnId="{B777CB1B-7B1B-4AA1-9106-3B2F05C8BF6A}">
      <dgm:prSet/>
      <dgm:spPr/>
      <dgm:t>
        <a:bodyPr/>
        <a:lstStyle/>
        <a:p>
          <a:endParaRPr lang="es-ES"/>
        </a:p>
      </dgm:t>
    </dgm:pt>
    <dgm:pt modelId="{0300C07A-077E-471B-B92D-788322C9BE52}" type="sibTrans" cxnId="{B777CB1B-7B1B-4AA1-9106-3B2F05C8BF6A}">
      <dgm:prSet/>
      <dgm:spPr/>
      <dgm:t>
        <a:bodyPr/>
        <a:lstStyle/>
        <a:p>
          <a:endParaRPr lang="es-ES"/>
        </a:p>
      </dgm:t>
    </dgm:pt>
    <dgm:pt modelId="{23285A21-C63D-4090-B6B2-CBB76A8CE1B8}" type="pres">
      <dgm:prSet presAssocID="{04219770-0940-4C9F-AF56-8C1C57B00F02}" presName="linear" presStyleCnt="0">
        <dgm:presLayoutVars>
          <dgm:animLvl val="lvl"/>
          <dgm:resizeHandles val="exact"/>
        </dgm:presLayoutVars>
      </dgm:prSet>
      <dgm:spPr/>
      <dgm:t>
        <a:bodyPr/>
        <a:lstStyle/>
        <a:p>
          <a:endParaRPr lang="es-ES"/>
        </a:p>
      </dgm:t>
    </dgm:pt>
    <dgm:pt modelId="{994BBE39-FA1B-4806-B3F8-ACB3F2E3FD60}" type="pres">
      <dgm:prSet presAssocID="{D3BB3987-4122-479F-A265-1530E854CBD1}" presName="parentText" presStyleLbl="node1" presStyleIdx="0" presStyleCnt="1" custLinFactNeighborX="523" custLinFactNeighborY="-2676">
        <dgm:presLayoutVars>
          <dgm:chMax val="0"/>
          <dgm:bulletEnabled val="1"/>
        </dgm:presLayoutVars>
      </dgm:prSet>
      <dgm:spPr/>
      <dgm:t>
        <a:bodyPr/>
        <a:lstStyle/>
        <a:p>
          <a:endParaRPr lang="es-ES"/>
        </a:p>
      </dgm:t>
    </dgm:pt>
  </dgm:ptLst>
  <dgm:cxnLst>
    <dgm:cxn modelId="{B777CB1B-7B1B-4AA1-9106-3B2F05C8BF6A}" srcId="{04219770-0940-4C9F-AF56-8C1C57B00F02}" destId="{D3BB3987-4122-479F-A265-1530E854CBD1}" srcOrd="0" destOrd="0" parTransId="{0DD69A3D-E402-46AE-89DF-A1E0FCB3EBF9}" sibTransId="{0300C07A-077E-471B-B92D-788322C9BE52}"/>
    <dgm:cxn modelId="{98DDF707-0993-41FA-A825-F9519789A54C}" type="presOf" srcId="{D3BB3987-4122-479F-A265-1530E854CBD1}" destId="{994BBE39-FA1B-4806-B3F8-ACB3F2E3FD60}" srcOrd="0" destOrd="0" presId="urn:microsoft.com/office/officeart/2005/8/layout/vList2"/>
    <dgm:cxn modelId="{3F28F3AB-03B1-44B0-869A-D6F5B6FC41B4}" type="presOf" srcId="{04219770-0940-4C9F-AF56-8C1C57B00F02}" destId="{23285A21-C63D-4090-B6B2-CBB76A8CE1B8}" srcOrd="0" destOrd="0" presId="urn:microsoft.com/office/officeart/2005/8/layout/vList2"/>
    <dgm:cxn modelId="{6766F59F-0A03-43B1-BE2F-929EB300A297}" type="presParOf" srcId="{23285A21-C63D-4090-B6B2-CBB76A8CE1B8}" destId="{994BBE39-FA1B-4806-B3F8-ACB3F2E3FD60}" srcOrd="0" destOrd="0" presId="urn:microsoft.com/office/officeart/2005/8/layout/vList2"/>
  </dgm:cxnLst>
  <dgm:bg>
    <a:solidFill>
      <a:srgbClr val="00B050"/>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72.xml><?xml version="1.0" encoding="utf-8"?>
<dgm:dataModel xmlns:dgm="http://schemas.openxmlformats.org/drawingml/2006/diagram" xmlns:a="http://schemas.openxmlformats.org/drawingml/2006/main">
  <dgm:ptLst>
    <dgm:pt modelId="{04219770-0940-4C9F-AF56-8C1C57B00F0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D3BB3987-4122-479F-A265-1530E854CBD1}">
      <dgm:prSet/>
      <dgm:spPr>
        <a:solidFill>
          <a:srgbClr val="00B050"/>
        </a:solidFill>
      </dgm:spPr>
      <dgm:t>
        <a:bodyPr/>
        <a:lstStyle/>
        <a:p>
          <a:pPr rtl="0"/>
          <a:r>
            <a:rPr lang="es-ES" dirty="0" smtClean="0">
              <a:latin typeface="Calibri" pitchFamily="34" charset="0"/>
            </a:rPr>
            <a:t>La suplementación  con SOD B ® induce la expresión de antioxidantes endógenos en diferentes </a:t>
          </a:r>
          <a:r>
            <a:rPr lang="es-ES" dirty="0" err="1" smtClean="0">
              <a:latin typeface="Calibri" pitchFamily="34" charset="0"/>
            </a:rPr>
            <a:t>organos</a:t>
          </a:r>
          <a:endParaRPr lang="es-ES" dirty="0"/>
        </a:p>
      </dgm:t>
    </dgm:pt>
    <dgm:pt modelId="{0DD69A3D-E402-46AE-89DF-A1E0FCB3EBF9}" type="parTrans" cxnId="{B777CB1B-7B1B-4AA1-9106-3B2F05C8BF6A}">
      <dgm:prSet/>
      <dgm:spPr/>
      <dgm:t>
        <a:bodyPr/>
        <a:lstStyle/>
        <a:p>
          <a:endParaRPr lang="es-ES"/>
        </a:p>
      </dgm:t>
    </dgm:pt>
    <dgm:pt modelId="{0300C07A-077E-471B-B92D-788322C9BE52}" type="sibTrans" cxnId="{B777CB1B-7B1B-4AA1-9106-3B2F05C8BF6A}">
      <dgm:prSet/>
      <dgm:spPr/>
      <dgm:t>
        <a:bodyPr/>
        <a:lstStyle/>
        <a:p>
          <a:endParaRPr lang="es-ES"/>
        </a:p>
      </dgm:t>
    </dgm:pt>
    <dgm:pt modelId="{23285A21-C63D-4090-B6B2-CBB76A8CE1B8}" type="pres">
      <dgm:prSet presAssocID="{04219770-0940-4C9F-AF56-8C1C57B00F02}" presName="linear" presStyleCnt="0">
        <dgm:presLayoutVars>
          <dgm:animLvl val="lvl"/>
          <dgm:resizeHandles val="exact"/>
        </dgm:presLayoutVars>
      </dgm:prSet>
      <dgm:spPr/>
      <dgm:t>
        <a:bodyPr/>
        <a:lstStyle/>
        <a:p>
          <a:endParaRPr lang="es-ES"/>
        </a:p>
      </dgm:t>
    </dgm:pt>
    <dgm:pt modelId="{994BBE39-FA1B-4806-B3F8-ACB3F2E3FD60}" type="pres">
      <dgm:prSet presAssocID="{D3BB3987-4122-479F-A265-1530E854CBD1}" presName="parentText" presStyleLbl="node1" presStyleIdx="0" presStyleCnt="1" custLinFactNeighborX="523" custLinFactNeighborY="-2676">
        <dgm:presLayoutVars>
          <dgm:chMax val="0"/>
          <dgm:bulletEnabled val="1"/>
        </dgm:presLayoutVars>
      </dgm:prSet>
      <dgm:spPr/>
      <dgm:t>
        <a:bodyPr/>
        <a:lstStyle/>
        <a:p>
          <a:endParaRPr lang="es-ES"/>
        </a:p>
      </dgm:t>
    </dgm:pt>
  </dgm:ptLst>
  <dgm:cxnLst>
    <dgm:cxn modelId="{B777CB1B-7B1B-4AA1-9106-3B2F05C8BF6A}" srcId="{04219770-0940-4C9F-AF56-8C1C57B00F02}" destId="{D3BB3987-4122-479F-A265-1530E854CBD1}" srcOrd="0" destOrd="0" parTransId="{0DD69A3D-E402-46AE-89DF-A1E0FCB3EBF9}" sibTransId="{0300C07A-077E-471B-B92D-788322C9BE52}"/>
    <dgm:cxn modelId="{4AEB834B-BFC2-476C-B541-14300B39EB75}" type="presOf" srcId="{D3BB3987-4122-479F-A265-1530E854CBD1}" destId="{994BBE39-FA1B-4806-B3F8-ACB3F2E3FD60}" srcOrd="0" destOrd="0" presId="urn:microsoft.com/office/officeart/2005/8/layout/vList2"/>
    <dgm:cxn modelId="{95DC34D0-17C1-42D4-9A42-05304B6A4D25}" type="presOf" srcId="{04219770-0940-4C9F-AF56-8C1C57B00F02}" destId="{23285A21-C63D-4090-B6B2-CBB76A8CE1B8}" srcOrd="0" destOrd="0" presId="urn:microsoft.com/office/officeart/2005/8/layout/vList2"/>
    <dgm:cxn modelId="{E92834EF-36C0-4342-9076-BB50386DF655}" type="presParOf" srcId="{23285A21-C63D-4090-B6B2-CBB76A8CE1B8}" destId="{994BBE39-FA1B-4806-B3F8-ACB3F2E3FD60}" srcOrd="0" destOrd="0" presId="urn:microsoft.com/office/officeart/2005/8/layout/vList2"/>
  </dgm:cxnLst>
  <dgm:bg>
    <a:solidFill>
      <a:srgbClr val="00B050"/>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73.xml><?xml version="1.0" encoding="utf-8"?>
<dgm:dataModel xmlns:dgm="http://schemas.openxmlformats.org/drawingml/2006/diagram" xmlns:a="http://schemas.openxmlformats.org/drawingml/2006/main">
  <dgm:ptLst>
    <dgm:pt modelId="{04219770-0940-4C9F-AF56-8C1C57B00F0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D3BB3987-4122-479F-A265-1530E854CBD1}">
      <dgm:prSet/>
      <dgm:spPr>
        <a:solidFill>
          <a:srgbClr val="00B050"/>
        </a:solidFill>
      </dgm:spPr>
      <dgm:t>
        <a:bodyPr/>
        <a:lstStyle/>
        <a:p>
          <a:pPr rtl="0"/>
          <a:r>
            <a:rPr lang="es-ES" dirty="0" smtClean="0"/>
            <a:t>¿Que contiene nuestra molécula de </a:t>
          </a:r>
          <a:r>
            <a:rPr lang="es-ES" dirty="0" err="1" smtClean="0"/>
            <a:t>Superóxido</a:t>
          </a:r>
          <a:r>
            <a:rPr lang="es-ES" dirty="0" smtClean="0"/>
            <a:t> de </a:t>
          </a:r>
          <a:r>
            <a:rPr lang="es-ES" dirty="0" err="1" smtClean="0"/>
            <a:t>Dismutasa</a:t>
          </a:r>
          <a:r>
            <a:rPr lang="es-ES" dirty="0" smtClean="0"/>
            <a:t> ?</a:t>
          </a:r>
          <a:endParaRPr lang="es-ES" dirty="0"/>
        </a:p>
      </dgm:t>
    </dgm:pt>
    <dgm:pt modelId="{0DD69A3D-E402-46AE-89DF-A1E0FCB3EBF9}" type="parTrans" cxnId="{B777CB1B-7B1B-4AA1-9106-3B2F05C8BF6A}">
      <dgm:prSet/>
      <dgm:spPr/>
      <dgm:t>
        <a:bodyPr/>
        <a:lstStyle/>
        <a:p>
          <a:endParaRPr lang="es-ES"/>
        </a:p>
      </dgm:t>
    </dgm:pt>
    <dgm:pt modelId="{0300C07A-077E-471B-B92D-788322C9BE52}" type="sibTrans" cxnId="{B777CB1B-7B1B-4AA1-9106-3B2F05C8BF6A}">
      <dgm:prSet/>
      <dgm:spPr/>
      <dgm:t>
        <a:bodyPr/>
        <a:lstStyle/>
        <a:p>
          <a:endParaRPr lang="es-ES"/>
        </a:p>
      </dgm:t>
    </dgm:pt>
    <dgm:pt modelId="{23285A21-C63D-4090-B6B2-CBB76A8CE1B8}" type="pres">
      <dgm:prSet presAssocID="{04219770-0940-4C9F-AF56-8C1C57B00F02}" presName="linear" presStyleCnt="0">
        <dgm:presLayoutVars>
          <dgm:animLvl val="lvl"/>
          <dgm:resizeHandles val="exact"/>
        </dgm:presLayoutVars>
      </dgm:prSet>
      <dgm:spPr/>
      <dgm:t>
        <a:bodyPr/>
        <a:lstStyle/>
        <a:p>
          <a:endParaRPr lang="es-ES"/>
        </a:p>
      </dgm:t>
    </dgm:pt>
    <dgm:pt modelId="{994BBE39-FA1B-4806-B3F8-ACB3F2E3FD60}" type="pres">
      <dgm:prSet presAssocID="{D3BB3987-4122-479F-A265-1530E854CBD1}" presName="parentText" presStyleLbl="node1" presStyleIdx="0" presStyleCnt="1" custLinFactNeighborX="523" custLinFactNeighborY="-2676">
        <dgm:presLayoutVars>
          <dgm:chMax val="0"/>
          <dgm:bulletEnabled val="1"/>
        </dgm:presLayoutVars>
      </dgm:prSet>
      <dgm:spPr/>
      <dgm:t>
        <a:bodyPr/>
        <a:lstStyle/>
        <a:p>
          <a:endParaRPr lang="es-ES"/>
        </a:p>
      </dgm:t>
    </dgm:pt>
  </dgm:ptLst>
  <dgm:cxnLst>
    <dgm:cxn modelId="{B777CB1B-7B1B-4AA1-9106-3B2F05C8BF6A}" srcId="{04219770-0940-4C9F-AF56-8C1C57B00F02}" destId="{D3BB3987-4122-479F-A265-1530E854CBD1}" srcOrd="0" destOrd="0" parTransId="{0DD69A3D-E402-46AE-89DF-A1E0FCB3EBF9}" sibTransId="{0300C07A-077E-471B-B92D-788322C9BE52}"/>
    <dgm:cxn modelId="{A4E1B7CA-9361-4E71-AC23-4C5A9B5A96A4}" type="presOf" srcId="{D3BB3987-4122-479F-A265-1530E854CBD1}" destId="{994BBE39-FA1B-4806-B3F8-ACB3F2E3FD60}" srcOrd="0" destOrd="0" presId="urn:microsoft.com/office/officeart/2005/8/layout/vList2"/>
    <dgm:cxn modelId="{1E1CF373-7090-44D0-9AA6-A6637EC9F140}" type="presOf" srcId="{04219770-0940-4C9F-AF56-8C1C57B00F02}" destId="{23285A21-C63D-4090-B6B2-CBB76A8CE1B8}" srcOrd="0" destOrd="0" presId="urn:microsoft.com/office/officeart/2005/8/layout/vList2"/>
    <dgm:cxn modelId="{B848C3BC-2837-48BD-A655-CDA8EB16F3B4}" type="presParOf" srcId="{23285A21-C63D-4090-B6B2-CBB76A8CE1B8}" destId="{994BBE39-FA1B-4806-B3F8-ACB3F2E3FD60}" srcOrd="0" destOrd="0" presId="urn:microsoft.com/office/officeart/2005/8/layout/vList2"/>
  </dgm:cxnLst>
  <dgm:bg>
    <a:solidFill>
      <a:srgbClr val="00B050"/>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74.xml><?xml version="1.0" encoding="utf-8"?>
<dgm:dataModel xmlns:dgm="http://schemas.openxmlformats.org/drawingml/2006/diagram" xmlns:a="http://schemas.openxmlformats.org/drawingml/2006/main">
  <dgm:ptLst>
    <dgm:pt modelId="{04219770-0940-4C9F-AF56-8C1C57B00F0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D3BB3987-4122-479F-A265-1530E854CBD1}">
      <dgm:prSet/>
      <dgm:spPr>
        <a:solidFill>
          <a:srgbClr val="00B050"/>
        </a:solidFill>
      </dgm:spPr>
      <dgm:t>
        <a:bodyPr/>
        <a:lstStyle/>
        <a:p>
          <a:pPr rtl="0"/>
          <a:r>
            <a:rPr lang="es-ES" dirty="0" smtClean="0"/>
            <a:t>¿Que contiene nuestra molécula de </a:t>
          </a:r>
          <a:r>
            <a:rPr lang="es-ES" dirty="0" err="1" smtClean="0"/>
            <a:t>Superóxido</a:t>
          </a:r>
          <a:r>
            <a:rPr lang="es-ES" dirty="0" smtClean="0"/>
            <a:t> de </a:t>
          </a:r>
          <a:r>
            <a:rPr lang="es-ES" dirty="0" err="1" smtClean="0"/>
            <a:t>Dismutasa</a:t>
          </a:r>
          <a:r>
            <a:rPr lang="es-ES" dirty="0" smtClean="0"/>
            <a:t> ?</a:t>
          </a:r>
          <a:endParaRPr lang="es-ES" dirty="0"/>
        </a:p>
      </dgm:t>
    </dgm:pt>
    <dgm:pt modelId="{0DD69A3D-E402-46AE-89DF-A1E0FCB3EBF9}" type="parTrans" cxnId="{B777CB1B-7B1B-4AA1-9106-3B2F05C8BF6A}">
      <dgm:prSet/>
      <dgm:spPr/>
      <dgm:t>
        <a:bodyPr/>
        <a:lstStyle/>
        <a:p>
          <a:endParaRPr lang="es-ES"/>
        </a:p>
      </dgm:t>
    </dgm:pt>
    <dgm:pt modelId="{0300C07A-077E-471B-B92D-788322C9BE52}" type="sibTrans" cxnId="{B777CB1B-7B1B-4AA1-9106-3B2F05C8BF6A}">
      <dgm:prSet/>
      <dgm:spPr/>
      <dgm:t>
        <a:bodyPr/>
        <a:lstStyle/>
        <a:p>
          <a:endParaRPr lang="es-ES"/>
        </a:p>
      </dgm:t>
    </dgm:pt>
    <dgm:pt modelId="{23285A21-C63D-4090-B6B2-CBB76A8CE1B8}" type="pres">
      <dgm:prSet presAssocID="{04219770-0940-4C9F-AF56-8C1C57B00F02}" presName="linear" presStyleCnt="0">
        <dgm:presLayoutVars>
          <dgm:animLvl val="lvl"/>
          <dgm:resizeHandles val="exact"/>
        </dgm:presLayoutVars>
      </dgm:prSet>
      <dgm:spPr/>
      <dgm:t>
        <a:bodyPr/>
        <a:lstStyle/>
        <a:p>
          <a:endParaRPr lang="es-ES"/>
        </a:p>
      </dgm:t>
    </dgm:pt>
    <dgm:pt modelId="{994BBE39-FA1B-4806-B3F8-ACB3F2E3FD60}" type="pres">
      <dgm:prSet presAssocID="{D3BB3987-4122-479F-A265-1530E854CBD1}" presName="parentText" presStyleLbl="node1" presStyleIdx="0" presStyleCnt="1" custLinFactNeighborX="523" custLinFactNeighborY="-2676">
        <dgm:presLayoutVars>
          <dgm:chMax val="0"/>
          <dgm:bulletEnabled val="1"/>
        </dgm:presLayoutVars>
      </dgm:prSet>
      <dgm:spPr/>
      <dgm:t>
        <a:bodyPr/>
        <a:lstStyle/>
        <a:p>
          <a:endParaRPr lang="es-ES"/>
        </a:p>
      </dgm:t>
    </dgm:pt>
  </dgm:ptLst>
  <dgm:cxnLst>
    <dgm:cxn modelId="{B777CB1B-7B1B-4AA1-9106-3B2F05C8BF6A}" srcId="{04219770-0940-4C9F-AF56-8C1C57B00F02}" destId="{D3BB3987-4122-479F-A265-1530E854CBD1}" srcOrd="0" destOrd="0" parTransId="{0DD69A3D-E402-46AE-89DF-A1E0FCB3EBF9}" sibTransId="{0300C07A-077E-471B-B92D-788322C9BE52}"/>
    <dgm:cxn modelId="{222842C0-D261-4D1D-8814-9BB17962A373}" type="presOf" srcId="{04219770-0940-4C9F-AF56-8C1C57B00F02}" destId="{23285A21-C63D-4090-B6B2-CBB76A8CE1B8}" srcOrd="0" destOrd="0" presId="urn:microsoft.com/office/officeart/2005/8/layout/vList2"/>
    <dgm:cxn modelId="{2D89A5D2-0B8A-4E2D-B9CD-7573D4CEDE3C}" type="presOf" srcId="{D3BB3987-4122-479F-A265-1530E854CBD1}" destId="{994BBE39-FA1B-4806-B3F8-ACB3F2E3FD60}" srcOrd="0" destOrd="0" presId="urn:microsoft.com/office/officeart/2005/8/layout/vList2"/>
    <dgm:cxn modelId="{BB3C6DD2-7E3A-4170-945A-3CED1BF85409}" type="presParOf" srcId="{23285A21-C63D-4090-B6B2-CBB76A8CE1B8}" destId="{994BBE39-FA1B-4806-B3F8-ACB3F2E3FD60}" srcOrd="0" destOrd="0" presId="urn:microsoft.com/office/officeart/2005/8/layout/vList2"/>
  </dgm:cxnLst>
  <dgm:bg>
    <a:solidFill>
      <a:srgbClr val="00B050"/>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75.xml><?xml version="1.0" encoding="utf-8"?>
<dgm:dataModel xmlns:dgm="http://schemas.openxmlformats.org/drawingml/2006/diagram" xmlns:a="http://schemas.openxmlformats.org/drawingml/2006/main">
  <dgm:ptLst>
    <dgm:pt modelId="{04219770-0940-4C9F-AF56-8C1C57B00F0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D3BB3987-4122-479F-A265-1530E854CBD1}">
      <dgm:prSet/>
      <dgm:spPr>
        <a:solidFill>
          <a:srgbClr val="00B050"/>
        </a:solidFill>
      </dgm:spPr>
      <dgm:t>
        <a:bodyPr/>
        <a:lstStyle/>
        <a:p>
          <a:pPr rtl="0"/>
          <a:r>
            <a:rPr lang="es-ES" dirty="0" smtClean="0"/>
            <a:t>VIA INDUCTIVA</a:t>
          </a:r>
          <a:endParaRPr lang="es-ES" dirty="0"/>
        </a:p>
      </dgm:t>
    </dgm:pt>
    <dgm:pt modelId="{0DD69A3D-E402-46AE-89DF-A1E0FCB3EBF9}" type="parTrans" cxnId="{B777CB1B-7B1B-4AA1-9106-3B2F05C8BF6A}">
      <dgm:prSet/>
      <dgm:spPr/>
      <dgm:t>
        <a:bodyPr/>
        <a:lstStyle/>
        <a:p>
          <a:endParaRPr lang="es-ES"/>
        </a:p>
      </dgm:t>
    </dgm:pt>
    <dgm:pt modelId="{0300C07A-077E-471B-B92D-788322C9BE52}" type="sibTrans" cxnId="{B777CB1B-7B1B-4AA1-9106-3B2F05C8BF6A}">
      <dgm:prSet/>
      <dgm:spPr/>
      <dgm:t>
        <a:bodyPr/>
        <a:lstStyle/>
        <a:p>
          <a:endParaRPr lang="es-ES"/>
        </a:p>
      </dgm:t>
    </dgm:pt>
    <dgm:pt modelId="{23285A21-C63D-4090-B6B2-CBB76A8CE1B8}" type="pres">
      <dgm:prSet presAssocID="{04219770-0940-4C9F-AF56-8C1C57B00F02}" presName="linear" presStyleCnt="0">
        <dgm:presLayoutVars>
          <dgm:animLvl val="lvl"/>
          <dgm:resizeHandles val="exact"/>
        </dgm:presLayoutVars>
      </dgm:prSet>
      <dgm:spPr/>
      <dgm:t>
        <a:bodyPr/>
        <a:lstStyle/>
        <a:p>
          <a:endParaRPr lang="es-ES"/>
        </a:p>
      </dgm:t>
    </dgm:pt>
    <dgm:pt modelId="{994BBE39-FA1B-4806-B3F8-ACB3F2E3FD60}" type="pres">
      <dgm:prSet presAssocID="{D3BB3987-4122-479F-A265-1530E854CBD1}" presName="parentText" presStyleLbl="node1" presStyleIdx="0" presStyleCnt="1" custLinFactNeighborX="523" custLinFactNeighborY="-2676">
        <dgm:presLayoutVars>
          <dgm:chMax val="0"/>
          <dgm:bulletEnabled val="1"/>
        </dgm:presLayoutVars>
      </dgm:prSet>
      <dgm:spPr/>
      <dgm:t>
        <a:bodyPr/>
        <a:lstStyle/>
        <a:p>
          <a:endParaRPr lang="es-ES"/>
        </a:p>
      </dgm:t>
    </dgm:pt>
  </dgm:ptLst>
  <dgm:cxnLst>
    <dgm:cxn modelId="{B777CB1B-7B1B-4AA1-9106-3B2F05C8BF6A}" srcId="{04219770-0940-4C9F-AF56-8C1C57B00F02}" destId="{D3BB3987-4122-479F-A265-1530E854CBD1}" srcOrd="0" destOrd="0" parTransId="{0DD69A3D-E402-46AE-89DF-A1E0FCB3EBF9}" sibTransId="{0300C07A-077E-471B-B92D-788322C9BE52}"/>
    <dgm:cxn modelId="{2BBE6F51-9264-4BA0-A583-63F4A13B8183}" type="presOf" srcId="{04219770-0940-4C9F-AF56-8C1C57B00F02}" destId="{23285A21-C63D-4090-B6B2-CBB76A8CE1B8}" srcOrd="0" destOrd="0" presId="urn:microsoft.com/office/officeart/2005/8/layout/vList2"/>
    <dgm:cxn modelId="{FE12FC47-E37F-429C-8A63-4F0D31499860}" type="presOf" srcId="{D3BB3987-4122-479F-A265-1530E854CBD1}" destId="{994BBE39-FA1B-4806-B3F8-ACB3F2E3FD60}" srcOrd="0" destOrd="0" presId="urn:microsoft.com/office/officeart/2005/8/layout/vList2"/>
    <dgm:cxn modelId="{A16C2334-7F8F-4C84-A008-D3C93462958F}" type="presParOf" srcId="{23285A21-C63D-4090-B6B2-CBB76A8CE1B8}" destId="{994BBE39-FA1B-4806-B3F8-ACB3F2E3FD60}" srcOrd="0" destOrd="0" presId="urn:microsoft.com/office/officeart/2005/8/layout/vList2"/>
  </dgm:cxnLst>
  <dgm:bg>
    <a:solidFill>
      <a:srgbClr val="00B050"/>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76.xml><?xml version="1.0" encoding="utf-8"?>
<dgm:dataModel xmlns:dgm="http://schemas.openxmlformats.org/drawingml/2006/diagram" xmlns:a="http://schemas.openxmlformats.org/drawingml/2006/main">
  <dgm:ptLst>
    <dgm:pt modelId="{04219770-0940-4C9F-AF56-8C1C57B00F0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D3BB3987-4122-479F-A265-1530E854CBD1}">
      <dgm:prSet/>
      <dgm:spPr>
        <a:solidFill>
          <a:srgbClr val="00B050"/>
        </a:solidFill>
      </dgm:spPr>
      <dgm:t>
        <a:bodyPr/>
        <a:lstStyle/>
        <a:p>
          <a:pPr rtl="0"/>
          <a:r>
            <a:rPr lang="es-ES" dirty="0" smtClean="0"/>
            <a:t>Beneficios antioxidantes y antiinflamatorios</a:t>
          </a:r>
          <a:endParaRPr lang="es-ES" dirty="0"/>
        </a:p>
      </dgm:t>
    </dgm:pt>
    <dgm:pt modelId="{0DD69A3D-E402-46AE-89DF-A1E0FCB3EBF9}" type="parTrans" cxnId="{B777CB1B-7B1B-4AA1-9106-3B2F05C8BF6A}">
      <dgm:prSet/>
      <dgm:spPr/>
      <dgm:t>
        <a:bodyPr/>
        <a:lstStyle/>
        <a:p>
          <a:endParaRPr lang="es-ES"/>
        </a:p>
      </dgm:t>
    </dgm:pt>
    <dgm:pt modelId="{0300C07A-077E-471B-B92D-788322C9BE52}" type="sibTrans" cxnId="{B777CB1B-7B1B-4AA1-9106-3B2F05C8BF6A}">
      <dgm:prSet/>
      <dgm:spPr/>
      <dgm:t>
        <a:bodyPr/>
        <a:lstStyle/>
        <a:p>
          <a:endParaRPr lang="es-ES"/>
        </a:p>
      </dgm:t>
    </dgm:pt>
    <dgm:pt modelId="{23285A21-C63D-4090-B6B2-CBB76A8CE1B8}" type="pres">
      <dgm:prSet presAssocID="{04219770-0940-4C9F-AF56-8C1C57B00F02}" presName="linear" presStyleCnt="0">
        <dgm:presLayoutVars>
          <dgm:animLvl val="lvl"/>
          <dgm:resizeHandles val="exact"/>
        </dgm:presLayoutVars>
      </dgm:prSet>
      <dgm:spPr/>
      <dgm:t>
        <a:bodyPr/>
        <a:lstStyle/>
        <a:p>
          <a:endParaRPr lang="es-ES"/>
        </a:p>
      </dgm:t>
    </dgm:pt>
    <dgm:pt modelId="{994BBE39-FA1B-4806-B3F8-ACB3F2E3FD60}" type="pres">
      <dgm:prSet presAssocID="{D3BB3987-4122-479F-A265-1530E854CBD1}" presName="parentText" presStyleLbl="node1" presStyleIdx="0" presStyleCnt="1" custLinFactNeighborX="-1532" custLinFactNeighborY="-2676">
        <dgm:presLayoutVars>
          <dgm:chMax val="0"/>
          <dgm:bulletEnabled val="1"/>
        </dgm:presLayoutVars>
      </dgm:prSet>
      <dgm:spPr/>
      <dgm:t>
        <a:bodyPr/>
        <a:lstStyle/>
        <a:p>
          <a:endParaRPr lang="es-ES"/>
        </a:p>
      </dgm:t>
    </dgm:pt>
  </dgm:ptLst>
  <dgm:cxnLst>
    <dgm:cxn modelId="{B777CB1B-7B1B-4AA1-9106-3B2F05C8BF6A}" srcId="{04219770-0940-4C9F-AF56-8C1C57B00F02}" destId="{D3BB3987-4122-479F-A265-1530E854CBD1}" srcOrd="0" destOrd="0" parTransId="{0DD69A3D-E402-46AE-89DF-A1E0FCB3EBF9}" sibTransId="{0300C07A-077E-471B-B92D-788322C9BE52}"/>
    <dgm:cxn modelId="{5D0A745E-F218-4CDE-A27C-93DD20599380}" type="presOf" srcId="{D3BB3987-4122-479F-A265-1530E854CBD1}" destId="{994BBE39-FA1B-4806-B3F8-ACB3F2E3FD60}" srcOrd="0" destOrd="0" presId="urn:microsoft.com/office/officeart/2005/8/layout/vList2"/>
    <dgm:cxn modelId="{A3568ACC-F556-410D-848F-96F4190188AF}" type="presOf" srcId="{04219770-0940-4C9F-AF56-8C1C57B00F02}" destId="{23285A21-C63D-4090-B6B2-CBB76A8CE1B8}" srcOrd="0" destOrd="0" presId="urn:microsoft.com/office/officeart/2005/8/layout/vList2"/>
    <dgm:cxn modelId="{88ED5983-00B1-4C7C-B6A9-A938D2572D35}" type="presParOf" srcId="{23285A21-C63D-4090-B6B2-CBB76A8CE1B8}" destId="{994BBE39-FA1B-4806-B3F8-ACB3F2E3FD60}" srcOrd="0" destOrd="0" presId="urn:microsoft.com/office/officeart/2005/8/layout/vList2"/>
  </dgm:cxnLst>
  <dgm:bg>
    <a:solidFill>
      <a:srgbClr val="00B050"/>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77.xml><?xml version="1.0" encoding="utf-8"?>
<dgm:dataModel xmlns:dgm="http://schemas.openxmlformats.org/drawingml/2006/diagram" xmlns:a="http://schemas.openxmlformats.org/drawingml/2006/main">
  <dgm:ptLst>
    <dgm:pt modelId="{04219770-0940-4C9F-AF56-8C1C57B00F0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D3BB3987-4122-479F-A265-1530E854CBD1}">
      <dgm:prSet/>
      <dgm:spPr>
        <a:solidFill>
          <a:srgbClr val="00B050"/>
        </a:solidFill>
      </dgm:spPr>
      <dgm:t>
        <a:bodyPr/>
        <a:lstStyle/>
        <a:p>
          <a:pPr rtl="0"/>
          <a:r>
            <a:rPr lang="es-ES" dirty="0" smtClean="0"/>
            <a:t>TODOS LOS ANTIOXIDANTES NO SON EQUIVALENTES</a:t>
          </a:r>
          <a:endParaRPr lang="es-ES" dirty="0"/>
        </a:p>
      </dgm:t>
    </dgm:pt>
    <dgm:pt modelId="{0DD69A3D-E402-46AE-89DF-A1E0FCB3EBF9}" type="parTrans" cxnId="{B777CB1B-7B1B-4AA1-9106-3B2F05C8BF6A}">
      <dgm:prSet/>
      <dgm:spPr/>
      <dgm:t>
        <a:bodyPr/>
        <a:lstStyle/>
        <a:p>
          <a:endParaRPr lang="es-ES"/>
        </a:p>
      </dgm:t>
    </dgm:pt>
    <dgm:pt modelId="{0300C07A-077E-471B-B92D-788322C9BE52}" type="sibTrans" cxnId="{B777CB1B-7B1B-4AA1-9106-3B2F05C8BF6A}">
      <dgm:prSet/>
      <dgm:spPr/>
      <dgm:t>
        <a:bodyPr/>
        <a:lstStyle/>
        <a:p>
          <a:endParaRPr lang="es-ES"/>
        </a:p>
      </dgm:t>
    </dgm:pt>
    <dgm:pt modelId="{23285A21-C63D-4090-B6B2-CBB76A8CE1B8}" type="pres">
      <dgm:prSet presAssocID="{04219770-0940-4C9F-AF56-8C1C57B00F02}" presName="linear" presStyleCnt="0">
        <dgm:presLayoutVars>
          <dgm:animLvl val="lvl"/>
          <dgm:resizeHandles val="exact"/>
        </dgm:presLayoutVars>
      </dgm:prSet>
      <dgm:spPr/>
      <dgm:t>
        <a:bodyPr/>
        <a:lstStyle/>
        <a:p>
          <a:endParaRPr lang="es-ES"/>
        </a:p>
      </dgm:t>
    </dgm:pt>
    <dgm:pt modelId="{994BBE39-FA1B-4806-B3F8-ACB3F2E3FD60}" type="pres">
      <dgm:prSet presAssocID="{D3BB3987-4122-479F-A265-1530E854CBD1}" presName="parentText" presStyleLbl="node1" presStyleIdx="0" presStyleCnt="1" custLinFactNeighborX="-1532" custLinFactNeighborY="-2676">
        <dgm:presLayoutVars>
          <dgm:chMax val="0"/>
          <dgm:bulletEnabled val="1"/>
        </dgm:presLayoutVars>
      </dgm:prSet>
      <dgm:spPr/>
      <dgm:t>
        <a:bodyPr/>
        <a:lstStyle/>
        <a:p>
          <a:endParaRPr lang="es-ES"/>
        </a:p>
      </dgm:t>
    </dgm:pt>
  </dgm:ptLst>
  <dgm:cxnLst>
    <dgm:cxn modelId="{B777CB1B-7B1B-4AA1-9106-3B2F05C8BF6A}" srcId="{04219770-0940-4C9F-AF56-8C1C57B00F02}" destId="{D3BB3987-4122-479F-A265-1530E854CBD1}" srcOrd="0" destOrd="0" parTransId="{0DD69A3D-E402-46AE-89DF-A1E0FCB3EBF9}" sibTransId="{0300C07A-077E-471B-B92D-788322C9BE52}"/>
    <dgm:cxn modelId="{5675C2AC-4417-492C-8ABB-4B66433979B6}" type="presOf" srcId="{D3BB3987-4122-479F-A265-1530E854CBD1}" destId="{994BBE39-FA1B-4806-B3F8-ACB3F2E3FD60}" srcOrd="0" destOrd="0" presId="urn:microsoft.com/office/officeart/2005/8/layout/vList2"/>
    <dgm:cxn modelId="{2857AFC3-5F00-4792-AD61-4A2EA548A70E}" type="presOf" srcId="{04219770-0940-4C9F-AF56-8C1C57B00F02}" destId="{23285A21-C63D-4090-B6B2-CBB76A8CE1B8}" srcOrd="0" destOrd="0" presId="urn:microsoft.com/office/officeart/2005/8/layout/vList2"/>
    <dgm:cxn modelId="{C8C3A04B-B834-40B4-B43D-88DE8919B326}" type="presParOf" srcId="{23285A21-C63D-4090-B6B2-CBB76A8CE1B8}" destId="{994BBE39-FA1B-4806-B3F8-ACB3F2E3FD60}" srcOrd="0" destOrd="0" presId="urn:microsoft.com/office/officeart/2005/8/layout/vList2"/>
  </dgm:cxnLst>
  <dgm:bg>
    <a:solidFill>
      <a:srgbClr val="00B050"/>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78.xml><?xml version="1.0" encoding="utf-8"?>
<dgm:dataModel xmlns:dgm="http://schemas.openxmlformats.org/drawingml/2006/diagram" xmlns:a="http://schemas.openxmlformats.org/drawingml/2006/main">
  <dgm:ptLst>
    <dgm:pt modelId="{04219770-0940-4C9F-AF56-8C1C57B00F0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D3BB3987-4122-479F-A265-1530E854CBD1}">
      <dgm:prSet/>
      <dgm:spPr>
        <a:solidFill>
          <a:srgbClr val="00B050"/>
        </a:solidFill>
      </dgm:spPr>
      <dgm:t>
        <a:bodyPr/>
        <a:lstStyle/>
        <a:p>
          <a:pPr rtl="0"/>
          <a:r>
            <a:rPr lang="es-ES" dirty="0" smtClean="0"/>
            <a:t>TODOS LOS ANTIOXIDANTES NO SON EQUIVALENTES</a:t>
          </a:r>
          <a:endParaRPr lang="es-ES" dirty="0"/>
        </a:p>
      </dgm:t>
    </dgm:pt>
    <dgm:pt modelId="{0DD69A3D-E402-46AE-89DF-A1E0FCB3EBF9}" type="parTrans" cxnId="{B777CB1B-7B1B-4AA1-9106-3B2F05C8BF6A}">
      <dgm:prSet/>
      <dgm:spPr/>
      <dgm:t>
        <a:bodyPr/>
        <a:lstStyle/>
        <a:p>
          <a:endParaRPr lang="es-ES"/>
        </a:p>
      </dgm:t>
    </dgm:pt>
    <dgm:pt modelId="{0300C07A-077E-471B-B92D-788322C9BE52}" type="sibTrans" cxnId="{B777CB1B-7B1B-4AA1-9106-3B2F05C8BF6A}">
      <dgm:prSet/>
      <dgm:spPr/>
      <dgm:t>
        <a:bodyPr/>
        <a:lstStyle/>
        <a:p>
          <a:endParaRPr lang="es-ES"/>
        </a:p>
      </dgm:t>
    </dgm:pt>
    <dgm:pt modelId="{23285A21-C63D-4090-B6B2-CBB76A8CE1B8}" type="pres">
      <dgm:prSet presAssocID="{04219770-0940-4C9F-AF56-8C1C57B00F02}" presName="linear" presStyleCnt="0">
        <dgm:presLayoutVars>
          <dgm:animLvl val="lvl"/>
          <dgm:resizeHandles val="exact"/>
        </dgm:presLayoutVars>
      </dgm:prSet>
      <dgm:spPr/>
      <dgm:t>
        <a:bodyPr/>
        <a:lstStyle/>
        <a:p>
          <a:endParaRPr lang="es-ES"/>
        </a:p>
      </dgm:t>
    </dgm:pt>
    <dgm:pt modelId="{994BBE39-FA1B-4806-B3F8-ACB3F2E3FD60}" type="pres">
      <dgm:prSet presAssocID="{D3BB3987-4122-479F-A265-1530E854CBD1}" presName="parentText" presStyleLbl="node1" presStyleIdx="0" presStyleCnt="1" custLinFactNeighborX="-1532" custLinFactNeighborY="-2676">
        <dgm:presLayoutVars>
          <dgm:chMax val="0"/>
          <dgm:bulletEnabled val="1"/>
        </dgm:presLayoutVars>
      </dgm:prSet>
      <dgm:spPr/>
      <dgm:t>
        <a:bodyPr/>
        <a:lstStyle/>
        <a:p>
          <a:endParaRPr lang="es-ES"/>
        </a:p>
      </dgm:t>
    </dgm:pt>
  </dgm:ptLst>
  <dgm:cxnLst>
    <dgm:cxn modelId="{B777CB1B-7B1B-4AA1-9106-3B2F05C8BF6A}" srcId="{04219770-0940-4C9F-AF56-8C1C57B00F02}" destId="{D3BB3987-4122-479F-A265-1530E854CBD1}" srcOrd="0" destOrd="0" parTransId="{0DD69A3D-E402-46AE-89DF-A1E0FCB3EBF9}" sibTransId="{0300C07A-077E-471B-B92D-788322C9BE52}"/>
    <dgm:cxn modelId="{AEF82874-87DF-4D6B-B6C7-E99DFEEE0262}" type="presOf" srcId="{D3BB3987-4122-479F-A265-1530E854CBD1}" destId="{994BBE39-FA1B-4806-B3F8-ACB3F2E3FD60}" srcOrd="0" destOrd="0" presId="urn:microsoft.com/office/officeart/2005/8/layout/vList2"/>
    <dgm:cxn modelId="{A8867FB2-CE90-4E39-964D-46A6BFDC6A93}" type="presOf" srcId="{04219770-0940-4C9F-AF56-8C1C57B00F02}" destId="{23285A21-C63D-4090-B6B2-CBB76A8CE1B8}" srcOrd="0" destOrd="0" presId="urn:microsoft.com/office/officeart/2005/8/layout/vList2"/>
    <dgm:cxn modelId="{8BB57C69-F24E-4856-B002-86FB6285961F}" type="presParOf" srcId="{23285A21-C63D-4090-B6B2-CBB76A8CE1B8}" destId="{994BBE39-FA1B-4806-B3F8-ACB3F2E3FD60}" srcOrd="0" destOrd="0" presId="urn:microsoft.com/office/officeart/2005/8/layout/vList2"/>
  </dgm:cxnLst>
  <dgm:bg>
    <a:solidFill>
      <a:srgbClr val="00B050"/>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79.xml><?xml version="1.0" encoding="utf-8"?>
<dgm:dataModel xmlns:dgm="http://schemas.openxmlformats.org/drawingml/2006/diagram" xmlns:a="http://schemas.openxmlformats.org/drawingml/2006/main">
  <dgm:ptLst>
    <dgm:pt modelId="{04219770-0940-4C9F-AF56-8C1C57B00F0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D3BB3987-4122-479F-A265-1530E854CBD1}">
      <dgm:prSet/>
      <dgm:spPr>
        <a:solidFill>
          <a:srgbClr val="00B050"/>
        </a:solidFill>
      </dgm:spPr>
      <dgm:t>
        <a:bodyPr/>
        <a:lstStyle/>
        <a:p>
          <a:pPr rtl="0"/>
          <a:r>
            <a:rPr lang="es-ES" dirty="0" smtClean="0"/>
            <a:t>Los niveles disminuyen con la edad</a:t>
          </a:r>
          <a:endParaRPr lang="es-ES" dirty="0"/>
        </a:p>
      </dgm:t>
    </dgm:pt>
    <dgm:pt modelId="{0DD69A3D-E402-46AE-89DF-A1E0FCB3EBF9}" type="parTrans" cxnId="{B777CB1B-7B1B-4AA1-9106-3B2F05C8BF6A}">
      <dgm:prSet/>
      <dgm:spPr/>
      <dgm:t>
        <a:bodyPr/>
        <a:lstStyle/>
        <a:p>
          <a:endParaRPr lang="es-ES"/>
        </a:p>
      </dgm:t>
    </dgm:pt>
    <dgm:pt modelId="{0300C07A-077E-471B-B92D-788322C9BE52}" type="sibTrans" cxnId="{B777CB1B-7B1B-4AA1-9106-3B2F05C8BF6A}">
      <dgm:prSet/>
      <dgm:spPr/>
      <dgm:t>
        <a:bodyPr/>
        <a:lstStyle/>
        <a:p>
          <a:endParaRPr lang="es-ES"/>
        </a:p>
      </dgm:t>
    </dgm:pt>
    <dgm:pt modelId="{23285A21-C63D-4090-B6B2-CBB76A8CE1B8}" type="pres">
      <dgm:prSet presAssocID="{04219770-0940-4C9F-AF56-8C1C57B00F02}" presName="linear" presStyleCnt="0">
        <dgm:presLayoutVars>
          <dgm:animLvl val="lvl"/>
          <dgm:resizeHandles val="exact"/>
        </dgm:presLayoutVars>
      </dgm:prSet>
      <dgm:spPr/>
      <dgm:t>
        <a:bodyPr/>
        <a:lstStyle/>
        <a:p>
          <a:endParaRPr lang="es-ES"/>
        </a:p>
      </dgm:t>
    </dgm:pt>
    <dgm:pt modelId="{994BBE39-FA1B-4806-B3F8-ACB3F2E3FD60}" type="pres">
      <dgm:prSet presAssocID="{D3BB3987-4122-479F-A265-1530E854CBD1}" presName="parentText" presStyleLbl="node1" presStyleIdx="0" presStyleCnt="1" custLinFactNeighborX="-1532" custLinFactNeighborY="-2676">
        <dgm:presLayoutVars>
          <dgm:chMax val="0"/>
          <dgm:bulletEnabled val="1"/>
        </dgm:presLayoutVars>
      </dgm:prSet>
      <dgm:spPr/>
      <dgm:t>
        <a:bodyPr/>
        <a:lstStyle/>
        <a:p>
          <a:endParaRPr lang="es-ES"/>
        </a:p>
      </dgm:t>
    </dgm:pt>
  </dgm:ptLst>
  <dgm:cxnLst>
    <dgm:cxn modelId="{B777CB1B-7B1B-4AA1-9106-3B2F05C8BF6A}" srcId="{04219770-0940-4C9F-AF56-8C1C57B00F02}" destId="{D3BB3987-4122-479F-A265-1530E854CBD1}" srcOrd="0" destOrd="0" parTransId="{0DD69A3D-E402-46AE-89DF-A1E0FCB3EBF9}" sibTransId="{0300C07A-077E-471B-B92D-788322C9BE52}"/>
    <dgm:cxn modelId="{6E441AD5-B4CD-4D2A-86E6-898A2A236D52}" type="presOf" srcId="{04219770-0940-4C9F-AF56-8C1C57B00F02}" destId="{23285A21-C63D-4090-B6B2-CBB76A8CE1B8}" srcOrd="0" destOrd="0" presId="urn:microsoft.com/office/officeart/2005/8/layout/vList2"/>
    <dgm:cxn modelId="{53A30741-6F6B-4000-A03D-18CB4F3D59FF}" type="presOf" srcId="{D3BB3987-4122-479F-A265-1530E854CBD1}" destId="{994BBE39-FA1B-4806-B3F8-ACB3F2E3FD60}" srcOrd="0" destOrd="0" presId="urn:microsoft.com/office/officeart/2005/8/layout/vList2"/>
    <dgm:cxn modelId="{B76ED2D7-37B6-40ED-B5EC-4ADBE2E5FE0D}" type="presParOf" srcId="{23285A21-C63D-4090-B6B2-CBB76A8CE1B8}" destId="{994BBE39-FA1B-4806-B3F8-ACB3F2E3FD60}" srcOrd="0" destOrd="0" presId="urn:microsoft.com/office/officeart/2005/8/layout/vList2"/>
  </dgm:cxnLst>
  <dgm:bg>
    <a:solidFill>
      <a:srgbClr val="00B050"/>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352405A-A4EE-4FE1-BCFF-58C6C44427C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3A774531-31D6-4582-88BB-14225A7917D3}">
      <dgm:prSet/>
      <dgm:spPr>
        <a:solidFill>
          <a:srgbClr val="00B050"/>
        </a:solidFill>
      </dgm:spPr>
      <dgm:t>
        <a:bodyPr/>
        <a:lstStyle/>
        <a:p>
          <a:pPr rtl="0"/>
          <a:r>
            <a:rPr lang="es-ES" b="1" dirty="0" smtClean="0"/>
            <a:t>EFECTO NOOTRÓPICO DE ASHWAGANDHA</a:t>
          </a:r>
          <a:endParaRPr lang="es-ES" dirty="0"/>
        </a:p>
      </dgm:t>
    </dgm:pt>
    <dgm:pt modelId="{26B5D638-6715-4124-8E07-3627DBCFC663}" type="parTrans" cxnId="{95AFB6C8-2588-48DE-A46B-944B89BB5A3D}">
      <dgm:prSet/>
      <dgm:spPr/>
      <dgm:t>
        <a:bodyPr/>
        <a:lstStyle/>
        <a:p>
          <a:endParaRPr lang="es-ES"/>
        </a:p>
      </dgm:t>
    </dgm:pt>
    <dgm:pt modelId="{F037176B-FF96-4ADD-A18A-FE1F203F6D74}" type="sibTrans" cxnId="{95AFB6C8-2588-48DE-A46B-944B89BB5A3D}">
      <dgm:prSet/>
      <dgm:spPr/>
      <dgm:t>
        <a:bodyPr/>
        <a:lstStyle/>
        <a:p>
          <a:endParaRPr lang="es-ES"/>
        </a:p>
      </dgm:t>
    </dgm:pt>
    <dgm:pt modelId="{496A5E59-C45E-47A0-8D76-CDBCDADCF857}" type="pres">
      <dgm:prSet presAssocID="{2352405A-A4EE-4FE1-BCFF-58C6C44427C7}" presName="linear" presStyleCnt="0">
        <dgm:presLayoutVars>
          <dgm:animLvl val="lvl"/>
          <dgm:resizeHandles val="exact"/>
        </dgm:presLayoutVars>
      </dgm:prSet>
      <dgm:spPr/>
      <dgm:t>
        <a:bodyPr/>
        <a:lstStyle/>
        <a:p>
          <a:endParaRPr lang="es-ES"/>
        </a:p>
      </dgm:t>
    </dgm:pt>
    <dgm:pt modelId="{E883BA0C-C9F0-48C7-8958-328B302F7438}" type="pres">
      <dgm:prSet presAssocID="{3A774531-31D6-4582-88BB-14225A7917D3}" presName="parentText" presStyleLbl="node1" presStyleIdx="0" presStyleCnt="1">
        <dgm:presLayoutVars>
          <dgm:chMax val="0"/>
          <dgm:bulletEnabled val="1"/>
        </dgm:presLayoutVars>
      </dgm:prSet>
      <dgm:spPr/>
      <dgm:t>
        <a:bodyPr/>
        <a:lstStyle/>
        <a:p>
          <a:endParaRPr lang="es-ES"/>
        </a:p>
      </dgm:t>
    </dgm:pt>
  </dgm:ptLst>
  <dgm:cxnLst>
    <dgm:cxn modelId="{50D73E57-AF2C-4C70-AB18-547F96C55BA5}" type="presOf" srcId="{3A774531-31D6-4582-88BB-14225A7917D3}" destId="{E883BA0C-C9F0-48C7-8958-328B302F7438}" srcOrd="0" destOrd="0" presId="urn:microsoft.com/office/officeart/2005/8/layout/vList2"/>
    <dgm:cxn modelId="{95AFB6C8-2588-48DE-A46B-944B89BB5A3D}" srcId="{2352405A-A4EE-4FE1-BCFF-58C6C44427C7}" destId="{3A774531-31D6-4582-88BB-14225A7917D3}" srcOrd="0" destOrd="0" parTransId="{26B5D638-6715-4124-8E07-3627DBCFC663}" sibTransId="{F037176B-FF96-4ADD-A18A-FE1F203F6D74}"/>
    <dgm:cxn modelId="{67931D58-6B05-4058-BA82-3BAD0BB5A6CB}" type="presOf" srcId="{2352405A-A4EE-4FE1-BCFF-58C6C44427C7}" destId="{496A5E59-C45E-47A0-8D76-CDBCDADCF857}" srcOrd="0" destOrd="0" presId="urn:microsoft.com/office/officeart/2005/8/layout/vList2"/>
    <dgm:cxn modelId="{65F7D4D5-FF05-4EB2-87A4-DDD40EEFB486}" type="presParOf" srcId="{496A5E59-C45E-47A0-8D76-CDBCDADCF857}" destId="{E883BA0C-C9F0-48C7-8958-328B302F7438}"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0.xml><?xml version="1.0" encoding="utf-8"?>
<dgm:dataModel xmlns:dgm="http://schemas.openxmlformats.org/drawingml/2006/diagram" xmlns:a="http://schemas.openxmlformats.org/drawingml/2006/main">
  <dgm:ptLst>
    <dgm:pt modelId="{04219770-0940-4C9F-AF56-8C1C57B00F0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D3BB3987-4122-479F-A265-1530E854CBD1}">
      <dgm:prSet/>
      <dgm:spPr>
        <a:solidFill>
          <a:srgbClr val="00B050"/>
        </a:solidFill>
      </dgm:spPr>
      <dgm:t>
        <a:bodyPr/>
        <a:lstStyle/>
        <a:p>
          <a:pPr rtl="0"/>
          <a:r>
            <a:rPr lang="es-ES" dirty="0" smtClean="0"/>
            <a:t>Estilos de vida agotan SOD</a:t>
          </a:r>
          <a:endParaRPr lang="es-ES" dirty="0"/>
        </a:p>
      </dgm:t>
    </dgm:pt>
    <dgm:pt modelId="{0DD69A3D-E402-46AE-89DF-A1E0FCB3EBF9}" type="parTrans" cxnId="{B777CB1B-7B1B-4AA1-9106-3B2F05C8BF6A}">
      <dgm:prSet/>
      <dgm:spPr/>
      <dgm:t>
        <a:bodyPr/>
        <a:lstStyle/>
        <a:p>
          <a:endParaRPr lang="es-ES"/>
        </a:p>
      </dgm:t>
    </dgm:pt>
    <dgm:pt modelId="{0300C07A-077E-471B-B92D-788322C9BE52}" type="sibTrans" cxnId="{B777CB1B-7B1B-4AA1-9106-3B2F05C8BF6A}">
      <dgm:prSet/>
      <dgm:spPr/>
      <dgm:t>
        <a:bodyPr/>
        <a:lstStyle/>
        <a:p>
          <a:endParaRPr lang="es-ES"/>
        </a:p>
      </dgm:t>
    </dgm:pt>
    <dgm:pt modelId="{23285A21-C63D-4090-B6B2-CBB76A8CE1B8}" type="pres">
      <dgm:prSet presAssocID="{04219770-0940-4C9F-AF56-8C1C57B00F02}" presName="linear" presStyleCnt="0">
        <dgm:presLayoutVars>
          <dgm:animLvl val="lvl"/>
          <dgm:resizeHandles val="exact"/>
        </dgm:presLayoutVars>
      </dgm:prSet>
      <dgm:spPr/>
      <dgm:t>
        <a:bodyPr/>
        <a:lstStyle/>
        <a:p>
          <a:endParaRPr lang="es-ES"/>
        </a:p>
      </dgm:t>
    </dgm:pt>
    <dgm:pt modelId="{994BBE39-FA1B-4806-B3F8-ACB3F2E3FD60}" type="pres">
      <dgm:prSet presAssocID="{D3BB3987-4122-479F-A265-1530E854CBD1}" presName="parentText" presStyleLbl="node1" presStyleIdx="0" presStyleCnt="1" custLinFactNeighborX="-1532" custLinFactNeighborY="-2676">
        <dgm:presLayoutVars>
          <dgm:chMax val="0"/>
          <dgm:bulletEnabled val="1"/>
        </dgm:presLayoutVars>
      </dgm:prSet>
      <dgm:spPr/>
      <dgm:t>
        <a:bodyPr/>
        <a:lstStyle/>
        <a:p>
          <a:endParaRPr lang="es-ES"/>
        </a:p>
      </dgm:t>
    </dgm:pt>
  </dgm:ptLst>
  <dgm:cxnLst>
    <dgm:cxn modelId="{B777CB1B-7B1B-4AA1-9106-3B2F05C8BF6A}" srcId="{04219770-0940-4C9F-AF56-8C1C57B00F02}" destId="{D3BB3987-4122-479F-A265-1530E854CBD1}" srcOrd="0" destOrd="0" parTransId="{0DD69A3D-E402-46AE-89DF-A1E0FCB3EBF9}" sibTransId="{0300C07A-077E-471B-B92D-788322C9BE52}"/>
    <dgm:cxn modelId="{E3834A14-E195-4E1D-B2A0-F8F1519F4A2E}" type="presOf" srcId="{D3BB3987-4122-479F-A265-1530E854CBD1}" destId="{994BBE39-FA1B-4806-B3F8-ACB3F2E3FD60}" srcOrd="0" destOrd="0" presId="urn:microsoft.com/office/officeart/2005/8/layout/vList2"/>
    <dgm:cxn modelId="{62A723C3-FF62-4028-878C-333C356EC8B0}" type="presOf" srcId="{04219770-0940-4C9F-AF56-8C1C57B00F02}" destId="{23285A21-C63D-4090-B6B2-CBB76A8CE1B8}" srcOrd="0" destOrd="0" presId="urn:microsoft.com/office/officeart/2005/8/layout/vList2"/>
    <dgm:cxn modelId="{8B35560D-697A-41EB-B339-75451C505422}" type="presParOf" srcId="{23285A21-C63D-4090-B6B2-CBB76A8CE1B8}" destId="{994BBE39-FA1B-4806-B3F8-ACB3F2E3FD60}" srcOrd="0" destOrd="0" presId="urn:microsoft.com/office/officeart/2005/8/layout/vList2"/>
  </dgm:cxnLst>
  <dgm:bg>
    <a:solidFill>
      <a:srgbClr val="00B050"/>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81.xml><?xml version="1.0" encoding="utf-8"?>
<dgm:dataModel xmlns:dgm="http://schemas.openxmlformats.org/drawingml/2006/diagram" xmlns:a="http://schemas.openxmlformats.org/drawingml/2006/main">
  <dgm:ptLst>
    <dgm:pt modelId="{04219770-0940-4C9F-AF56-8C1C57B00F0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D3BB3987-4122-479F-A265-1530E854CBD1}">
      <dgm:prSet/>
      <dgm:spPr>
        <a:solidFill>
          <a:srgbClr val="00B050"/>
        </a:solidFill>
      </dgm:spPr>
      <dgm:t>
        <a:bodyPr/>
        <a:lstStyle/>
        <a:p>
          <a:pPr rtl="0"/>
          <a:r>
            <a:rPr lang="es-ES" dirty="0" smtClean="0"/>
            <a:t>EL AGOTAMIENTO CONDUCE A :</a:t>
          </a:r>
          <a:endParaRPr lang="es-ES" dirty="0"/>
        </a:p>
      </dgm:t>
    </dgm:pt>
    <dgm:pt modelId="{0DD69A3D-E402-46AE-89DF-A1E0FCB3EBF9}" type="parTrans" cxnId="{B777CB1B-7B1B-4AA1-9106-3B2F05C8BF6A}">
      <dgm:prSet/>
      <dgm:spPr/>
      <dgm:t>
        <a:bodyPr/>
        <a:lstStyle/>
        <a:p>
          <a:endParaRPr lang="es-ES"/>
        </a:p>
      </dgm:t>
    </dgm:pt>
    <dgm:pt modelId="{0300C07A-077E-471B-B92D-788322C9BE52}" type="sibTrans" cxnId="{B777CB1B-7B1B-4AA1-9106-3B2F05C8BF6A}">
      <dgm:prSet/>
      <dgm:spPr/>
      <dgm:t>
        <a:bodyPr/>
        <a:lstStyle/>
        <a:p>
          <a:endParaRPr lang="es-ES"/>
        </a:p>
      </dgm:t>
    </dgm:pt>
    <dgm:pt modelId="{23285A21-C63D-4090-B6B2-CBB76A8CE1B8}" type="pres">
      <dgm:prSet presAssocID="{04219770-0940-4C9F-AF56-8C1C57B00F02}" presName="linear" presStyleCnt="0">
        <dgm:presLayoutVars>
          <dgm:animLvl val="lvl"/>
          <dgm:resizeHandles val="exact"/>
        </dgm:presLayoutVars>
      </dgm:prSet>
      <dgm:spPr/>
      <dgm:t>
        <a:bodyPr/>
        <a:lstStyle/>
        <a:p>
          <a:endParaRPr lang="es-ES"/>
        </a:p>
      </dgm:t>
    </dgm:pt>
    <dgm:pt modelId="{994BBE39-FA1B-4806-B3F8-ACB3F2E3FD60}" type="pres">
      <dgm:prSet presAssocID="{D3BB3987-4122-479F-A265-1530E854CBD1}" presName="parentText" presStyleLbl="node1" presStyleIdx="0" presStyleCnt="1" custLinFactNeighborX="-1532" custLinFactNeighborY="-2676">
        <dgm:presLayoutVars>
          <dgm:chMax val="0"/>
          <dgm:bulletEnabled val="1"/>
        </dgm:presLayoutVars>
      </dgm:prSet>
      <dgm:spPr/>
      <dgm:t>
        <a:bodyPr/>
        <a:lstStyle/>
        <a:p>
          <a:endParaRPr lang="es-ES"/>
        </a:p>
      </dgm:t>
    </dgm:pt>
  </dgm:ptLst>
  <dgm:cxnLst>
    <dgm:cxn modelId="{B777CB1B-7B1B-4AA1-9106-3B2F05C8BF6A}" srcId="{04219770-0940-4C9F-AF56-8C1C57B00F02}" destId="{D3BB3987-4122-479F-A265-1530E854CBD1}" srcOrd="0" destOrd="0" parTransId="{0DD69A3D-E402-46AE-89DF-A1E0FCB3EBF9}" sibTransId="{0300C07A-077E-471B-B92D-788322C9BE52}"/>
    <dgm:cxn modelId="{1014E517-0337-40DA-A7A0-076FE715C201}" type="presOf" srcId="{04219770-0940-4C9F-AF56-8C1C57B00F02}" destId="{23285A21-C63D-4090-B6B2-CBB76A8CE1B8}" srcOrd="0" destOrd="0" presId="urn:microsoft.com/office/officeart/2005/8/layout/vList2"/>
    <dgm:cxn modelId="{D4D1C2FB-6F4D-48BE-9B73-963F48B9CA2C}" type="presOf" srcId="{D3BB3987-4122-479F-A265-1530E854CBD1}" destId="{994BBE39-FA1B-4806-B3F8-ACB3F2E3FD60}" srcOrd="0" destOrd="0" presId="urn:microsoft.com/office/officeart/2005/8/layout/vList2"/>
    <dgm:cxn modelId="{F5189061-B339-40CD-AB28-BC76C981E840}" type="presParOf" srcId="{23285A21-C63D-4090-B6B2-CBB76A8CE1B8}" destId="{994BBE39-FA1B-4806-B3F8-ACB3F2E3FD60}" srcOrd="0" destOrd="0" presId="urn:microsoft.com/office/officeart/2005/8/layout/vList2"/>
  </dgm:cxnLst>
  <dgm:bg>
    <a:solidFill>
      <a:srgbClr val="00B050"/>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82.xml><?xml version="1.0" encoding="utf-8"?>
<dgm:dataModel xmlns:dgm="http://schemas.openxmlformats.org/drawingml/2006/diagram" xmlns:a="http://schemas.openxmlformats.org/drawingml/2006/main">
  <dgm:ptLst>
    <dgm:pt modelId="{BD2840A4-0BE0-4F3C-8B3C-304643DD62A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525C24E8-DDEA-4481-85D8-AB52C30EFAF0}">
      <dgm:prSet custT="1"/>
      <dgm:spPr>
        <a:solidFill>
          <a:srgbClr val="00B050"/>
        </a:solidFill>
      </dgm:spPr>
      <dgm:t>
        <a:bodyPr/>
        <a:lstStyle/>
        <a:p>
          <a:pPr rtl="0"/>
          <a:r>
            <a:rPr lang="es-ES" sz="2800" dirty="0" smtClean="0"/>
            <a:t>ESTUDIO SOD B DIMPLESS</a:t>
          </a:r>
          <a:r>
            <a:rPr lang="es-ES" sz="1200" dirty="0" smtClean="0"/>
            <a:t/>
          </a:r>
          <a:br>
            <a:rPr lang="es-ES" sz="1200" dirty="0" smtClean="0"/>
          </a:br>
          <a:r>
            <a:rPr lang="es-ES" sz="800" dirty="0" err="1" smtClean="0"/>
            <a:t>Dietary</a:t>
          </a:r>
          <a:r>
            <a:rPr lang="es-ES" sz="800" dirty="0" smtClean="0"/>
            <a:t> </a:t>
          </a:r>
          <a:r>
            <a:rPr lang="es-ES" sz="800" dirty="0" err="1" smtClean="0"/>
            <a:t>Supplementation</a:t>
          </a:r>
          <a:r>
            <a:rPr lang="es-ES" sz="800" dirty="0" smtClean="0"/>
            <a:t> </a:t>
          </a:r>
          <a:r>
            <a:rPr lang="es-ES" sz="800" dirty="0" err="1" smtClean="0"/>
            <a:t>with</a:t>
          </a:r>
          <a:r>
            <a:rPr lang="es-ES" sz="800" dirty="0" smtClean="0"/>
            <a:t> a </a:t>
          </a:r>
          <a:r>
            <a:rPr lang="es-ES" sz="800" dirty="0" err="1" smtClean="0"/>
            <a:t>Superoxide</a:t>
          </a:r>
          <a:r>
            <a:rPr lang="es-ES" sz="800" dirty="0" smtClean="0"/>
            <a:t> </a:t>
          </a:r>
          <a:r>
            <a:rPr lang="es-ES" sz="800" dirty="0" err="1" smtClean="0"/>
            <a:t>Dismutase-Melon</a:t>
          </a:r>
          <a:r>
            <a:rPr lang="es-ES" sz="800" dirty="0" smtClean="0"/>
            <a:t> </a:t>
          </a:r>
          <a:r>
            <a:rPr lang="es-ES" sz="800" dirty="0" err="1" smtClean="0"/>
            <a:t>Concentrate</a:t>
          </a:r>
          <a:r>
            <a:rPr lang="es-ES" sz="800" dirty="0" smtClean="0"/>
            <a:t> Reduces Stress, </a:t>
          </a:r>
          <a:r>
            <a:rPr lang="es-ES" sz="800" dirty="0" err="1" smtClean="0"/>
            <a:t>Physical</a:t>
          </a:r>
          <a:r>
            <a:rPr lang="es-ES" sz="800" dirty="0" smtClean="0"/>
            <a:t> and Mental Fatigue in </a:t>
          </a:r>
          <a:r>
            <a:rPr lang="es-ES" sz="800" dirty="0" err="1" smtClean="0"/>
            <a:t>Healthy</a:t>
          </a:r>
          <a:r>
            <a:rPr lang="es-ES" sz="800" dirty="0" smtClean="0"/>
            <a:t> </a:t>
          </a:r>
          <a:r>
            <a:rPr lang="es-ES" sz="800" dirty="0" err="1" smtClean="0"/>
            <a:t>People</a:t>
          </a:r>
          <a:r>
            <a:rPr lang="es-ES" sz="800" dirty="0" smtClean="0"/>
            <a:t>: A </a:t>
          </a:r>
          <a:r>
            <a:rPr lang="es-ES" sz="800" dirty="0" err="1" smtClean="0"/>
            <a:t>Randomised</a:t>
          </a:r>
          <a:r>
            <a:rPr lang="es-ES" sz="800" dirty="0" smtClean="0"/>
            <a:t>, </a:t>
          </a:r>
          <a:r>
            <a:rPr lang="es-ES" sz="800" dirty="0" err="1" smtClean="0"/>
            <a:t>Double-Blind</a:t>
          </a:r>
          <a:r>
            <a:rPr lang="es-ES" sz="800" dirty="0" smtClean="0"/>
            <a:t>, Placebo-</a:t>
          </a:r>
          <a:r>
            <a:rPr lang="es-ES" sz="800" dirty="0" err="1" smtClean="0"/>
            <a:t>Controlled</a:t>
          </a:r>
          <a:r>
            <a:rPr lang="es-ES" sz="800" dirty="0" smtClean="0"/>
            <a:t> Trial </a:t>
          </a:r>
          <a:r>
            <a:rPr lang="es-ES" sz="800" dirty="0" err="1" smtClean="0"/>
            <a:t>Julie</a:t>
          </a:r>
          <a:r>
            <a:rPr lang="es-ES" sz="800" dirty="0" smtClean="0"/>
            <a:t> </a:t>
          </a:r>
          <a:r>
            <a:rPr lang="es-ES" sz="800" dirty="0" err="1" smtClean="0"/>
            <a:t>Carillon</a:t>
          </a:r>
          <a:r>
            <a:rPr lang="es-ES" sz="800" dirty="0" smtClean="0"/>
            <a:t>, Claire </a:t>
          </a:r>
          <a:r>
            <a:rPr lang="es-ES" sz="800" dirty="0" err="1" smtClean="0"/>
            <a:t>Notin</a:t>
          </a:r>
          <a:r>
            <a:rPr lang="es-ES" sz="800" dirty="0" smtClean="0"/>
            <a:t>, </a:t>
          </a:r>
          <a:r>
            <a:rPr lang="es-ES" sz="800" dirty="0" err="1" smtClean="0"/>
            <a:t>Karine</a:t>
          </a:r>
          <a:r>
            <a:rPr lang="es-ES" sz="800" dirty="0" smtClean="0"/>
            <a:t> Schmitt, </a:t>
          </a:r>
          <a:r>
            <a:rPr lang="es-ES" sz="800" dirty="0" err="1" smtClean="0"/>
            <a:t>Guy</a:t>
          </a:r>
          <a:r>
            <a:rPr lang="es-ES" sz="800" dirty="0" smtClean="0"/>
            <a:t> </a:t>
          </a:r>
          <a:r>
            <a:rPr lang="es-ES" sz="800" dirty="0" err="1" smtClean="0"/>
            <a:t>Simoneau</a:t>
          </a:r>
          <a:r>
            <a:rPr lang="es-ES" sz="800" dirty="0" smtClean="0"/>
            <a:t> and Dominique Lacan. </a:t>
          </a:r>
          <a:r>
            <a:rPr lang="es-ES" sz="800" dirty="0" err="1" smtClean="0"/>
            <a:t>Nutrients</a:t>
          </a:r>
          <a:r>
            <a:rPr lang="es-ES" sz="800" dirty="0" smtClean="0"/>
            <a:t> 2014, 6, 2348-2359; </a:t>
          </a:r>
          <a:r>
            <a:rPr lang="es-ES" sz="800" dirty="0" err="1" smtClean="0"/>
            <a:t>doi</a:t>
          </a:r>
          <a:r>
            <a:rPr lang="es-ES" sz="800" dirty="0" smtClean="0"/>
            <a:t>: 10.3390/nu6062348</a:t>
          </a:r>
          <a:endParaRPr lang="es-ES" sz="800" dirty="0"/>
        </a:p>
      </dgm:t>
    </dgm:pt>
    <dgm:pt modelId="{F214D233-302D-453D-B9A1-E6784C0C0E51}" type="parTrans" cxnId="{D855847E-7091-4C9E-9A77-B25DED778B91}">
      <dgm:prSet/>
      <dgm:spPr/>
      <dgm:t>
        <a:bodyPr/>
        <a:lstStyle/>
        <a:p>
          <a:endParaRPr lang="es-ES"/>
        </a:p>
      </dgm:t>
    </dgm:pt>
    <dgm:pt modelId="{CE3BCA4C-1D69-4682-9418-2A5943D147AE}" type="sibTrans" cxnId="{D855847E-7091-4C9E-9A77-B25DED778B91}">
      <dgm:prSet/>
      <dgm:spPr/>
      <dgm:t>
        <a:bodyPr/>
        <a:lstStyle/>
        <a:p>
          <a:endParaRPr lang="es-ES"/>
        </a:p>
      </dgm:t>
    </dgm:pt>
    <dgm:pt modelId="{B1B711C7-03CE-4AD3-85D9-AF035C31AA9E}" type="pres">
      <dgm:prSet presAssocID="{BD2840A4-0BE0-4F3C-8B3C-304643DD62A9}" presName="linear" presStyleCnt="0">
        <dgm:presLayoutVars>
          <dgm:animLvl val="lvl"/>
          <dgm:resizeHandles val="exact"/>
        </dgm:presLayoutVars>
      </dgm:prSet>
      <dgm:spPr/>
      <dgm:t>
        <a:bodyPr/>
        <a:lstStyle/>
        <a:p>
          <a:endParaRPr lang="es-ES"/>
        </a:p>
      </dgm:t>
    </dgm:pt>
    <dgm:pt modelId="{5B57F1DB-9A55-46B2-9FF0-688C75CE869B}" type="pres">
      <dgm:prSet presAssocID="{525C24E8-DDEA-4481-85D8-AB52C30EFAF0}" presName="parentText" presStyleLbl="node1" presStyleIdx="0" presStyleCnt="1">
        <dgm:presLayoutVars>
          <dgm:chMax val="0"/>
          <dgm:bulletEnabled val="1"/>
        </dgm:presLayoutVars>
      </dgm:prSet>
      <dgm:spPr/>
      <dgm:t>
        <a:bodyPr/>
        <a:lstStyle/>
        <a:p>
          <a:endParaRPr lang="es-ES"/>
        </a:p>
      </dgm:t>
    </dgm:pt>
  </dgm:ptLst>
  <dgm:cxnLst>
    <dgm:cxn modelId="{52759792-2810-45F1-B4EE-3BD3FEAEA6F1}" type="presOf" srcId="{525C24E8-DDEA-4481-85D8-AB52C30EFAF0}" destId="{5B57F1DB-9A55-46B2-9FF0-688C75CE869B}" srcOrd="0" destOrd="0" presId="urn:microsoft.com/office/officeart/2005/8/layout/vList2"/>
    <dgm:cxn modelId="{D855847E-7091-4C9E-9A77-B25DED778B91}" srcId="{BD2840A4-0BE0-4F3C-8B3C-304643DD62A9}" destId="{525C24E8-DDEA-4481-85D8-AB52C30EFAF0}" srcOrd="0" destOrd="0" parTransId="{F214D233-302D-453D-B9A1-E6784C0C0E51}" sibTransId="{CE3BCA4C-1D69-4682-9418-2A5943D147AE}"/>
    <dgm:cxn modelId="{A3BFDF5D-FFA4-42A9-8D40-0CD82E3BE7BC}" type="presOf" srcId="{BD2840A4-0BE0-4F3C-8B3C-304643DD62A9}" destId="{B1B711C7-03CE-4AD3-85D9-AF035C31AA9E}" srcOrd="0" destOrd="0" presId="urn:microsoft.com/office/officeart/2005/8/layout/vList2"/>
    <dgm:cxn modelId="{199DF807-4C74-4634-948E-4DA46466F4CE}" type="presParOf" srcId="{B1B711C7-03CE-4AD3-85D9-AF035C31AA9E}" destId="{5B57F1DB-9A55-46B2-9FF0-688C75CE869B}"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AE8C637-993E-45EB-A276-C680F420F62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3481695F-7727-4D23-914D-A9B223F2FB0E}">
      <dgm:prSet/>
      <dgm:spPr>
        <a:solidFill>
          <a:srgbClr val="00B050"/>
        </a:solidFill>
      </dgm:spPr>
      <dgm:t>
        <a:bodyPr/>
        <a:lstStyle/>
        <a:p>
          <a:pPr rtl="0"/>
          <a:r>
            <a:rPr lang="es-ES" b="1" smtClean="0"/>
            <a:t>¿PORQUÉ ES ÚNICO KSM-66 ?</a:t>
          </a:r>
          <a:endParaRPr lang="es-ES"/>
        </a:p>
      </dgm:t>
    </dgm:pt>
    <dgm:pt modelId="{419C6036-8A66-4338-8E69-51C7C6DFA0E3}" type="parTrans" cxnId="{8C07C81E-3EF7-4B56-8F3D-11A5736D714D}">
      <dgm:prSet/>
      <dgm:spPr/>
      <dgm:t>
        <a:bodyPr/>
        <a:lstStyle/>
        <a:p>
          <a:endParaRPr lang="es-ES"/>
        </a:p>
      </dgm:t>
    </dgm:pt>
    <dgm:pt modelId="{B2F7F9F0-7597-4B9C-A747-F3F75D19852A}" type="sibTrans" cxnId="{8C07C81E-3EF7-4B56-8F3D-11A5736D714D}">
      <dgm:prSet/>
      <dgm:spPr/>
      <dgm:t>
        <a:bodyPr/>
        <a:lstStyle/>
        <a:p>
          <a:endParaRPr lang="es-ES"/>
        </a:p>
      </dgm:t>
    </dgm:pt>
    <dgm:pt modelId="{1200B898-1023-47B9-9550-73867A18A51F}" type="pres">
      <dgm:prSet presAssocID="{4AE8C637-993E-45EB-A276-C680F420F629}" presName="linear" presStyleCnt="0">
        <dgm:presLayoutVars>
          <dgm:animLvl val="lvl"/>
          <dgm:resizeHandles val="exact"/>
        </dgm:presLayoutVars>
      </dgm:prSet>
      <dgm:spPr/>
      <dgm:t>
        <a:bodyPr/>
        <a:lstStyle/>
        <a:p>
          <a:endParaRPr lang="es-ES"/>
        </a:p>
      </dgm:t>
    </dgm:pt>
    <dgm:pt modelId="{96EAE461-241B-4795-83B7-2C09EDAB4DEA}" type="pres">
      <dgm:prSet presAssocID="{3481695F-7727-4D23-914D-A9B223F2FB0E}" presName="parentText" presStyleLbl="node1" presStyleIdx="0" presStyleCnt="1">
        <dgm:presLayoutVars>
          <dgm:chMax val="0"/>
          <dgm:bulletEnabled val="1"/>
        </dgm:presLayoutVars>
      </dgm:prSet>
      <dgm:spPr/>
      <dgm:t>
        <a:bodyPr/>
        <a:lstStyle/>
        <a:p>
          <a:endParaRPr lang="es-ES"/>
        </a:p>
      </dgm:t>
    </dgm:pt>
  </dgm:ptLst>
  <dgm:cxnLst>
    <dgm:cxn modelId="{7F9B7DCF-01C9-4C9F-83C9-15C27A0D35F4}" type="presOf" srcId="{4AE8C637-993E-45EB-A276-C680F420F629}" destId="{1200B898-1023-47B9-9550-73867A18A51F}" srcOrd="0" destOrd="0" presId="urn:microsoft.com/office/officeart/2005/8/layout/vList2"/>
    <dgm:cxn modelId="{8C07C81E-3EF7-4B56-8F3D-11A5736D714D}" srcId="{4AE8C637-993E-45EB-A276-C680F420F629}" destId="{3481695F-7727-4D23-914D-A9B223F2FB0E}" srcOrd="0" destOrd="0" parTransId="{419C6036-8A66-4338-8E69-51C7C6DFA0E3}" sibTransId="{B2F7F9F0-7597-4B9C-A747-F3F75D19852A}"/>
    <dgm:cxn modelId="{0397E1F8-39A1-400B-9C4E-22F0E42D6EEA}" type="presOf" srcId="{3481695F-7727-4D23-914D-A9B223F2FB0E}" destId="{96EAE461-241B-4795-83B7-2C09EDAB4DEA}" srcOrd="0" destOrd="0" presId="urn:microsoft.com/office/officeart/2005/8/layout/vList2"/>
    <dgm:cxn modelId="{10A9B825-5F3E-4B5B-916D-60FE3475E301}" type="presParOf" srcId="{1200B898-1023-47B9-9550-73867A18A51F}" destId="{96EAE461-241B-4795-83B7-2C09EDAB4DEA}"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4F5841-614A-4E36-929C-D96A15B4177E}">
      <dsp:nvSpPr>
        <dsp:cNvPr id="0" name=""/>
        <dsp:cNvSpPr/>
      </dsp:nvSpPr>
      <dsp:spPr>
        <a:xfrm rot="5400000">
          <a:off x="3750973" y="-1053976"/>
          <a:ext cx="1824933" cy="4389120"/>
        </a:xfrm>
        <a:prstGeom prst="round2SameRect">
          <a:avLst/>
        </a:prstGeom>
        <a:solidFill>
          <a:schemeClr val="accent1">
            <a:alpha val="90000"/>
            <a:tint val="40000"/>
            <a:hueOff val="0"/>
            <a:satOff val="0"/>
            <a:lumOff val="0"/>
            <a:alphaOff val="0"/>
          </a:schemeClr>
        </a:solidFill>
        <a:ln w="11429" cap="flat" cmpd="sng" algn="ctr">
          <a:solidFill>
            <a:schemeClr val="accent1">
              <a:alpha val="90000"/>
              <a:tint val="40000"/>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rtl="0">
            <a:lnSpc>
              <a:spcPct val="90000"/>
            </a:lnSpc>
            <a:spcBef>
              <a:spcPct val="0"/>
            </a:spcBef>
            <a:spcAft>
              <a:spcPct val="15000"/>
            </a:spcAft>
            <a:buChar char="••"/>
          </a:pPr>
          <a:r>
            <a:rPr lang="es-ES" sz="1700" kern="1200" dirty="0" smtClean="0"/>
            <a:t>Un poco de historia</a:t>
          </a:r>
          <a:endParaRPr lang="es-ES" sz="1700" kern="1200" dirty="0"/>
        </a:p>
        <a:p>
          <a:pPr marL="171450" lvl="1" indent="-171450" algn="l" defTabSz="755650" rtl="0">
            <a:lnSpc>
              <a:spcPct val="90000"/>
            </a:lnSpc>
            <a:spcBef>
              <a:spcPct val="0"/>
            </a:spcBef>
            <a:spcAft>
              <a:spcPct val="15000"/>
            </a:spcAft>
            <a:buChar char="••"/>
          </a:pPr>
          <a:r>
            <a:rPr lang="es-ES" sz="1700" kern="1200" dirty="0" smtClean="0"/>
            <a:t>¿Qué es </a:t>
          </a:r>
          <a:r>
            <a:rPr lang="es-ES" sz="1700" kern="1200" dirty="0" err="1" smtClean="0"/>
            <a:t>Ortho</a:t>
          </a:r>
          <a:r>
            <a:rPr lang="es-ES" sz="1700" kern="1200" dirty="0" smtClean="0"/>
            <a:t> </a:t>
          </a:r>
          <a:r>
            <a:rPr lang="es-ES" sz="1700" kern="1200" dirty="0" err="1" smtClean="0"/>
            <a:t>Ashwaganda</a:t>
          </a:r>
          <a:r>
            <a:rPr lang="es-ES" sz="1700" kern="1200" dirty="0" smtClean="0"/>
            <a:t> Plus?</a:t>
          </a:r>
          <a:endParaRPr lang="es-ES" sz="1700" kern="1200" dirty="0"/>
        </a:p>
        <a:p>
          <a:pPr marL="171450" lvl="1" indent="-171450" algn="l" defTabSz="755650" rtl="0">
            <a:lnSpc>
              <a:spcPct val="90000"/>
            </a:lnSpc>
            <a:spcBef>
              <a:spcPct val="0"/>
            </a:spcBef>
            <a:spcAft>
              <a:spcPct val="15000"/>
            </a:spcAft>
            <a:buChar char="••"/>
          </a:pPr>
          <a:r>
            <a:rPr lang="es-ES" sz="1700" kern="1200" dirty="0" smtClean="0"/>
            <a:t>KSM 66 ¿ PORQUE ES ÚNICO?</a:t>
          </a:r>
          <a:endParaRPr lang="es-ES" sz="1700" kern="1200" dirty="0"/>
        </a:p>
        <a:p>
          <a:pPr marL="171450" lvl="1" indent="-171450" algn="l" defTabSz="755650" rtl="0">
            <a:lnSpc>
              <a:spcPct val="90000"/>
            </a:lnSpc>
            <a:spcBef>
              <a:spcPct val="0"/>
            </a:spcBef>
            <a:spcAft>
              <a:spcPct val="15000"/>
            </a:spcAft>
            <a:buChar char="••"/>
          </a:pPr>
          <a:r>
            <a:rPr lang="es-ES" sz="1700" kern="1200" dirty="0" smtClean="0"/>
            <a:t>Estudios clínicos</a:t>
          </a:r>
          <a:endParaRPr lang="es-ES" sz="1700" kern="1200" dirty="0"/>
        </a:p>
        <a:p>
          <a:pPr marL="171450" lvl="1" indent="-171450" algn="l" defTabSz="755650" rtl="0">
            <a:lnSpc>
              <a:spcPct val="90000"/>
            </a:lnSpc>
            <a:spcBef>
              <a:spcPct val="0"/>
            </a:spcBef>
            <a:spcAft>
              <a:spcPct val="15000"/>
            </a:spcAft>
            <a:buChar char="••"/>
          </a:pPr>
          <a:r>
            <a:rPr lang="es-ES" sz="1700" kern="1200" dirty="0" smtClean="0"/>
            <a:t>¿ QUE ES la SOD B </a:t>
          </a:r>
          <a:endParaRPr lang="es-ES" sz="1700" kern="1200" dirty="0"/>
        </a:p>
        <a:p>
          <a:pPr marL="342900" lvl="2" indent="-171450" algn="l" defTabSz="755650" rtl="0">
            <a:lnSpc>
              <a:spcPct val="90000"/>
            </a:lnSpc>
            <a:spcBef>
              <a:spcPct val="0"/>
            </a:spcBef>
            <a:spcAft>
              <a:spcPct val="15000"/>
            </a:spcAft>
            <a:buChar char="••"/>
          </a:pPr>
          <a:endParaRPr lang="es-ES" sz="1700" kern="1200" dirty="0"/>
        </a:p>
      </dsp:txBody>
      <dsp:txXfrm rot="-5400000">
        <a:off x="2468880" y="317203"/>
        <a:ext cx="4300034" cy="1646761"/>
      </dsp:txXfrm>
    </dsp:sp>
    <dsp:sp modelId="{D01945B7-D043-4010-8EDD-F81D57255549}">
      <dsp:nvSpPr>
        <dsp:cNvPr id="0" name=""/>
        <dsp:cNvSpPr/>
      </dsp:nvSpPr>
      <dsp:spPr>
        <a:xfrm>
          <a:off x="0" y="0"/>
          <a:ext cx="2468880" cy="2281167"/>
        </a:xfrm>
        <a:prstGeom prst="roundRect">
          <a:avLst/>
        </a:prstGeom>
        <a:solidFill>
          <a:srgbClr val="00B05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53340" rIns="106680" bIns="53340" numCol="1" spcCol="1270" anchor="ctr" anchorCtr="0">
          <a:noAutofit/>
        </a:bodyPr>
        <a:lstStyle/>
        <a:p>
          <a:pPr lvl="0" algn="ctr" defTabSz="1244600" rtl="0">
            <a:lnSpc>
              <a:spcPct val="90000"/>
            </a:lnSpc>
            <a:spcBef>
              <a:spcPct val="0"/>
            </a:spcBef>
            <a:spcAft>
              <a:spcPct val="35000"/>
            </a:spcAft>
          </a:pPr>
          <a:r>
            <a:rPr lang="es-ES" sz="2800" kern="1200" dirty="0" err="1" smtClean="0"/>
            <a:t>Ortho</a:t>
          </a:r>
          <a:r>
            <a:rPr lang="es-ES" sz="2800" kern="1200" dirty="0" smtClean="0"/>
            <a:t> </a:t>
          </a:r>
          <a:r>
            <a:rPr lang="es-ES" sz="2800" kern="1200" dirty="0" err="1" smtClean="0"/>
            <a:t>Ashwaganda</a:t>
          </a:r>
          <a:r>
            <a:rPr lang="es-ES" sz="2800" kern="1200" dirty="0" smtClean="0"/>
            <a:t> Plus</a:t>
          </a:r>
          <a:endParaRPr lang="es-ES" sz="2800" kern="1200" dirty="0"/>
        </a:p>
      </dsp:txBody>
      <dsp:txXfrm>
        <a:off x="111357" y="111357"/>
        <a:ext cx="2246166" cy="205845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3509E8-1139-4375-9B48-A4114A081D80}">
      <dsp:nvSpPr>
        <dsp:cNvPr id="0" name=""/>
        <dsp:cNvSpPr/>
      </dsp:nvSpPr>
      <dsp:spPr>
        <a:xfrm>
          <a:off x="0" y="7919"/>
          <a:ext cx="8534400" cy="898560"/>
        </a:xfrm>
        <a:prstGeom prst="roundRect">
          <a:avLst/>
        </a:prstGeom>
        <a:solidFill>
          <a:srgbClr val="00B05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s-ES" sz="2400" kern="1200" dirty="0" smtClean="0"/>
            <a:t>¿PORQUE ES ÚNICO KSM-66?</a:t>
          </a:r>
          <a:br>
            <a:rPr lang="es-ES" sz="2400" kern="1200" dirty="0" smtClean="0"/>
          </a:br>
          <a:r>
            <a:rPr lang="es-ES" sz="2400" kern="1200" dirty="0" smtClean="0"/>
            <a:t>Extracto de </a:t>
          </a:r>
          <a:r>
            <a:rPr lang="es-ES" sz="2400" kern="1200" dirty="0" err="1" smtClean="0"/>
            <a:t>Ashwaganda</a:t>
          </a:r>
          <a:endParaRPr lang="es-ES" sz="2400" kern="1200" dirty="0"/>
        </a:p>
      </dsp:txBody>
      <dsp:txXfrm>
        <a:off x="43864" y="51783"/>
        <a:ext cx="8446672" cy="81083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DDA43C-01BF-461F-9FDE-62C58D2E01D8}">
      <dsp:nvSpPr>
        <dsp:cNvPr id="0" name=""/>
        <dsp:cNvSpPr/>
      </dsp:nvSpPr>
      <dsp:spPr>
        <a:xfrm>
          <a:off x="0" y="15716"/>
          <a:ext cx="8312726" cy="861120"/>
        </a:xfrm>
        <a:prstGeom prst="roundRect">
          <a:avLst/>
        </a:prstGeom>
        <a:solidFill>
          <a:srgbClr val="00B05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s-ES" sz="2300" kern="1200" smtClean="0"/>
            <a:t>¿PORQUE ES ÚNICO KSM-66?</a:t>
          </a:r>
          <a:br>
            <a:rPr lang="es-ES" sz="2300" kern="1200" smtClean="0"/>
          </a:br>
          <a:r>
            <a:rPr lang="es-ES" sz="2300" kern="1200" smtClean="0"/>
            <a:t>Extracto de Ashwaganda</a:t>
          </a:r>
          <a:endParaRPr lang="es-ES" sz="2300" kern="1200"/>
        </a:p>
      </dsp:txBody>
      <dsp:txXfrm>
        <a:off x="42036" y="57752"/>
        <a:ext cx="8228654" cy="777048"/>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B91ED8-387E-4E17-B46E-D15956E94AFA}">
      <dsp:nvSpPr>
        <dsp:cNvPr id="0" name=""/>
        <dsp:cNvSpPr/>
      </dsp:nvSpPr>
      <dsp:spPr>
        <a:xfrm>
          <a:off x="0" y="15716"/>
          <a:ext cx="5888182" cy="861120"/>
        </a:xfrm>
        <a:prstGeom prst="roundRect">
          <a:avLst/>
        </a:prstGeom>
        <a:solidFill>
          <a:srgbClr val="00B05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s-ES" sz="2300" b="1" kern="1200" dirty="0" smtClean="0"/>
            <a:t>¿PORQUE ES ÚNICO KSM-66?</a:t>
          </a:r>
          <a:br>
            <a:rPr lang="es-ES" sz="2300" b="1" kern="1200" dirty="0" smtClean="0"/>
          </a:br>
          <a:r>
            <a:rPr lang="es-ES" sz="2300" b="1" kern="1200" dirty="0" smtClean="0"/>
            <a:t>Extracto de </a:t>
          </a:r>
          <a:r>
            <a:rPr lang="es-ES" sz="2300" b="1" kern="1200" dirty="0" err="1" smtClean="0"/>
            <a:t>Ashwaganda</a:t>
          </a:r>
          <a:endParaRPr lang="es-ES" sz="2300" kern="1200" dirty="0"/>
        </a:p>
      </dsp:txBody>
      <dsp:txXfrm>
        <a:off x="42036" y="57752"/>
        <a:ext cx="5804110" cy="777048"/>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DDC110-F77B-4914-94A9-836EDDE42D36}">
      <dsp:nvSpPr>
        <dsp:cNvPr id="0" name=""/>
        <dsp:cNvSpPr/>
      </dsp:nvSpPr>
      <dsp:spPr>
        <a:xfrm>
          <a:off x="0" y="31431"/>
          <a:ext cx="8534400" cy="861120"/>
        </a:xfrm>
        <a:prstGeom prst="roundRect">
          <a:avLst/>
        </a:prstGeom>
        <a:solidFill>
          <a:srgbClr val="00B05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s-ES" sz="2300" kern="1200" dirty="0" smtClean="0"/>
            <a:t>¿PORQUE ES ÚNICO KSM-66?</a:t>
          </a:r>
          <a:br>
            <a:rPr lang="es-ES" sz="2300" kern="1200" dirty="0" smtClean="0"/>
          </a:br>
          <a:r>
            <a:rPr lang="es-ES" sz="2300" kern="1200" dirty="0" smtClean="0"/>
            <a:t>Extracto de </a:t>
          </a:r>
          <a:r>
            <a:rPr lang="es-ES" sz="2300" kern="1200" dirty="0" err="1" smtClean="0"/>
            <a:t>Ashwaganda</a:t>
          </a:r>
          <a:endParaRPr lang="es-ES" sz="2300" kern="1200" dirty="0"/>
        </a:p>
      </dsp:txBody>
      <dsp:txXfrm>
        <a:off x="42036" y="73467"/>
        <a:ext cx="8450328" cy="777048"/>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F60269-855D-480C-A746-F7A3CF8032E4}">
      <dsp:nvSpPr>
        <dsp:cNvPr id="0" name=""/>
        <dsp:cNvSpPr/>
      </dsp:nvSpPr>
      <dsp:spPr>
        <a:xfrm>
          <a:off x="0" y="31431"/>
          <a:ext cx="8534400" cy="861120"/>
        </a:xfrm>
        <a:prstGeom prst="roundRect">
          <a:avLst/>
        </a:prstGeom>
        <a:solidFill>
          <a:srgbClr val="00B05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s-ES" sz="2300" kern="1200" smtClean="0"/>
            <a:t>¿PORQUE ES ÚNICO KSM-66?</a:t>
          </a:r>
          <a:br>
            <a:rPr lang="es-ES" sz="2300" kern="1200" smtClean="0"/>
          </a:br>
          <a:r>
            <a:rPr lang="es-ES" sz="2300" kern="1200" smtClean="0"/>
            <a:t>Extracto de Ashwaganda</a:t>
          </a:r>
          <a:endParaRPr lang="es-ES" sz="2300" kern="1200"/>
        </a:p>
      </dsp:txBody>
      <dsp:txXfrm>
        <a:off x="42036" y="73467"/>
        <a:ext cx="8450328" cy="777048"/>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A48EB8-EBFB-42D8-93F2-8CA660AE0425}">
      <dsp:nvSpPr>
        <dsp:cNvPr id="0" name=""/>
        <dsp:cNvSpPr/>
      </dsp:nvSpPr>
      <dsp:spPr>
        <a:xfrm>
          <a:off x="0" y="15716"/>
          <a:ext cx="7353761" cy="861120"/>
        </a:xfrm>
        <a:prstGeom prst="roundRect">
          <a:avLst/>
        </a:prstGeom>
        <a:solidFill>
          <a:srgbClr val="00B05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s-ES" sz="2300" kern="1200" dirty="0" smtClean="0"/>
            <a:t>¿PORQUE ES ÚNICO KSM-66?</a:t>
          </a:r>
          <a:br>
            <a:rPr lang="es-ES" sz="2300" kern="1200" dirty="0" smtClean="0"/>
          </a:br>
          <a:r>
            <a:rPr lang="es-ES" sz="2300" kern="1200" dirty="0" smtClean="0"/>
            <a:t>Extracto de </a:t>
          </a:r>
          <a:r>
            <a:rPr lang="es-ES" sz="2300" kern="1200" dirty="0" err="1" smtClean="0"/>
            <a:t>Ashwaganda</a:t>
          </a:r>
          <a:endParaRPr lang="es-ES" sz="2300" kern="1200" dirty="0"/>
        </a:p>
      </dsp:txBody>
      <dsp:txXfrm>
        <a:off x="42036" y="57752"/>
        <a:ext cx="7269689" cy="777048"/>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86F53C-1745-4AE9-94D8-8EC034F9349E}">
      <dsp:nvSpPr>
        <dsp:cNvPr id="0" name=""/>
        <dsp:cNvSpPr/>
      </dsp:nvSpPr>
      <dsp:spPr>
        <a:xfrm>
          <a:off x="3702" y="0"/>
          <a:ext cx="7581837" cy="892552"/>
        </a:xfrm>
        <a:prstGeom prst="roundRect">
          <a:avLst/>
        </a:prstGeom>
        <a:solidFill>
          <a:srgbClr val="00B05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rtl="0">
            <a:lnSpc>
              <a:spcPct val="90000"/>
            </a:lnSpc>
            <a:spcBef>
              <a:spcPct val="0"/>
            </a:spcBef>
            <a:spcAft>
              <a:spcPct val="35000"/>
            </a:spcAft>
          </a:pPr>
          <a:r>
            <a:rPr lang="es-ES" sz="2700" kern="1200" dirty="0" smtClean="0"/>
            <a:t>¿PORQUE ES ÚNICO KSM-66?</a:t>
          </a:r>
          <a:br>
            <a:rPr lang="es-ES" sz="2700" kern="1200" dirty="0" smtClean="0"/>
          </a:br>
          <a:r>
            <a:rPr lang="es-ES" sz="2700" kern="1200" dirty="0" smtClean="0"/>
            <a:t>Extracto de </a:t>
          </a:r>
          <a:r>
            <a:rPr lang="es-ES" sz="2700" kern="1200" dirty="0" err="1" smtClean="0"/>
            <a:t>Ashwaganda</a:t>
          </a:r>
          <a:endParaRPr lang="es-ES" sz="2700" kern="1200" dirty="0"/>
        </a:p>
      </dsp:txBody>
      <dsp:txXfrm>
        <a:off x="47273" y="43571"/>
        <a:ext cx="7494695" cy="80541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2E5E249-80F0-4028-BCCA-F0C54F8543B7}">
      <dsp:nvSpPr>
        <dsp:cNvPr id="0" name=""/>
        <dsp:cNvSpPr/>
      </dsp:nvSpPr>
      <dsp:spPr>
        <a:xfrm>
          <a:off x="0" y="9087"/>
          <a:ext cx="8534400" cy="538200"/>
        </a:xfrm>
        <a:prstGeom prst="roundRect">
          <a:avLst/>
        </a:prstGeom>
        <a:solidFill>
          <a:srgbClr val="00B05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s-ES" sz="2300" kern="1200" smtClean="0"/>
            <a:t>ESTUDIOS SOBRE LA EFICACIA TERÁPEUTICA DE	KSM-66</a:t>
          </a:r>
          <a:endParaRPr lang="es-ES" sz="2300" kern="1200"/>
        </a:p>
      </dsp:txBody>
      <dsp:txXfrm>
        <a:off x="26273" y="35360"/>
        <a:ext cx="8481854" cy="48565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C0446D-A8A4-472D-945F-79AD0E9425BB}">
      <dsp:nvSpPr>
        <dsp:cNvPr id="0" name=""/>
        <dsp:cNvSpPr/>
      </dsp:nvSpPr>
      <dsp:spPr>
        <a:xfrm>
          <a:off x="0" y="588"/>
          <a:ext cx="4030007" cy="514800"/>
        </a:xfrm>
        <a:prstGeom prst="roundRect">
          <a:avLst/>
        </a:prstGeom>
        <a:solidFill>
          <a:srgbClr val="00B05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s-ES" sz="2200" kern="1200" smtClean="0"/>
            <a:t>¿ Que es un adaptógeno?</a:t>
          </a:r>
          <a:endParaRPr lang="es-ES" sz="2200" kern="1200"/>
        </a:p>
      </dsp:txBody>
      <dsp:txXfrm>
        <a:off x="25130" y="25718"/>
        <a:ext cx="3979747" cy="464540"/>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94510E-8DB4-4BDC-93F9-278AB028FAD0}">
      <dsp:nvSpPr>
        <dsp:cNvPr id="0" name=""/>
        <dsp:cNvSpPr/>
      </dsp:nvSpPr>
      <dsp:spPr>
        <a:xfrm>
          <a:off x="0" y="0"/>
          <a:ext cx="3999929" cy="561599"/>
        </a:xfrm>
        <a:prstGeom prst="roundRect">
          <a:avLst/>
        </a:prstGeom>
        <a:solidFill>
          <a:srgbClr val="00B05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s-ES" sz="2400" kern="1200" dirty="0" smtClean="0"/>
            <a:t>¿Qué es la </a:t>
          </a:r>
          <a:r>
            <a:rPr lang="es-ES" sz="2400" kern="1200" dirty="0" err="1" smtClean="0"/>
            <a:t>Ashwaganda</a:t>
          </a:r>
          <a:r>
            <a:rPr lang="es-ES" sz="2400" kern="1200" dirty="0" smtClean="0"/>
            <a:t> ?</a:t>
          </a:r>
          <a:endParaRPr lang="es-ES" sz="2400" kern="1200" dirty="0"/>
        </a:p>
      </dsp:txBody>
      <dsp:txXfrm>
        <a:off x="27415" y="27415"/>
        <a:ext cx="3945099" cy="5067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0C7A25-E9D8-4D62-B608-D6100C517B1B}">
      <dsp:nvSpPr>
        <dsp:cNvPr id="0" name=""/>
        <dsp:cNvSpPr/>
      </dsp:nvSpPr>
      <dsp:spPr>
        <a:xfrm>
          <a:off x="0" y="23420"/>
          <a:ext cx="7758545" cy="374400"/>
        </a:xfrm>
        <a:prstGeom prst="roundRect">
          <a:avLst/>
        </a:prstGeom>
        <a:solidFill>
          <a:srgbClr val="00B05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s-ES" sz="1600" kern="1200" smtClean="0"/>
            <a:t>UN POCO DE HISTORIA</a:t>
          </a:r>
          <a:endParaRPr lang="es-ES" sz="1600" kern="1200"/>
        </a:p>
      </dsp:txBody>
      <dsp:txXfrm>
        <a:off x="18277" y="41697"/>
        <a:ext cx="7721991" cy="337846"/>
      </dsp:txXfrm>
    </dsp:sp>
    <dsp:sp modelId="{1DD0AE0A-05D2-4684-9E2D-C49509587222}">
      <dsp:nvSpPr>
        <dsp:cNvPr id="0" name=""/>
        <dsp:cNvSpPr/>
      </dsp:nvSpPr>
      <dsp:spPr>
        <a:xfrm>
          <a:off x="0" y="443900"/>
          <a:ext cx="7758545" cy="374400"/>
        </a:xfrm>
        <a:prstGeom prst="roundRect">
          <a:avLst/>
        </a:prstGeom>
        <a:solidFill>
          <a:srgbClr val="00B05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s-ES" sz="1600" kern="1200" smtClean="0"/>
            <a:t>¿Qué es la Ashwagandha?</a:t>
          </a:r>
          <a:endParaRPr lang="es-ES" sz="1600" kern="1200"/>
        </a:p>
      </dsp:txBody>
      <dsp:txXfrm>
        <a:off x="18277" y="462177"/>
        <a:ext cx="7721991" cy="337846"/>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B1B3A4-DBCE-4B2D-9BF0-B26AABBF5B8A}">
      <dsp:nvSpPr>
        <dsp:cNvPr id="0" name=""/>
        <dsp:cNvSpPr/>
      </dsp:nvSpPr>
      <dsp:spPr>
        <a:xfrm>
          <a:off x="0" y="9777"/>
          <a:ext cx="2910121" cy="561599"/>
        </a:xfrm>
        <a:prstGeom prst="roundRect">
          <a:avLst/>
        </a:prstGeom>
        <a:solidFill>
          <a:srgbClr val="00B05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s-ES" sz="2400" kern="1200" smtClean="0"/>
            <a:t>¿Qué es el estrés?</a:t>
          </a:r>
          <a:endParaRPr lang="es-ES" sz="2400" kern="1200"/>
        </a:p>
      </dsp:txBody>
      <dsp:txXfrm>
        <a:off x="27415" y="37192"/>
        <a:ext cx="2855291" cy="506769"/>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9F8237-9FD5-4491-ADD3-D6361DE428CF}">
      <dsp:nvSpPr>
        <dsp:cNvPr id="0" name=""/>
        <dsp:cNvSpPr/>
      </dsp:nvSpPr>
      <dsp:spPr>
        <a:xfrm>
          <a:off x="0" y="21477"/>
          <a:ext cx="6803495" cy="538200"/>
        </a:xfrm>
        <a:prstGeom prst="roundRect">
          <a:avLst/>
        </a:prstGeom>
        <a:solidFill>
          <a:srgbClr val="00B05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s-ES" sz="2300" kern="1200" dirty="0" smtClean="0"/>
            <a:t>FASES DEL ESTRÉS  /ACCIÓN ADAPTOGENOS</a:t>
          </a:r>
          <a:endParaRPr lang="es-ES" sz="2300" kern="1200" dirty="0"/>
        </a:p>
      </dsp:txBody>
      <dsp:txXfrm>
        <a:off x="26273" y="47750"/>
        <a:ext cx="6750949" cy="485654"/>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BFCF1F-F125-4BD4-98DA-C9FBD1DDEF07}">
      <dsp:nvSpPr>
        <dsp:cNvPr id="0" name=""/>
        <dsp:cNvSpPr/>
      </dsp:nvSpPr>
      <dsp:spPr>
        <a:xfrm>
          <a:off x="0" y="16259"/>
          <a:ext cx="8174182" cy="1048320"/>
        </a:xfrm>
        <a:prstGeom prst="roundRect">
          <a:avLst/>
        </a:prstGeom>
        <a:solidFill>
          <a:srgbClr val="00B05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s-ES" sz="2800" kern="1200" dirty="0" smtClean="0"/>
            <a:t>CASCADA DEL ESTRÉS  - EJE HIPOTALAMO HIPOFISIS ADRENAL</a:t>
          </a:r>
          <a:endParaRPr lang="es-ES" sz="2800" kern="1200" dirty="0"/>
        </a:p>
      </dsp:txBody>
      <dsp:txXfrm>
        <a:off x="51175" y="67434"/>
        <a:ext cx="8071832" cy="945970"/>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60A6EC-8A01-404B-AF2B-38E8EA20577B}">
      <dsp:nvSpPr>
        <dsp:cNvPr id="0" name=""/>
        <dsp:cNvSpPr/>
      </dsp:nvSpPr>
      <dsp:spPr>
        <a:xfrm>
          <a:off x="0" y="5076"/>
          <a:ext cx="8534400" cy="748800"/>
        </a:xfrm>
        <a:prstGeom prst="roundRect">
          <a:avLst/>
        </a:prstGeom>
        <a:solidFill>
          <a:srgbClr val="00B05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s-ES" sz="3200" kern="1200" smtClean="0"/>
            <a:t>1. ESTUDIO ANTI ESTRÉS</a:t>
          </a:r>
          <a:endParaRPr lang="es-ES" sz="3200" kern="1200"/>
        </a:p>
      </dsp:txBody>
      <dsp:txXfrm>
        <a:off x="36553" y="41629"/>
        <a:ext cx="8461294" cy="675694"/>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E82F0C-F57B-4038-9998-87AF7BDE02D4}">
      <dsp:nvSpPr>
        <dsp:cNvPr id="0" name=""/>
        <dsp:cNvSpPr/>
      </dsp:nvSpPr>
      <dsp:spPr>
        <a:xfrm>
          <a:off x="0" y="368"/>
          <a:ext cx="8534400" cy="758214"/>
        </a:xfrm>
        <a:prstGeom prst="roundRect">
          <a:avLst/>
        </a:prstGeom>
        <a:solidFill>
          <a:srgbClr val="00B05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s-ES" sz="3200" kern="1200" dirty="0" smtClean="0"/>
            <a:t>1. ESTUDIO ANTI ESTRÉS</a:t>
          </a:r>
          <a:r>
            <a:rPr lang="es-ES" sz="1200" kern="1200" dirty="0" smtClean="0"/>
            <a:t/>
          </a:r>
          <a:br>
            <a:rPr lang="es-ES" sz="1200" kern="1200" dirty="0" smtClean="0"/>
          </a:br>
          <a:r>
            <a:rPr lang="en-US" sz="800" kern="1200" dirty="0" smtClean="0"/>
            <a:t>A Prospective, Randomized Double-Blind, Placebo-Controlled Study of Safety and Efficacy of a High-Concentration Full-Spectrum Extract of </a:t>
          </a:r>
          <a:r>
            <a:rPr lang="en-US" sz="800" kern="1200" dirty="0" err="1" smtClean="0"/>
            <a:t>Ashwagandha</a:t>
          </a:r>
          <a:r>
            <a:rPr lang="en-US" sz="800" kern="1200" dirty="0" smtClean="0"/>
            <a:t> Root in Reducing Stress and Anxiety in Adults K. Chandrasekhar, </a:t>
          </a:r>
          <a:r>
            <a:rPr lang="en-US" sz="800" kern="1200" dirty="0" err="1" smtClean="0"/>
            <a:t>Jyoti</a:t>
          </a:r>
          <a:r>
            <a:rPr lang="en-US" sz="800" kern="1200" dirty="0" smtClean="0"/>
            <a:t> </a:t>
          </a:r>
          <a:r>
            <a:rPr lang="en-US" sz="800" kern="1200" dirty="0" err="1" smtClean="0"/>
            <a:t>Kapoor</a:t>
          </a:r>
          <a:r>
            <a:rPr lang="en-US" sz="800" kern="1200" dirty="0" smtClean="0"/>
            <a:t>, Sridhar Anishetty1 </a:t>
          </a:r>
          <a:r>
            <a:rPr lang="en-US" sz="800" kern="1200" dirty="0" err="1" smtClean="0"/>
            <a:t>Idian</a:t>
          </a:r>
          <a:r>
            <a:rPr lang="en-US" sz="800" kern="1200" dirty="0" smtClean="0"/>
            <a:t> Journal of Psychological Medicine | Jul - Sep 2012 | </a:t>
          </a:r>
          <a:r>
            <a:rPr lang="en-US" sz="800" kern="1200" dirty="0" err="1" smtClean="0"/>
            <a:t>Vol</a:t>
          </a:r>
          <a:r>
            <a:rPr lang="en-US" sz="800" kern="1200" dirty="0" smtClean="0"/>
            <a:t> 34 | Issue 3</a:t>
          </a:r>
          <a:endParaRPr lang="es-ES" sz="800" kern="1200" dirty="0"/>
        </a:p>
      </dsp:txBody>
      <dsp:txXfrm>
        <a:off x="37013" y="37381"/>
        <a:ext cx="8460374" cy="684188"/>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81D8A7-B194-453A-BF78-5191BC30A58E}">
      <dsp:nvSpPr>
        <dsp:cNvPr id="0" name=""/>
        <dsp:cNvSpPr/>
      </dsp:nvSpPr>
      <dsp:spPr>
        <a:xfrm>
          <a:off x="0" y="5076"/>
          <a:ext cx="8534400" cy="748800"/>
        </a:xfrm>
        <a:prstGeom prst="roundRect">
          <a:avLst/>
        </a:prstGeom>
        <a:solidFill>
          <a:srgbClr val="00B05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s-ES" sz="3200" kern="1200" dirty="0" smtClean="0"/>
            <a:t>1. ESTUDIO ANTI ESTRÉS</a:t>
          </a:r>
          <a:endParaRPr lang="es-ES" sz="3200" kern="1200" dirty="0"/>
        </a:p>
      </dsp:txBody>
      <dsp:txXfrm>
        <a:off x="36553" y="41629"/>
        <a:ext cx="8461294" cy="675694"/>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9D5737-9A73-473C-BEAC-44026A1141F9}">
      <dsp:nvSpPr>
        <dsp:cNvPr id="0" name=""/>
        <dsp:cNvSpPr/>
      </dsp:nvSpPr>
      <dsp:spPr>
        <a:xfrm>
          <a:off x="0" y="2897"/>
          <a:ext cx="8174182" cy="374400"/>
        </a:xfrm>
        <a:prstGeom prst="roundRect">
          <a:avLst/>
        </a:prstGeom>
        <a:solidFill>
          <a:srgbClr val="00B05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s-ES" sz="1600" b="1" kern="1200" dirty="0" smtClean="0"/>
            <a:t>GHQ SCALE</a:t>
          </a:r>
          <a:endParaRPr lang="es-ES" sz="1600" kern="1200" dirty="0"/>
        </a:p>
      </dsp:txBody>
      <dsp:txXfrm>
        <a:off x="18277" y="21174"/>
        <a:ext cx="8137628" cy="337846"/>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E14827-982B-401C-82D3-60452F8BB4D7}">
      <dsp:nvSpPr>
        <dsp:cNvPr id="0" name=""/>
        <dsp:cNvSpPr/>
      </dsp:nvSpPr>
      <dsp:spPr>
        <a:xfrm>
          <a:off x="0" y="2897"/>
          <a:ext cx="7342909" cy="374400"/>
        </a:xfrm>
        <a:prstGeom prst="roundRect">
          <a:avLst/>
        </a:prstGeom>
        <a:solidFill>
          <a:srgbClr val="00B05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s-ES" sz="1600" b="1" kern="1200" smtClean="0"/>
            <a:t>DASS SCALE</a:t>
          </a:r>
          <a:endParaRPr lang="es-ES" sz="1600" kern="1200"/>
        </a:p>
      </dsp:txBody>
      <dsp:txXfrm>
        <a:off x="18277" y="21174"/>
        <a:ext cx="7306355" cy="337846"/>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59AAAC-80B3-4033-B30F-806E42FCEC4D}">
      <dsp:nvSpPr>
        <dsp:cNvPr id="0" name=""/>
        <dsp:cNvSpPr/>
      </dsp:nvSpPr>
      <dsp:spPr>
        <a:xfrm>
          <a:off x="0" y="2897"/>
          <a:ext cx="6303817" cy="374400"/>
        </a:xfrm>
        <a:prstGeom prst="roundRect">
          <a:avLst/>
        </a:prstGeom>
        <a:solidFill>
          <a:srgbClr val="00B05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s-ES" sz="1600" b="1" kern="1200" smtClean="0"/>
            <a:t>PSS SCALE</a:t>
          </a:r>
          <a:endParaRPr lang="es-ES" sz="1600" kern="1200"/>
        </a:p>
      </dsp:txBody>
      <dsp:txXfrm>
        <a:off x="18277" y="21174"/>
        <a:ext cx="6267263" cy="337846"/>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C4FDFD-E9A2-4A55-9830-CB7D159A05C0}">
      <dsp:nvSpPr>
        <dsp:cNvPr id="0" name=""/>
        <dsp:cNvSpPr/>
      </dsp:nvSpPr>
      <dsp:spPr>
        <a:xfrm>
          <a:off x="0" y="5573"/>
          <a:ext cx="7204364" cy="748800"/>
        </a:xfrm>
        <a:prstGeom prst="roundRect">
          <a:avLst/>
        </a:prstGeom>
        <a:solidFill>
          <a:srgbClr val="00B05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s-ES" sz="3200" b="1" kern="1200" dirty="0" smtClean="0"/>
            <a:t>SERUM CORTISOL LEVELS</a:t>
          </a:r>
          <a:endParaRPr lang="es-ES" sz="3200" kern="1200" dirty="0"/>
        </a:p>
      </dsp:txBody>
      <dsp:txXfrm>
        <a:off x="36553" y="42126"/>
        <a:ext cx="7131258" cy="6756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6FCEC6-D74C-49E8-B2B4-5A44C99D5227}">
      <dsp:nvSpPr>
        <dsp:cNvPr id="0" name=""/>
        <dsp:cNvSpPr/>
      </dsp:nvSpPr>
      <dsp:spPr>
        <a:xfrm>
          <a:off x="0" y="10058"/>
          <a:ext cx="7342909" cy="585000"/>
        </a:xfrm>
        <a:prstGeom prst="roundRect">
          <a:avLst/>
        </a:prstGeom>
        <a:solidFill>
          <a:srgbClr val="00B050"/>
        </a:solidFill>
        <a:ln w="11429" cap="flat" cmpd="sng" algn="ctr">
          <a:solidFill>
            <a:schemeClr val="accent6">
              <a:lumMod val="40000"/>
              <a:lumOff val="6000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95250" rIns="95250" bIns="95250" numCol="1" spcCol="1270" anchor="ctr" anchorCtr="0">
          <a:noAutofit/>
        </a:bodyPr>
        <a:lstStyle/>
        <a:p>
          <a:pPr lvl="0" algn="l" defTabSz="1111250" rtl="0">
            <a:lnSpc>
              <a:spcPct val="90000"/>
            </a:lnSpc>
            <a:spcBef>
              <a:spcPct val="0"/>
            </a:spcBef>
            <a:spcAft>
              <a:spcPct val="35000"/>
            </a:spcAft>
          </a:pPr>
          <a:r>
            <a:rPr lang="es-ES" sz="2500" kern="1200" smtClean="0"/>
            <a:t>Utilidad terapéutica de la Ashwagandha</a:t>
          </a:r>
          <a:endParaRPr lang="es-ES" sz="2500" kern="1200"/>
        </a:p>
      </dsp:txBody>
      <dsp:txXfrm>
        <a:off x="28557" y="38615"/>
        <a:ext cx="7285795" cy="527886"/>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B0051F-F487-45BD-8F22-C27B8FE26E28}">
      <dsp:nvSpPr>
        <dsp:cNvPr id="0" name=""/>
        <dsp:cNvSpPr/>
      </dsp:nvSpPr>
      <dsp:spPr>
        <a:xfrm>
          <a:off x="0" y="5160"/>
          <a:ext cx="8534399" cy="374400"/>
        </a:xfrm>
        <a:prstGeom prst="roundRect">
          <a:avLst/>
        </a:prstGeom>
        <a:solidFill>
          <a:srgbClr val="00B05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s-ES" sz="1600" kern="1200" dirty="0" err="1" smtClean="0"/>
            <a:t>Hipotesis</a:t>
          </a:r>
          <a:r>
            <a:rPr lang="es-ES" sz="1600" kern="1200" dirty="0" smtClean="0"/>
            <a:t> mecanismo de acción</a:t>
          </a:r>
          <a:endParaRPr lang="es-ES" sz="1600" kern="1200" dirty="0"/>
        </a:p>
      </dsp:txBody>
      <dsp:txXfrm>
        <a:off x="18277" y="23437"/>
        <a:ext cx="8497845" cy="337846"/>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BFAD9E-DB7F-4C77-B136-461FB3942CB3}">
      <dsp:nvSpPr>
        <dsp:cNvPr id="0" name=""/>
        <dsp:cNvSpPr/>
      </dsp:nvSpPr>
      <dsp:spPr>
        <a:xfrm>
          <a:off x="0" y="10"/>
          <a:ext cx="8352928" cy="746789"/>
        </a:xfrm>
        <a:prstGeom prst="roundRect">
          <a:avLst/>
        </a:prstGeom>
        <a:solidFill>
          <a:srgbClr val="00B05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s-ES" sz="2400" b="1" kern="1200" dirty="0" smtClean="0"/>
            <a:t>2. Mejora de la función sexual (</a:t>
          </a:r>
          <a:r>
            <a:rPr lang="es-ES" sz="2400" b="1" kern="1200" dirty="0" err="1" smtClean="0"/>
            <a:t>Oligospermia</a:t>
          </a:r>
          <a:r>
            <a:rPr lang="es-ES" sz="2400" b="1" kern="1200" dirty="0" smtClean="0"/>
            <a:t>)</a:t>
          </a:r>
        </a:p>
        <a:p>
          <a:pPr lvl="0" algn="l" defTabSz="1066800" rtl="0">
            <a:lnSpc>
              <a:spcPct val="90000"/>
            </a:lnSpc>
            <a:spcBef>
              <a:spcPct val="0"/>
            </a:spcBef>
            <a:spcAft>
              <a:spcPct val="35000"/>
            </a:spcAft>
          </a:pPr>
          <a:r>
            <a:rPr lang="en-US" sz="800" kern="1200" dirty="0" smtClean="0"/>
            <a:t>Clinical Evaluation of the </a:t>
          </a:r>
          <a:r>
            <a:rPr lang="en-US" sz="800" kern="1200" dirty="0" err="1" smtClean="0"/>
            <a:t>Spermatogenic</a:t>
          </a:r>
          <a:r>
            <a:rPr lang="en-US" sz="800" kern="1200" dirty="0" smtClean="0"/>
            <a:t> Activity of the Root Extract of </a:t>
          </a:r>
          <a:r>
            <a:rPr lang="en-US" sz="800" kern="1200" dirty="0" err="1" smtClean="0"/>
            <a:t>Ashwagandha</a:t>
          </a:r>
          <a:r>
            <a:rPr lang="en-US" sz="800" kern="1200" dirty="0" smtClean="0"/>
            <a:t> (</a:t>
          </a:r>
          <a:r>
            <a:rPr lang="en-US" sz="800" kern="1200" dirty="0" err="1" smtClean="0"/>
            <a:t>Withania</a:t>
          </a:r>
          <a:r>
            <a:rPr lang="en-US" sz="800" kern="1200" dirty="0" smtClean="0"/>
            <a:t> </a:t>
          </a:r>
          <a:r>
            <a:rPr lang="en-US" sz="800" kern="1200" dirty="0" err="1" smtClean="0"/>
            <a:t>somnifera</a:t>
          </a:r>
          <a:r>
            <a:rPr lang="en-US" sz="800" kern="1200" dirty="0" smtClean="0"/>
            <a:t>) in </a:t>
          </a:r>
          <a:r>
            <a:rPr lang="en-US" sz="800" kern="1200" dirty="0" err="1" smtClean="0"/>
            <a:t>Oligospermic</a:t>
          </a:r>
          <a:r>
            <a:rPr lang="en-US" sz="800" kern="1200" dirty="0" smtClean="0"/>
            <a:t> Males: A Pilot Study</a:t>
          </a:r>
          <a:r>
            <a:rPr lang="es-ES" sz="800" kern="1200" dirty="0" err="1" smtClean="0"/>
            <a:t>Evid</a:t>
          </a:r>
          <a:r>
            <a:rPr lang="es-ES" sz="800" kern="1200" dirty="0" smtClean="0"/>
            <a:t> </a:t>
          </a:r>
          <a:r>
            <a:rPr lang="es-ES" sz="800" kern="1200" dirty="0" err="1" smtClean="0"/>
            <a:t>Based</a:t>
          </a:r>
          <a:r>
            <a:rPr lang="es-ES" sz="800" kern="1200" dirty="0" smtClean="0"/>
            <a:t> </a:t>
          </a:r>
          <a:r>
            <a:rPr lang="es-ES" sz="800" kern="1200" dirty="0" err="1" smtClean="0"/>
            <a:t>Complement</a:t>
          </a:r>
          <a:r>
            <a:rPr lang="es-ES" sz="800" kern="1200" dirty="0" smtClean="0"/>
            <a:t> </a:t>
          </a:r>
          <a:r>
            <a:rPr lang="es-ES" sz="800" kern="1200" dirty="0" err="1" smtClean="0"/>
            <a:t>Alternat</a:t>
          </a:r>
          <a:r>
            <a:rPr lang="es-ES" sz="800" kern="1200" dirty="0" smtClean="0"/>
            <a:t> </a:t>
          </a:r>
          <a:r>
            <a:rPr lang="es-ES" sz="800" kern="1200" dirty="0" err="1" smtClean="0"/>
            <a:t>Med</a:t>
          </a:r>
          <a:r>
            <a:rPr lang="es-ES" sz="800" kern="1200" dirty="0" smtClean="0"/>
            <a:t>. 2013; 2013: 571420. </a:t>
          </a:r>
          <a:r>
            <a:rPr lang="es-ES" sz="800" kern="1200" dirty="0" err="1" smtClean="0"/>
            <a:t>Vijay</a:t>
          </a:r>
          <a:r>
            <a:rPr lang="es-ES" sz="800" kern="1200" dirty="0" smtClean="0"/>
            <a:t> R. </a:t>
          </a:r>
          <a:r>
            <a:rPr lang="es-ES" sz="800" kern="1200" dirty="0" err="1" smtClean="0"/>
            <a:t>Ambiye</a:t>
          </a:r>
          <a:r>
            <a:rPr lang="es-ES" sz="800" kern="1200" dirty="0" smtClean="0"/>
            <a:t>, 1 </a:t>
          </a:r>
          <a:r>
            <a:rPr lang="es-ES" sz="800" kern="1200" dirty="0" err="1" smtClean="0"/>
            <a:t>Deepak</a:t>
          </a:r>
          <a:r>
            <a:rPr lang="es-ES" sz="800" kern="1200" dirty="0" smtClean="0"/>
            <a:t> </a:t>
          </a:r>
          <a:r>
            <a:rPr lang="es-ES" sz="800" kern="1200" dirty="0" err="1" smtClean="0"/>
            <a:t>Langade</a:t>
          </a:r>
          <a:r>
            <a:rPr lang="es-ES" sz="800" kern="1200" dirty="0" smtClean="0"/>
            <a:t>, 2 ,* </a:t>
          </a:r>
          <a:r>
            <a:rPr lang="es-ES" sz="800" kern="1200" dirty="0" err="1" smtClean="0"/>
            <a:t>Swati</a:t>
          </a:r>
          <a:r>
            <a:rPr lang="es-ES" sz="800" kern="1200" dirty="0" smtClean="0"/>
            <a:t> </a:t>
          </a:r>
          <a:r>
            <a:rPr lang="es-ES" sz="800" kern="1200" dirty="0" err="1" smtClean="0"/>
            <a:t>Dongre</a:t>
          </a:r>
          <a:r>
            <a:rPr lang="es-ES" sz="800" kern="1200" dirty="0" smtClean="0"/>
            <a:t>, 3 </a:t>
          </a:r>
          <a:r>
            <a:rPr lang="es-ES" sz="800" kern="1200" dirty="0" err="1" smtClean="0"/>
            <a:t>Pradnya</a:t>
          </a:r>
          <a:r>
            <a:rPr lang="es-ES" sz="800" kern="1200" dirty="0" smtClean="0"/>
            <a:t> </a:t>
          </a:r>
          <a:r>
            <a:rPr lang="es-ES" sz="800" kern="1200" dirty="0" err="1" smtClean="0"/>
            <a:t>Aptikar</a:t>
          </a:r>
          <a:r>
            <a:rPr lang="es-ES" sz="800" kern="1200" dirty="0" smtClean="0"/>
            <a:t>, 4 </a:t>
          </a:r>
          <a:r>
            <a:rPr lang="es-ES" sz="800" kern="1200" dirty="0" err="1" smtClean="0"/>
            <a:t>Madhura</a:t>
          </a:r>
          <a:r>
            <a:rPr lang="es-ES" sz="800" kern="1200" dirty="0" smtClean="0"/>
            <a:t> </a:t>
          </a:r>
          <a:r>
            <a:rPr lang="es-ES" sz="800" kern="1200" dirty="0" err="1" smtClean="0"/>
            <a:t>Kulkarni</a:t>
          </a:r>
          <a:r>
            <a:rPr lang="es-ES" sz="800" kern="1200" dirty="0" smtClean="0"/>
            <a:t>, 5 and </a:t>
          </a:r>
          <a:r>
            <a:rPr lang="es-ES" sz="800" kern="1200" dirty="0" err="1" smtClean="0"/>
            <a:t>Atul</a:t>
          </a:r>
          <a:r>
            <a:rPr lang="es-ES" sz="800" kern="1200" dirty="0" smtClean="0"/>
            <a:t> </a:t>
          </a:r>
          <a:r>
            <a:rPr lang="es-ES" sz="800" kern="1200" dirty="0" err="1" smtClean="0"/>
            <a:t>Dongre</a:t>
          </a:r>
          <a:r>
            <a:rPr lang="es-ES" sz="800" kern="1200" dirty="0" smtClean="0"/>
            <a:t> 3</a:t>
          </a:r>
          <a:endParaRPr lang="es-ES" sz="800" kern="1200" dirty="0"/>
        </a:p>
      </dsp:txBody>
      <dsp:txXfrm>
        <a:off x="36455" y="36465"/>
        <a:ext cx="8280018" cy="673879"/>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A8E225-D058-4ADF-8D3D-8E8DBC038E2B}">
      <dsp:nvSpPr>
        <dsp:cNvPr id="0" name=""/>
        <dsp:cNvSpPr/>
      </dsp:nvSpPr>
      <dsp:spPr>
        <a:xfrm>
          <a:off x="0" y="2897"/>
          <a:ext cx="7339892" cy="374400"/>
        </a:xfrm>
        <a:prstGeom prst="roundRect">
          <a:avLst/>
        </a:prstGeom>
        <a:solidFill>
          <a:srgbClr val="00B05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s-ES" sz="1600" b="1" kern="1200" dirty="0" smtClean="0"/>
            <a:t>2. ESTUDIO DE MEJORA DE LA FUNCIÓN SEXUAL</a:t>
          </a:r>
          <a:endParaRPr lang="es-ES" sz="1600" kern="1200" dirty="0"/>
        </a:p>
      </dsp:txBody>
      <dsp:txXfrm>
        <a:off x="18277" y="21174"/>
        <a:ext cx="7303338" cy="337846"/>
      </dsp:txXfrm>
    </dsp:sp>
  </dsp:spTree>
</dsp:drawing>
</file>

<file path=ppt/diagrams/drawing3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11540F-881C-4E66-99B7-8F81E9D4791D}">
      <dsp:nvSpPr>
        <dsp:cNvPr id="0" name=""/>
        <dsp:cNvSpPr/>
      </dsp:nvSpPr>
      <dsp:spPr>
        <a:xfrm>
          <a:off x="0" y="588"/>
          <a:ext cx="3394363" cy="514800"/>
        </a:xfrm>
        <a:prstGeom prst="roundRect">
          <a:avLst/>
        </a:prstGeom>
        <a:solidFill>
          <a:srgbClr val="00B05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s-ES" sz="2200" kern="1200" dirty="0" smtClean="0"/>
            <a:t>SPERM COUNT</a:t>
          </a:r>
          <a:endParaRPr lang="es-ES" sz="2200" kern="1200" dirty="0"/>
        </a:p>
      </dsp:txBody>
      <dsp:txXfrm>
        <a:off x="25130" y="25718"/>
        <a:ext cx="3344103" cy="464540"/>
      </dsp:txXfrm>
    </dsp:sp>
  </dsp:spTree>
</dsp:drawing>
</file>

<file path=ppt/diagrams/drawing3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E112BC-67EC-4CA0-B325-9BCB3BEB3A21}">
      <dsp:nvSpPr>
        <dsp:cNvPr id="0" name=""/>
        <dsp:cNvSpPr/>
      </dsp:nvSpPr>
      <dsp:spPr>
        <a:xfrm>
          <a:off x="0" y="588"/>
          <a:ext cx="4710545" cy="514800"/>
        </a:xfrm>
        <a:prstGeom prst="roundRect">
          <a:avLst/>
        </a:prstGeom>
        <a:solidFill>
          <a:srgbClr val="00B05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s-ES" sz="2200" kern="1200" smtClean="0"/>
            <a:t>SEMEN VOLUM (ml)</a:t>
          </a:r>
          <a:endParaRPr lang="es-ES" sz="2200" kern="1200"/>
        </a:p>
      </dsp:txBody>
      <dsp:txXfrm>
        <a:off x="25130" y="25718"/>
        <a:ext cx="4660285" cy="464540"/>
      </dsp:txXfrm>
    </dsp:sp>
  </dsp:spTree>
</dsp:drawing>
</file>

<file path=ppt/diagrams/drawing3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6BFFD1-DEFA-49B6-BC8B-79B96D1F8DE9}">
      <dsp:nvSpPr>
        <dsp:cNvPr id="0" name=""/>
        <dsp:cNvSpPr/>
      </dsp:nvSpPr>
      <dsp:spPr>
        <a:xfrm>
          <a:off x="0" y="588"/>
          <a:ext cx="4710545" cy="514800"/>
        </a:xfrm>
        <a:prstGeom prst="roundRect">
          <a:avLst/>
        </a:prstGeom>
        <a:solidFill>
          <a:srgbClr val="00B05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s-ES" sz="2200" kern="1200" smtClean="0"/>
            <a:t>Sperm motility (%)</a:t>
          </a:r>
          <a:endParaRPr lang="es-ES" sz="2200" kern="1200"/>
        </a:p>
      </dsp:txBody>
      <dsp:txXfrm>
        <a:off x="25130" y="25718"/>
        <a:ext cx="4660285" cy="464540"/>
      </dsp:txXfrm>
    </dsp:sp>
  </dsp:spTree>
</dsp:drawing>
</file>

<file path=ppt/diagrams/drawing3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AF41D2-07EB-4D1D-A13F-16476DA9E0CD}">
      <dsp:nvSpPr>
        <dsp:cNvPr id="0" name=""/>
        <dsp:cNvSpPr/>
      </dsp:nvSpPr>
      <dsp:spPr>
        <a:xfrm>
          <a:off x="0" y="588"/>
          <a:ext cx="5264726" cy="514800"/>
        </a:xfrm>
        <a:prstGeom prst="roundRect">
          <a:avLst/>
        </a:prstGeom>
        <a:solidFill>
          <a:srgbClr val="00B05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s-ES" sz="2200" kern="1200" dirty="0" err="1" smtClean="0"/>
            <a:t>Serum</a:t>
          </a:r>
          <a:r>
            <a:rPr lang="es-ES" sz="2200" kern="1200" dirty="0" smtClean="0"/>
            <a:t> </a:t>
          </a:r>
          <a:r>
            <a:rPr lang="es-ES" sz="2200" kern="1200" dirty="0" err="1" smtClean="0"/>
            <a:t>Testosterone</a:t>
          </a:r>
          <a:r>
            <a:rPr lang="es-ES" sz="2200" kern="1200" dirty="0" smtClean="0"/>
            <a:t>( </a:t>
          </a:r>
          <a:r>
            <a:rPr lang="es-ES" sz="2200" kern="1200" dirty="0" err="1" smtClean="0"/>
            <a:t>ng</a:t>
          </a:r>
          <a:r>
            <a:rPr lang="es-ES" sz="2200" kern="1200" dirty="0" smtClean="0"/>
            <a:t>/ml)</a:t>
          </a:r>
          <a:endParaRPr lang="es-ES" sz="2200" kern="1200" dirty="0"/>
        </a:p>
      </dsp:txBody>
      <dsp:txXfrm>
        <a:off x="25130" y="25718"/>
        <a:ext cx="5214466" cy="464540"/>
      </dsp:txXfrm>
    </dsp:sp>
  </dsp:spTree>
</dsp:drawing>
</file>

<file path=ppt/diagrams/drawing3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7DADC8-59F0-48E1-9900-D3CDAF03895D}">
      <dsp:nvSpPr>
        <dsp:cNvPr id="0" name=""/>
        <dsp:cNvSpPr/>
      </dsp:nvSpPr>
      <dsp:spPr>
        <a:xfrm>
          <a:off x="0" y="588"/>
          <a:ext cx="5264726" cy="514800"/>
        </a:xfrm>
        <a:prstGeom prst="roundRect">
          <a:avLst/>
        </a:prstGeom>
        <a:solidFill>
          <a:srgbClr val="00B05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es-ES" sz="2200" kern="1200" dirty="0" err="1" smtClean="0"/>
            <a:t>Serum</a:t>
          </a:r>
          <a:r>
            <a:rPr lang="es-ES" sz="2200" kern="1200" dirty="0" smtClean="0"/>
            <a:t> LH(</a:t>
          </a:r>
          <a:r>
            <a:rPr lang="es-ES" sz="2200" kern="1200" dirty="0" err="1" smtClean="0"/>
            <a:t>mIU</a:t>
          </a:r>
          <a:r>
            <a:rPr lang="es-ES" sz="2200" kern="1200" dirty="0" smtClean="0"/>
            <a:t>/ml)</a:t>
          </a:r>
          <a:endParaRPr lang="es-ES" sz="2200" kern="1200" dirty="0"/>
        </a:p>
      </dsp:txBody>
      <dsp:txXfrm>
        <a:off x="25130" y="25718"/>
        <a:ext cx="5214466" cy="464540"/>
      </dsp:txXfrm>
    </dsp:sp>
  </dsp:spTree>
</dsp:drawing>
</file>

<file path=ppt/diagrams/drawing3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8E07C7-6CC9-4B8F-81EA-3A8ADBC5953D}">
      <dsp:nvSpPr>
        <dsp:cNvPr id="0" name=""/>
        <dsp:cNvSpPr/>
      </dsp:nvSpPr>
      <dsp:spPr>
        <a:xfrm>
          <a:off x="0" y="2897"/>
          <a:ext cx="7339892" cy="374400"/>
        </a:xfrm>
        <a:prstGeom prst="roundRect">
          <a:avLst/>
        </a:prstGeom>
        <a:solidFill>
          <a:srgbClr val="00B05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s-ES" sz="1600" b="1" kern="1200" smtClean="0"/>
            <a:t>¿Qué es la disfunción sexual femenina(DSF)?</a:t>
          </a:r>
          <a:endParaRPr lang="es-ES" sz="1600" kern="1200"/>
        </a:p>
      </dsp:txBody>
      <dsp:txXfrm>
        <a:off x="18277" y="21174"/>
        <a:ext cx="7303338" cy="337846"/>
      </dsp:txXfrm>
    </dsp:sp>
  </dsp:spTree>
</dsp:drawing>
</file>

<file path=ppt/diagrams/drawing3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0E6C83-A1DE-475B-AB3B-D282703383F5}">
      <dsp:nvSpPr>
        <dsp:cNvPr id="0" name=""/>
        <dsp:cNvSpPr/>
      </dsp:nvSpPr>
      <dsp:spPr>
        <a:xfrm>
          <a:off x="0" y="8102"/>
          <a:ext cx="7412182" cy="608400"/>
        </a:xfrm>
        <a:prstGeom prst="roundRect">
          <a:avLst/>
        </a:prstGeom>
        <a:solidFill>
          <a:srgbClr val="00B05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s-ES" sz="2600" kern="1200" smtClean="0"/>
            <a:t>HIPOTÉSIS MECANISMO DE ACCIÓN</a:t>
          </a:r>
          <a:endParaRPr lang="es-ES" sz="2600" kern="1200"/>
        </a:p>
      </dsp:txBody>
      <dsp:txXfrm>
        <a:off x="29700" y="37802"/>
        <a:ext cx="7352782" cy="549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EE7A5F-72E9-4285-B3A6-203ECD3FBE0F}">
      <dsp:nvSpPr>
        <dsp:cNvPr id="0" name=""/>
        <dsp:cNvSpPr/>
      </dsp:nvSpPr>
      <dsp:spPr>
        <a:xfrm>
          <a:off x="0" y="10840"/>
          <a:ext cx="5223749" cy="304200"/>
        </a:xfrm>
        <a:prstGeom prst="roundRect">
          <a:avLst/>
        </a:prstGeom>
        <a:solidFill>
          <a:srgbClr val="00B05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l" defTabSz="577850" rtl="0">
            <a:lnSpc>
              <a:spcPct val="90000"/>
            </a:lnSpc>
            <a:spcBef>
              <a:spcPct val="0"/>
            </a:spcBef>
            <a:spcAft>
              <a:spcPct val="35000"/>
            </a:spcAft>
          </a:pPr>
          <a:r>
            <a:rPr lang="es-ES" sz="1300" kern="1200" dirty="0" smtClean="0"/>
            <a:t>¿	QUE ES ORTHO ASHWAGANDA PLUS ?</a:t>
          </a:r>
          <a:endParaRPr lang="es-ES" sz="1300" kern="1200" dirty="0"/>
        </a:p>
      </dsp:txBody>
      <dsp:txXfrm>
        <a:off x="14850" y="25690"/>
        <a:ext cx="5194049" cy="274500"/>
      </dsp:txXfrm>
    </dsp:sp>
  </dsp:spTree>
</dsp:drawing>
</file>

<file path=ppt/diagrams/drawing4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204FBA-F424-4239-807C-B3A9A6061BC1}">
      <dsp:nvSpPr>
        <dsp:cNvPr id="0" name=""/>
        <dsp:cNvSpPr/>
      </dsp:nvSpPr>
      <dsp:spPr>
        <a:xfrm>
          <a:off x="0" y="168755"/>
          <a:ext cx="8534399" cy="711360"/>
        </a:xfrm>
        <a:prstGeom prst="roundRect">
          <a:avLst/>
        </a:prstGeom>
        <a:solidFill>
          <a:srgbClr val="00B05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s-ES" sz="1900" kern="1200" smtClean="0"/>
            <a:t>Interacción eje  hipotálamo-hipofisis.suprarenal, locus cerules/norepinefrina sistema sipatico y el eje hipotálamo-hipofisiario-gonadal</a:t>
          </a:r>
          <a:endParaRPr lang="es-ES" sz="1900" kern="1200"/>
        </a:p>
      </dsp:txBody>
      <dsp:txXfrm>
        <a:off x="34726" y="203481"/>
        <a:ext cx="8464947" cy="641908"/>
      </dsp:txXfrm>
    </dsp:sp>
  </dsp:spTree>
</dsp:drawing>
</file>

<file path=ppt/diagrams/drawing4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DE9707-2F55-4DC1-B154-67C5ABA0C82F}">
      <dsp:nvSpPr>
        <dsp:cNvPr id="0" name=""/>
        <dsp:cNvSpPr/>
      </dsp:nvSpPr>
      <dsp:spPr>
        <a:xfrm>
          <a:off x="0" y="376"/>
          <a:ext cx="7919926" cy="746057"/>
        </a:xfrm>
        <a:prstGeom prst="roundRect">
          <a:avLst/>
        </a:prstGeom>
        <a:solidFill>
          <a:srgbClr val="00B05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s-ES" sz="2800" b="1" kern="1200" dirty="0" smtClean="0"/>
            <a:t>2. Mejora de la función sexual en mujeres</a:t>
          </a:r>
        </a:p>
        <a:p>
          <a:pPr lvl="0" algn="l" defTabSz="1244600" rtl="0">
            <a:lnSpc>
              <a:spcPct val="90000"/>
            </a:lnSpc>
            <a:spcBef>
              <a:spcPct val="0"/>
            </a:spcBef>
            <a:spcAft>
              <a:spcPct val="35000"/>
            </a:spcAft>
          </a:pPr>
          <a:r>
            <a:rPr lang="en-US" sz="800" kern="1200" dirty="0" smtClean="0"/>
            <a:t>Efficacy and Safety of </a:t>
          </a:r>
          <a:r>
            <a:rPr lang="en-US" sz="800" kern="1200" dirty="0" err="1" smtClean="0"/>
            <a:t>Ashwagandha</a:t>
          </a:r>
          <a:r>
            <a:rPr lang="en-US" sz="800" kern="1200" dirty="0" smtClean="0"/>
            <a:t> (</a:t>
          </a:r>
          <a:r>
            <a:rPr lang="en-US" sz="800" kern="1200" dirty="0" err="1" smtClean="0"/>
            <a:t>Withania</a:t>
          </a:r>
          <a:r>
            <a:rPr lang="en-US" sz="800" kern="1200" dirty="0" smtClean="0"/>
            <a:t> </a:t>
          </a:r>
          <a:r>
            <a:rPr lang="en-US" sz="800" kern="1200" dirty="0" err="1" smtClean="0"/>
            <a:t>somnifera</a:t>
          </a:r>
          <a:r>
            <a:rPr lang="en-US" sz="800" kern="1200" dirty="0" smtClean="0"/>
            <a:t>) Root Extract in Improving Sexual Function in Women: A Pilot Study Swati Dongre,1 Deepak Langade,2 and </a:t>
          </a:r>
          <a:r>
            <a:rPr lang="en-US" sz="800" kern="1200" dirty="0" err="1" smtClean="0"/>
            <a:t>Sauvik</a:t>
          </a:r>
          <a:r>
            <a:rPr lang="en-US" sz="800" kern="1200" dirty="0" smtClean="0"/>
            <a:t> Bhattacharyya3 </a:t>
          </a:r>
          <a:r>
            <a:rPr lang="en-US" sz="800" kern="1200" dirty="0" err="1" smtClean="0"/>
            <a:t>Hindawi</a:t>
          </a:r>
          <a:r>
            <a:rPr lang="en-US" sz="800" kern="1200" dirty="0" smtClean="0"/>
            <a:t> Publishing Corporation </a:t>
          </a:r>
          <a:r>
            <a:rPr lang="en-US" sz="800" kern="1200" dirty="0" err="1" smtClean="0"/>
            <a:t>BioMed</a:t>
          </a:r>
          <a:r>
            <a:rPr lang="en-US" sz="800" kern="1200" dirty="0" smtClean="0"/>
            <a:t> Research International Article ID  </a:t>
          </a:r>
          <a:r>
            <a:rPr lang="en-US" sz="800" kern="1200" dirty="0" err="1" smtClean="0"/>
            <a:t>volumen</a:t>
          </a:r>
          <a:r>
            <a:rPr lang="en-US" sz="800" kern="1200" dirty="0" smtClean="0"/>
            <a:t> 2015</a:t>
          </a:r>
          <a:endParaRPr lang="es-ES" sz="800" kern="1200" dirty="0"/>
        </a:p>
      </dsp:txBody>
      <dsp:txXfrm>
        <a:off x="36420" y="36796"/>
        <a:ext cx="7847086" cy="673217"/>
      </dsp:txXfrm>
    </dsp:sp>
  </dsp:spTree>
</dsp:drawing>
</file>

<file path=ppt/diagrams/drawing4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77195F-EB61-47B9-8C77-FE119ECA5CD6}">
      <dsp:nvSpPr>
        <dsp:cNvPr id="0" name=""/>
        <dsp:cNvSpPr/>
      </dsp:nvSpPr>
      <dsp:spPr>
        <a:xfrm>
          <a:off x="0" y="1607"/>
          <a:ext cx="3602182" cy="865800"/>
        </a:xfrm>
        <a:prstGeom prst="roundRect">
          <a:avLst/>
        </a:prstGeom>
        <a:solidFill>
          <a:srgbClr val="00B05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l" defTabSz="1644650" rtl="0">
            <a:lnSpc>
              <a:spcPct val="90000"/>
            </a:lnSpc>
            <a:spcBef>
              <a:spcPct val="0"/>
            </a:spcBef>
            <a:spcAft>
              <a:spcPct val="35000"/>
            </a:spcAft>
          </a:pPr>
          <a:r>
            <a:rPr lang="es-ES" sz="3700" kern="1200" dirty="0" smtClean="0"/>
            <a:t>ESCALA FSFI</a:t>
          </a:r>
          <a:endParaRPr lang="es-ES" sz="3700" kern="1200" dirty="0"/>
        </a:p>
      </dsp:txBody>
      <dsp:txXfrm>
        <a:off x="42265" y="43872"/>
        <a:ext cx="3517652" cy="781270"/>
      </dsp:txXfrm>
    </dsp:sp>
  </dsp:spTree>
</dsp:drawing>
</file>

<file path=ppt/diagrams/drawing4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F487A1-4A41-4AB1-A6A4-C849184569A9}">
      <dsp:nvSpPr>
        <dsp:cNvPr id="0" name=""/>
        <dsp:cNvSpPr/>
      </dsp:nvSpPr>
      <dsp:spPr>
        <a:xfrm>
          <a:off x="0" y="8102"/>
          <a:ext cx="2449039" cy="608400"/>
        </a:xfrm>
        <a:prstGeom prst="roundRect">
          <a:avLst/>
        </a:prstGeom>
        <a:solidFill>
          <a:srgbClr val="00B05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s-ES" sz="2600" kern="1200" smtClean="0"/>
            <a:t>ESCALA FSFI</a:t>
          </a:r>
          <a:endParaRPr lang="es-ES" sz="2600" kern="1200"/>
        </a:p>
      </dsp:txBody>
      <dsp:txXfrm>
        <a:off x="29700" y="37802"/>
        <a:ext cx="2389639" cy="549000"/>
      </dsp:txXfrm>
    </dsp:sp>
  </dsp:spTree>
</dsp:drawing>
</file>

<file path=ppt/diagrams/drawing4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AEBC47-9F4F-4C65-8423-F95C23EEF4F0}">
      <dsp:nvSpPr>
        <dsp:cNvPr id="0" name=""/>
        <dsp:cNvSpPr/>
      </dsp:nvSpPr>
      <dsp:spPr>
        <a:xfrm>
          <a:off x="0" y="1607"/>
          <a:ext cx="3602182" cy="865800"/>
        </a:xfrm>
        <a:prstGeom prst="roundRect">
          <a:avLst/>
        </a:prstGeom>
        <a:solidFill>
          <a:srgbClr val="00B05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l" defTabSz="1644650" rtl="0">
            <a:lnSpc>
              <a:spcPct val="90000"/>
            </a:lnSpc>
            <a:spcBef>
              <a:spcPct val="0"/>
            </a:spcBef>
            <a:spcAft>
              <a:spcPct val="35000"/>
            </a:spcAft>
          </a:pPr>
          <a:r>
            <a:rPr lang="es-ES" sz="3700" kern="1200" smtClean="0"/>
            <a:t>ESCALA FSFI</a:t>
          </a:r>
          <a:endParaRPr lang="es-ES" sz="3700" kern="1200"/>
        </a:p>
      </dsp:txBody>
      <dsp:txXfrm>
        <a:off x="42265" y="43872"/>
        <a:ext cx="3517652" cy="781270"/>
      </dsp:txXfrm>
    </dsp:sp>
  </dsp:spTree>
</dsp:drawing>
</file>

<file path=ppt/diagrams/drawing4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FB5890-4B5D-4359-8D6F-DF33C0BCE39F}">
      <dsp:nvSpPr>
        <dsp:cNvPr id="0" name=""/>
        <dsp:cNvSpPr/>
      </dsp:nvSpPr>
      <dsp:spPr>
        <a:xfrm>
          <a:off x="0" y="1607"/>
          <a:ext cx="3602182" cy="865800"/>
        </a:xfrm>
        <a:prstGeom prst="roundRect">
          <a:avLst/>
        </a:prstGeom>
        <a:solidFill>
          <a:srgbClr val="00B05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lvl="0" algn="l" defTabSz="1644650" rtl="0">
            <a:lnSpc>
              <a:spcPct val="90000"/>
            </a:lnSpc>
            <a:spcBef>
              <a:spcPct val="0"/>
            </a:spcBef>
            <a:spcAft>
              <a:spcPct val="35000"/>
            </a:spcAft>
          </a:pPr>
          <a:r>
            <a:rPr lang="es-ES" sz="3700" kern="1200" smtClean="0"/>
            <a:t>ESCALA FSFI</a:t>
          </a:r>
          <a:endParaRPr lang="es-ES" sz="3700" kern="1200"/>
        </a:p>
      </dsp:txBody>
      <dsp:txXfrm>
        <a:off x="42265" y="43872"/>
        <a:ext cx="3517652" cy="781270"/>
      </dsp:txXfrm>
    </dsp:sp>
  </dsp:spTree>
</dsp:drawing>
</file>

<file path=ppt/diagrams/drawing4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EFA3E5-B799-433A-905C-09662B8BCE9D}">
      <dsp:nvSpPr>
        <dsp:cNvPr id="0" name=""/>
        <dsp:cNvSpPr/>
      </dsp:nvSpPr>
      <dsp:spPr>
        <a:xfrm>
          <a:off x="0" y="91451"/>
          <a:ext cx="7897090" cy="631800"/>
        </a:xfrm>
        <a:prstGeom prst="roundRect">
          <a:avLst/>
        </a:prstGeom>
        <a:solidFill>
          <a:srgbClr val="00B05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s-ES" sz="2700" b="1" kern="1200" dirty="0" smtClean="0"/>
            <a:t>FSDS (</a:t>
          </a:r>
          <a:r>
            <a:rPr lang="pt-BR" sz="2700" b="1" kern="1200" dirty="0" smtClean="0"/>
            <a:t>escala de angustia sexual </a:t>
          </a:r>
          <a:r>
            <a:rPr lang="pt-BR" sz="2700" b="1" kern="1200" dirty="0" err="1" smtClean="0"/>
            <a:t>femenina</a:t>
          </a:r>
          <a:r>
            <a:rPr lang="pt-BR" sz="2700" b="1" kern="1200" dirty="0" smtClean="0"/>
            <a:t> )</a:t>
          </a:r>
          <a:endParaRPr lang="es-ES" sz="2700" kern="1200" dirty="0"/>
        </a:p>
      </dsp:txBody>
      <dsp:txXfrm>
        <a:off x="30842" y="122293"/>
        <a:ext cx="7835406" cy="570116"/>
      </dsp:txXfrm>
    </dsp:sp>
  </dsp:spTree>
</dsp:drawing>
</file>

<file path=ppt/diagrams/drawing4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51E88F-10C9-4BB0-973D-9EB4E2F8F92D}">
      <dsp:nvSpPr>
        <dsp:cNvPr id="0" name=""/>
        <dsp:cNvSpPr/>
      </dsp:nvSpPr>
      <dsp:spPr>
        <a:xfrm>
          <a:off x="0" y="16732"/>
          <a:ext cx="4898735" cy="748800"/>
        </a:xfrm>
        <a:prstGeom prst="roundRect">
          <a:avLst/>
        </a:prstGeom>
        <a:solidFill>
          <a:srgbClr val="00B05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s-ES" sz="2000" b="1" kern="1200" dirty="0" smtClean="0"/>
            <a:t>MEJORA EN LA FUNCIÓN SEXUAL DE ASHWAGANDHA</a:t>
          </a:r>
          <a:endParaRPr lang="es-ES" sz="2000" kern="1200" dirty="0"/>
        </a:p>
      </dsp:txBody>
      <dsp:txXfrm>
        <a:off x="36553" y="53285"/>
        <a:ext cx="4825629" cy="675694"/>
      </dsp:txXfrm>
    </dsp:sp>
  </dsp:spTree>
</dsp:drawing>
</file>

<file path=ppt/diagrams/drawing4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543276-DD54-48DE-AC5B-248658B19693}">
      <dsp:nvSpPr>
        <dsp:cNvPr id="0" name=""/>
        <dsp:cNvSpPr/>
      </dsp:nvSpPr>
      <dsp:spPr>
        <a:xfrm>
          <a:off x="0" y="378"/>
          <a:ext cx="7921388" cy="623847"/>
        </a:xfrm>
        <a:prstGeom prst="roundRect">
          <a:avLst/>
        </a:prstGeom>
        <a:solidFill>
          <a:srgbClr val="00B05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s-ES" sz="2000" b="1" kern="1200" dirty="0" smtClean="0"/>
            <a:t>3. ESTUDIO DE RESISTENCIA CARDIO-RESPIRATORIA </a:t>
          </a:r>
        </a:p>
        <a:p>
          <a:pPr lvl="0" algn="l" defTabSz="889000" rtl="0">
            <a:lnSpc>
              <a:spcPct val="90000"/>
            </a:lnSpc>
            <a:spcBef>
              <a:spcPct val="0"/>
            </a:spcBef>
            <a:spcAft>
              <a:spcPct val="35000"/>
            </a:spcAft>
          </a:pPr>
          <a:r>
            <a:rPr lang="en-US" sz="800" kern="1200" dirty="0" smtClean="0"/>
            <a:t>Efficacy and Safety of a Full Spectrum Root Extract of </a:t>
          </a:r>
          <a:r>
            <a:rPr lang="en-US" sz="800" kern="1200" dirty="0" err="1" smtClean="0"/>
            <a:t>Ashwagandha</a:t>
          </a:r>
          <a:r>
            <a:rPr lang="en-US" sz="800" kern="1200" dirty="0" smtClean="0"/>
            <a:t> (</a:t>
          </a:r>
          <a:r>
            <a:rPr lang="en-US" sz="800" kern="1200" dirty="0" err="1" smtClean="0"/>
            <a:t>Withania</a:t>
          </a:r>
          <a:r>
            <a:rPr lang="en-US" sz="800" kern="1200" dirty="0" smtClean="0"/>
            <a:t> </a:t>
          </a:r>
          <a:r>
            <a:rPr lang="en-US" sz="800" kern="1200" dirty="0" err="1" smtClean="0"/>
            <a:t>somnifera</a:t>
          </a:r>
          <a:r>
            <a:rPr lang="en-US" sz="800" kern="1200" dirty="0" smtClean="0"/>
            <a:t>) in Improving Cardiorespiratory Endurance in Healthy Athletic Adults  S </a:t>
          </a:r>
          <a:r>
            <a:rPr lang="en-US" sz="800" kern="1200" dirty="0" err="1" smtClean="0"/>
            <a:t>Bakhtiar</a:t>
          </a:r>
          <a:r>
            <a:rPr lang="en-US" sz="800" kern="1200" dirty="0" smtClean="0"/>
            <a:t> Choudhary1 MD, D.Lit., PhD , </a:t>
          </a:r>
          <a:r>
            <a:rPr lang="en-US" sz="800" kern="1200" dirty="0" err="1" smtClean="0"/>
            <a:t>Adithya</a:t>
          </a:r>
          <a:r>
            <a:rPr lang="en-US" sz="800" kern="1200" dirty="0" smtClean="0"/>
            <a:t> Shetty2 MBBS, FISS Accepted for publication in AYU, an international journal on research in Ayurveda</a:t>
          </a:r>
          <a:endParaRPr lang="es-ES" sz="800" kern="1200" dirty="0"/>
        </a:p>
      </dsp:txBody>
      <dsp:txXfrm>
        <a:off x="30454" y="30832"/>
        <a:ext cx="7860480" cy="562939"/>
      </dsp:txXfrm>
    </dsp:sp>
  </dsp:spTree>
</dsp:drawing>
</file>

<file path=ppt/diagrams/drawing4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EBE109-7170-45FF-8931-515F0B4DD7E2}">
      <dsp:nvSpPr>
        <dsp:cNvPr id="0" name=""/>
        <dsp:cNvSpPr/>
      </dsp:nvSpPr>
      <dsp:spPr>
        <a:xfrm>
          <a:off x="0" y="5076"/>
          <a:ext cx="8534399" cy="748800"/>
        </a:xfrm>
        <a:prstGeom prst="roundRect">
          <a:avLst/>
        </a:prstGeom>
        <a:solidFill>
          <a:srgbClr val="00B05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s-ES" sz="3200" kern="1200" smtClean="0"/>
            <a:t>HIPOTÉSIS MECANISMO DE ACCIÓN</a:t>
          </a:r>
          <a:endParaRPr lang="es-ES" sz="3200" kern="1200"/>
        </a:p>
      </dsp:txBody>
      <dsp:txXfrm>
        <a:off x="36553" y="41629"/>
        <a:ext cx="8461293" cy="67569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0E345C-95C3-4BAE-942D-3A323E6C7045}">
      <dsp:nvSpPr>
        <dsp:cNvPr id="0" name=""/>
        <dsp:cNvSpPr/>
      </dsp:nvSpPr>
      <dsp:spPr>
        <a:xfrm>
          <a:off x="0" y="5762"/>
          <a:ext cx="7342909" cy="725399"/>
        </a:xfrm>
        <a:prstGeom prst="roundRect">
          <a:avLst/>
        </a:prstGeom>
        <a:solidFill>
          <a:srgbClr val="00B05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lang="es-ES" sz="3100" kern="1200" dirty="0" smtClean="0"/>
            <a:t>INGREDIENTES (Por UNA cápsula):</a:t>
          </a:r>
          <a:endParaRPr lang="es-ES" sz="3100" kern="1200" dirty="0"/>
        </a:p>
      </dsp:txBody>
      <dsp:txXfrm>
        <a:off x="35411" y="41173"/>
        <a:ext cx="7272087" cy="654577"/>
      </dsp:txXfrm>
    </dsp:sp>
    <dsp:sp modelId="{DA17AAF1-0A64-4290-9B35-7114F8EC0159}">
      <dsp:nvSpPr>
        <dsp:cNvPr id="0" name=""/>
        <dsp:cNvSpPr/>
      </dsp:nvSpPr>
      <dsp:spPr>
        <a:xfrm>
          <a:off x="0" y="731162"/>
          <a:ext cx="7342909" cy="27593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3137" tIns="39370" rIns="220472" bIns="39370" numCol="1" spcCol="1270" anchor="t" anchorCtr="0">
          <a:noAutofit/>
        </a:bodyPr>
        <a:lstStyle/>
        <a:p>
          <a:pPr marL="228600" lvl="1" indent="-228600" algn="l" defTabSz="1066800" rtl="0">
            <a:lnSpc>
              <a:spcPct val="90000"/>
            </a:lnSpc>
            <a:spcBef>
              <a:spcPct val="0"/>
            </a:spcBef>
            <a:spcAft>
              <a:spcPct val="20000"/>
            </a:spcAft>
            <a:buChar char="••"/>
          </a:pPr>
          <a:r>
            <a:rPr lang="es-ES" sz="2400" kern="1200" dirty="0" smtClean="0"/>
            <a:t>600 mg </a:t>
          </a:r>
          <a:r>
            <a:rPr lang="es-ES" sz="2400" kern="1200" dirty="0" err="1" smtClean="0"/>
            <a:t>Ashwagandha</a:t>
          </a:r>
          <a:r>
            <a:rPr lang="es-ES" sz="2400" kern="1200" dirty="0" smtClean="0"/>
            <a:t> KSM-66</a:t>
          </a:r>
          <a:r>
            <a:rPr lang="es-ES" sz="2400" kern="1200" baseline="30000" dirty="0" smtClean="0"/>
            <a:t>®</a:t>
          </a:r>
          <a:r>
            <a:rPr lang="es-ES" sz="2400" kern="1200" dirty="0" smtClean="0"/>
            <a:t>estandarizada AL 5% </a:t>
          </a:r>
          <a:r>
            <a:rPr lang="es-ES" sz="2400" kern="1200" dirty="0" err="1" smtClean="0"/>
            <a:t>withanólidos</a:t>
          </a:r>
          <a:r>
            <a:rPr lang="es-ES" sz="2400" kern="1200" dirty="0" smtClean="0"/>
            <a:t>   por HPLC.</a:t>
          </a:r>
          <a:endParaRPr lang="es-ES" sz="2400" kern="1200" dirty="0"/>
        </a:p>
        <a:p>
          <a:pPr marL="228600" lvl="1" indent="-228600" algn="l" defTabSz="1066800" rtl="0">
            <a:lnSpc>
              <a:spcPct val="90000"/>
            </a:lnSpc>
            <a:spcBef>
              <a:spcPct val="0"/>
            </a:spcBef>
            <a:spcAft>
              <a:spcPct val="20000"/>
            </a:spcAft>
            <a:buChar char="••"/>
          </a:pPr>
          <a:endParaRPr lang="es-ES" sz="2400" kern="1200" dirty="0"/>
        </a:p>
        <a:p>
          <a:pPr marL="228600" lvl="1" indent="-228600" algn="l" defTabSz="1066800" rtl="0">
            <a:lnSpc>
              <a:spcPct val="90000"/>
            </a:lnSpc>
            <a:spcBef>
              <a:spcPct val="0"/>
            </a:spcBef>
            <a:spcAft>
              <a:spcPct val="20000"/>
            </a:spcAft>
            <a:buChar char="••"/>
          </a:pPr>
          <a:r>
            <a:rPr lang="es-ES" sz="2400" kern="1200" dirty="0" smtClean="0"/>
            <a:t>10 mg de SOD B</a:t>
          </a:r>
          <a:r>
            <a:rPr lang="es-ES" sz="2400" kern="1200" baseline="30000" dirty="0" smtClean="0"/>
            <a:t> ®</a:t>
          </a:r>
          <a:r>
            <a:rPr lang="es-ES" sz="2400" kern="1200" dirty="0" smtClean="0"/>
            <a:t>15.000 UI/gr (</a:t>
          </a:r>
          <a:r>
            <a:rPr lang="es-ES" sz="2400" kern="1200" dirty="0" err="1" smtClean="0"/>
            <a:t>extraido</a:t>
          </a:r>
          <a:r>
            <a:rPr lang="es-ES" sz="2400" kern="1200" dirty="0" smtClean="0"/>
            <a:t> del melón </a:t>
          </a:r>
          <a:r>
            <a:rPr lang="es-ES" sz="2400" kern="1200" dirty="0" err="1" smtClean="0"/>
            <a:t>Curcumis</a:t>
          </a:r>
          <a:r>
            <a:rPr lang="es-ES" sz="2400" kern="1200" dirty="0" smtClean="0"/>
            <a:t> </a:t>
          </a:r>
          <a:r>
            <a:rPr lang="es-ES" sz="2400" kern="1200" dirty="0" err="1" smtClean="0"/>
            <a:t>melo</a:t>
          </a:r>
          <a:r>
            <a:rPr lang="es-ES" sz="2400" kern="1200" dirty="0" smtClean="0"/>
            <a:t> L.) equivalentes a 150 UI SOD/cap., :Catalasa: 2.140 UI/gr, Coenzima Q-10 : 0,11 mg/gr, Acido </a:t>
          </a:r>
          <a:r>
            <a:rPr lang="es-ES" sz="2400" kern="1200" dirty="0" err="1" smtClean="0"/>
            <a:t>Lipoico</a:t>
          </a:r>
          <a:r>
            <a:rPr lang="es-ES" sz="2400" kern="1200" dirty="0" smtClean="0"/>
            <a:t>: 0,04 mg/gr, </a:t>
          </a:r>
          <a:r>
            <a:rPr lang="es-ES" sz="2400" kern="1200" dirty="0" err="1" smtClean="0"/>
            <a:t>Glutation</a:t>
          </a:r>
          <a:r>
            <a:rPr lang="es-ES" sz="2400" kern="1200" dirty="0" smtClean="0"/>
            <a:t> Peroxidasa: 214 IU/gr. </a:t>
          </a:r>
          <a:endParaRPr lang="es-ES" sz="2400" kern="1200" dirty="0"/>
        </a:p>
      </dsp:txBody>
      <dsp:txXfrm>
        <a:off x="0" y="731162"/>
        <a:ext cx="7342909" cy="2759309"/>
      </dsp:txXfrm>
    </dsp:sp>
  </dsp:spTree>
</dsp:drawing>
</file>

<file path=ppt/diagrams/drawing5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C45E8C-6E77-4D8B-BFA5-34A4D90F9094}">
      <dsp:nvSpPr>
        <dsp:cNvPr id="0" name=""/>
        <dsp:cNvSpPr/>
      </dsp:nvSpPr>
      <dsp:spPr>
        <a:xfrm>
          <a:off x="0" y="5076"/>
          <a:ext cx="8534399" cy="748800"/>
        </a:xfrm>
        <a:prstGeom prst="roundRect">
          <a:avLst/>
        </a:prstGeom>
        <a:solidFill>
          <a:srgbClr val="00B05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s-ES" sz="3200" kern="1200" smtClean="0"/>
            <a:t>VO</a:t>
          </a:r>
          <a:r>
            <a:rPr lang="es-ES" sz="3200" kern="1200" baseline="-25000" smtClean="0"/>
            <a:t>2</a:t>
          </a:r>
          <a:endParaRPr lang="es-ES" sz="3200" kern="1200"/>
        </a:p>
      </dsp:txBody>
      <dsp:txXfrm>
        <a:off x="36553" y="41629"/>
        <a:ext cx="8461293" cy="675694"/>
      </dsp:txXfrm>
    </dsp:sp>
  </dsp:spTree>
</dsp:drawing>
</file>

<file path=ppt/diagrams/drawing5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83001A-E088-4736-966B-3B13B6B88057}">
      <dsp:nvSpPr>
        <dsp:cNvPr id="0" name=""/>
        <dsp:cNvSpPr/>
      </dsp:nvSpPr>
      <dsp:spPr>
        <a:xfrm>
          <a:off x="0" y="378"/>
          <a:ext cx="7849380" cy="623847"/>
        </a:xfrm>
        <a:prstGeom prst="roundRect">
          <a:avLst/>
        </a:prstGeom>
        <a:solidFill>
          <a:srgbClr val="00B05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s-ES" sz="2000" b="1" kern="1200" dirty="0" smtClean="0"/>
            <a:t>3. ESTUDIO DE RESISTENCIA CARDIO-RESPIRATORIA </a:t>
          </a:r>
        </a:p>
        <a:p>
          <a:pPr lvl="0" algn="l" defTabSz="889000" rtl="0">
            <a:lnSpc>
              <a:spcPct val="90000"/>
            </a:lnSpc>
            <a:spcBef>
              <a:spcPct val="0"/>
            </a:spcBef>
            <a:spcAft>
              <a:spcPct val="35000"/>
            </a:spcAft>
          </a:pPr>
          <a:r>
            <a:rPr lang="en-US" sz="800" kern="1200" dirty="0" smtClean="0"/>
            <a:t>Efficacy and Safety of a Full Spectrum Root Extract of </a:t>
          </a:r>
          <a:r>
            <a:rPr lang="en-US" sz="800" kern="1200" dirty="0" err="1" smtClean="0"/>
            <a:t>Ashwagandha</a:t>
          </a:r>
          <a:r>
            <a:rPr lang="en-US" sz="800" kern="1200" dirty="0" smtClean="0"/>
            <a:t> (</a:t>
          </a:r>
          <a:r>
            <a:rPr lang="en-US" sz="800" kern="1200" dirty="0" err="1" smtClean="0"/>
            <a:t>Withania</a:t>
          </a:r>
          <a:r>
            <a:rPr lang="en-US" sz="800" kern="1200" dirty="0" smtClean="0"/>
            <a:t> </a:t>
          </a:r>
          <a:r>
            <a:rPr lang="en-US" sz="800" kern="1200" dirty="0" err="1" smtClean="0"/>
            <a:t>somnifera</a:t>
          </a:r>
          <a:r>
            <a:rPr lang="en-US" sz="800" kern="1200" dirty="0" smtClean="0"/>
            <a:t>) in Improving Cardiorespiratory Endurance in Healthy Athletic Adults  S </a:t>
          </a:r>
          <a:r>
            <a:rPr lang="en-US" sz="800" kern="1200" dirty="0" err="1" smtClean="0"/>
            <a:t>Bakhtiar</a:t>
          </a:r>
          <a:r>
            <a:rPr lang="en-US" sz="800" kern="1200" dirty="0" smtClean="0"/>
            <a:t> Choudhary1 MD, D.Lit., PhD , </a:t>
          </a:r>
          <a:r>
            <a:rPr lang="en-US" sz="800" kern="1200" dirty="0" err="1" smtClean="0"/>
            <a:t>Adithya</a:t>
          </a:r>
          <a:r>
            <a:rPr lang="en-US" sz="800" kern="1200" dirty="0" smtClean="0"/>
            <a:t> Shetty2 MBBS, FISS Accepted for publication in AYU, an international journal on research in Ayurveda</a:t>
          </a:r>
          <a:endParaRPr lang="es-ES" sz="800" kern="1200" dirty="0"/>
        </a:p>
      </dsp:txBody>
      <dsp:txXfrm>
        <a:off x="30454" y="30832"/>
        <a:ext cx="7788472" cy="562939"/>
      </dsp:txXfrm>
    </dsp:sp>
  </dsp:spTree>
</dsp:drawing>
</file>

<file path=ppt/diagrams/drawing5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322857-75AB-4E46-AAB0-9981DD7AFC1B}">
      <dsp:nvSpPr>
        <dsp:cNvPr id="0" name=""/>
        <dsp:cNvSpPr/>
      </dsp:nvSpPr>
      <dsp:spPr>
        <a:xfrm>
          <a:off x="0" y="51145"/>
          <a:ext cx="1939635" cy="468000"/>
        </a:xfrm>
        <a:prstGeom prst="roundRect">
          <a:avLst/>
        </a:prstGeom>
        <a:solidFill>
          <a:srgbClr val="00B05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s-ES" sz="2000" kern="1200" dirty="0" smtClean="0"/>
            <a:t>RESULTADOS</a:t>
          </a:r>
          <a:endParaRPr lang="es-ES" sz="2000" kern="1200" dirty="0"/>
        </a:p>
      </dsp:txBody>
      <dsp:txXfrm>
        <a:off x="22846" y="73991"/>
        <a:ext cx="1893943" cy="422308"/>
      </dsp:txXfrm>
    </dsp:sp>
  </dsp:spTree>
</dsp:drawing>
</file>

<file path=ppt/diagrams/drawing5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4E6AB9-7A36-4274-BFC1-F1D8B74F4E03}">
      <dsp:nvSpPr>
        <dsp:cNvPr id="0" name=""/>
        <dsp:cNvSpPr/>
      </dsp:nvSpPr>
      <dsp:spPr>
        <a:xfrm>
          <a:off x="0" y="25438"/>
          <a:ext cx="4798224" cy="655199"/>
        </a:xfrm>
        <a:prstGeom prst="roundRect">
          <a:avLst/>
        </a:prstGeom>
        <a:solidFill>
          <a:srgbClr val="00B05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s-ES" sz="2800" b="1" kern="1200" dirty="0" smtClean="0"/>
            <a:t>Cuestionario de la WHO</a:t>
          </a:r>
          <a:endParaRPr lang="es-ES" sz="2800" kern="1200" dirty="0"/>
        </a:p>
      </dsp:txBody>
      <dsp:txXfrm>
        <a:off x="31984" y="57422"/>
        <a:ext cx="4734256" cy="591231"/>
      </dsp:txXfrm>
    </dsp:sp>
  </dsp:spTree>
</dsp:drawing>
</file>

<file path=ppt/diagrams/drawing5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0623DD-510D-4922-B70E-009BF4417892}">
      <dsp:nvSpPr>
        <dsp:cNvPr id="0" name=""/>
        <dsp:cNvSpPr/>
      </dsp:nvSpPr>
      <dsp:spPr>
        <a:xfrm>
          <a:off x="0" y="3947"/>
          <a:ext cx="8104909" cy="861120"/>
        </a:xfrm>
        <a:prstGeom prst="roundRect">
          <a:avLst/>
        </a:prstGeom>
        <a:solidFill>
          <a:srgbClr val="00B05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rtl="0">
            <a:lnSpc>
              <a:spcPct val="90000"/>
            </a:lnSpc>
            <a:spcBef>
              <a:spcPct val="0"/>
            </a:spcBef>
            <a:spcAft>
              <a:spcPct val="35000"/>
            </a:spcAft>
          </a:pPr>
          <a:r>
            <a:rPr lang="es-ES" sz="1500" kern="1200" dirty="0" smtClean="0"/>
            <a:t>Eficacia y Seguridad de KSM-66 en la mejora muscular(fuerza y tamaño )en atletas.</a:t>
          </a:r>
        </a:p>
        <a:p>
          <a:pPr lvl="0" algn="l" defTabSz="666750" rtl="0">
            <a:lnSpc>
              <a:spcPct val="90000"/>
            </a:lnSpc>
            <a:spcBef>
              <a:spcPct val="0"/>
            </a:spcBef>
            <a:spcAft>
              <a:spcPct val="35000"/>
            </a:spcAft>
          </a:pPr>
          <a:r>
            <a:rPr lang="es-ES" sz="800" kern="1200" dirty="0" smtClean="0"/>
            <a:t>(</a:t>
          </a:r>
          <a:r>
            <a:rPr lang="en-US" sz="800" kern="1200" dirty="0" smtClean="0"/>
            <a:t>Examining the effect of </a:t>
          </a:r>
          <a:r>
            <a:rPr lang="en-US" sz="800" kern="1200" dirty="0" err="1" smtClean="0"/>
            <a:t>Withania</a:t>
          </a:r>
          <a:r>
            <a:rPr lang="en-US" sz="800" kern="1200" dirty="0" smtClean="0"/>
            <a:t> </a:t>
          </a:r>
          <a:r>
            <a:rPr lang="en-US" sz="800" kern="1200" dirty="0" err="1" smtClean="0"/>
            <a:t>somnifera</a:t>
          </a:r>
          <a:r>
            <a:rPr lang="en-US" sz="800" kern="1200" dirty="0" smtClean="0"/>
            <a:t> supplementation on muscle strength and recovery: a randomized controlled </a:t>
          </a:r>
          <a:r>
            <a:rPr lang="en-US" sz="800" kern="1200" smtClean="0"/>
            <a:t>trial Wankhede</a:t>
          </a:r>
          <a:r>
            <a:rPr lang="en-US" sz="800" kern="1200" dirty="0" smtClean="0"/>
            <a:t> et al. Journal of the International Society of Sports Nutrition (2015) 12:43 DOI 10.1186/s12970-015-0104-9</a:t>
          </a:r>
          <a:endParaRPr lang="es-ES" sz="800" kern="1200" dirty="0"/>
        </a:p>
      </dsp:txBody>
      <dsp:txXfrm>
        <a:off x="42036" y="45983"/>
        <a:ext cx="8020837" cy="777048"/>
      </dsp:txXfrm>
    </dsp:sp>
  </dsp:spTree>
</dsp:drawing>
</file>

<file path=ppt/diagrams/drawing5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0BC766-BDA5-4084-86D9-084C7F6F3B6F}">
      <dsp:nvSpPr>
        <dsp:cNvPr id="0" name=""/>
        <dsp:cNvSpPr/>
      </dsp:nvSpPr>
      <dsp:spPr>
        <a:xfrm>
          <a:off x="0" y="1115"/>
          <a:ext cx="6792184" cy="608400"/>
        </a:xfrm>
        <a:prstGeom prst="roundRect">
          <a:avLst/>
        </a:prstGeom>
        <a:solidFill>
          <a:srgbClr val="00B05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es-ES" sz="2600" kern="1200" dirty="0" smtClean="0"/>
            <a:t>Fuerza muscular y tamaño del musculo</a:t>
          </a:r>
          <a:endParaRPr lang="es-ES" sz="2600" kern="1200" dirty="0"/>
        </a:p>
      </dsp:txBody>
      <dsp:txXfrm>
        <a:off x="29700" y="30815"/>
        <a:ext cx="6732784" cy="549000"/>
      </dsp:txXfrm>
    </dsp:sp>
  </dsp:spTree>
</dsp:drawing>
</file>

<file path=ppt/diagrams/drawing5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759C49-6F9D-482F-B73B-6F2863DDD0FA}">
      <dsp:nvSpPr>
        <dsp:cNvPr id="0" name=""/>
        <dsp:cNvSpPr/>
      </dsp:nvSpPr>
      <dsp:spPr>
        <a:xfrm>
          <a:off x="0" y="5907"/>
          <a:ext cx="6996545" cy="631800"/>
        </a:xfrm>
        <a:prstGeom prst="roundRect">
          <a:avLst/>
        </a:prstGeom>
        <a:solidFill>
          <a:srgbClr val="00B05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lvl="0" algn="l" defTabSz="1200150" rtl="0">
            <a:lnSpc>
              <a:spcPct val="90000"/>
            </a:lnSpc>
            <a:spcBef>
              <a:spcPct val="0"/>
            </a:spcBef>
            <a:spcAft>
              <a:spcPct val="35000"/>
            </a:spcAft>
          </a:pPr>
          <a:r>
            <a:rPr lang="es-ES" sz="2700" kern="1200" dirty="0" smtClean="0"/>
            <a:t>Fuerza muscular y tamaño del musculo</a:t>
          </a:r>
          <a:endParaRPr lang="es-ES" sz="2700" kern="1200" dirty="0"/>
        </a:p>
      </dsp:txBody>
      <dsp:txXfrm>
        <a:off x="30842" y="36749"/>
        <a:ext cx="6934861" cy="570116"/>
      </dsp:txXfrm>
    </dsp:sp>
  </dsp:spTree>
</dsp:drawing>
</file>

<file path=ppt/diagrams/drawing5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A6037A-3B63-4795-B4C4-FDD3C36AFAB3}">
      <dsp:nvSpPr>
        <dsp:cNvPr id="0" name=""/>
        <dsp:cNvSpPr/>
      </dsp:nvSpPr>
      <dsp:spPr>
        <a:xfrm>
          <a:off x="0" y="6823"/>
          <a:ext cx="4441716" cy="538200"/>
        </a:xfrm>
        <a:prstGeom prst="roundRect">
          <a:avLst/>
        </a:prstGeom>
        <a:solidFill>
          <a:srgbClr val="00B05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s-ES" sz="2300" kern="1200" dirty="0" smtClean="0"/>
            <a:t>Composición Corporal (IMC)</a:t>
          </a:r>
          <a:endParaRPr lang="es-ES" sz="2300" kern="1200" dirty="0"/>
        </a:p>
      </dsp:txBody>
      <dsp:txXfrm>
        <a:off x="26273" y="33096"/>
        <a:ext cx="4389170" cy="485654"/>
      </dsp:txXfrm>
    </dsp:sp>
  </dsp:spTree>
</dsp:drawing>
</file>

<file path=ppt/diagrams/drawing5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34C0DF-2BF7-4EAB-8D42-43AE339E3E59}">
      <dsp:nvSpPr>
        <dsp:cNvPr id="0" name=""/>
        <dsp:cNvSpPr/>
      </dsp:nvSpPr>
      <dsp:spPr>
        <a:xfrm>
          <a:off x="0" y="6823"/>
          <a:ext cx="3718151" cy="538200"/>
        </a:xfrm>
        <a:prstGeom prst="roundRect">
          <a:avLst/>
        </a:prstGeom>
        <a:solidFill>
          <a:srgbClr val="00B05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s-ES" sz="2300" kern="1200" smtClean="0"/>
            <a:t>Recuperación Muscular</a:t>
          </a:r>
          <a:endParaRPr lang="es-ES" sz="2300" kern="1200"/>
        </a:p>
      </dsp:txBody>
      <dsp:txXfrm>
        <a:off x="26273" y="33096"/>
        <a:ext cx="3665605" cy="485654"/>
      </dsp:txXfrm>
    </dsp:sp>
  </dsp:spTree>
</dsp:drawing>
</file>

<file path=ppt/diagrams/drawing5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318F45-B4FE-409B-9649-785319FCF43D}">
      <dsp:nvSpPr>
        <dsp:cNvPr id="0" name=""/>
        <dsp:cNvSpPr/>
      </dsp:nvSpPr>
      <dsp:spPr>
        <a:xfrm>
          <a:off x="0" y="3142"/>
          <a:ext cx="8243455" cy="786239"/>
        </a:xfrm>
        <a:prstGeom prst="roundRect">
          <a:avLst/>
        </a:prstGeom>
        <a:solidFill>
          <a:srgbClr val="00B05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s-ES" sz="2100" kern="1200" dirty="0" smtClean="0"/>
            <a:t>EFECTO POSITIVO EN LA ENERGÍA Y EL MÚSCULO DE ASHWAGANDHA</a:t>
          </a:r>
          <a:endParaRPr lang="es-ES" sz="2100" kern="1200" dirty="0"/>
        </a:p>
      </dsp:txBody>
      <dsp:txXfrm>
        <a:off x="38381" y="41523"/>
        <a:ext cx="8166693" cy="70947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88FCF72-953F-4359-8262-2FFAC52FFA6E}">
      <dsp:nvSpPr>
        <dsp:cNvPr id="0" name=""/>
        <dsp:cNvSpPr/>
      </dsp:nvSpPr>
      <dsp:spPr>
        <a:xfrm>
          <a:off x="0" y="5160"/>
          <a:ext cx="8534400" cy="374400"/>
        </a:xfrm>
        <a:prstGeom prst="roundRect">
          <a:avLst/>
        </a:prstGeom>
        <a:solidFill>
          <a:srgbClr val="00B05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s-ES" sz="1600" kern="1200" smtClean="0"/>
            <a:t>ASHWAGANDHA</a:t>
          </a:r>
          <a:endParaRPr lang="es-ES" sz="1600" kern="1200"/>
        </a:p>
      </dsp:txBody>
      <dsp:txXfrm>
        <a:off x="18277" y="23437"/>
        <a:ext cx="8497846" cy="337846"/>
      </dsp:txXfrm>
    </dsp:sp>
  </dsp:spTree>
</dsp:drawing>
</file>

<file path=ppt/diagrams/drawing6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12077D-FD12-4EE3-B9EF-9E22972F7A9C}">
      <dsp:nvSpPr>
        <dsp:cNvPr id="0" name=""/>
        <dsp:cNvSpPr/>
      </dsp:nvSpPr>
      <dsp:spPr>
        <a:xfrm>
          <a:off x="0" y="6823"/>
          <a:ext cx="5160679" cy="538200"/>
        </a:xfrm>
        <a:prstGeom prst="roundRect">
          <a:avLst/>
        </a:prstGeom>
        <a:solidFill>
          <a:srgbClr val="00B05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s-ES" sz="2300" kern="1200" dirty="0" smtClean="0"/>
            <a:t>Hipótesis mecanismos de acción:</a:t>
          </a:r>
          <a:endParaRPr lang="es-ES" sz="2300" kern="1200" dirty="0"/>
        </a:p>
      </dsp:txBody>
      <dsp:txXfrm>
        <a:off x="26273" y="33096"/>
        <a:ext cx="5108133" cy="485654"/>
      </dsp:txXfrm>
    </dsp:sp>
  </dsp:spTree>
</dsp:drawing>
</file>

<file path=ppt/diagrams/drawing6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BE4F36-4354-4893-B72A-FC93D502D0A7}">
      <dsp:nvSpPr>
        <dsp:cNvPr id="0" name=""/>
        <dsp:cNvSpPr/>
      </dsp:nvSpPr>
      <dsp:spPr>
        <a:xfrm>
          <a:off x="0" y="6823"/>
          <a:ext cx="4047727" cy="538200"/>
        </a:xfrm>
        <a:prstGeom prst="roundRect">
          <a:avLst/>
        </a:prstGeom>
        <a:solidFill>
          <a:srgbClr val="00B05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s-ES" sz="2300" kern="1200" dirty="0" smtClean="0"/>
            <a:t>La recuperación muscular</a:t>
          </a:r>
          <a:endParaRPr lang="es-ES" sz="2300" kern="1200" dirty="0"/>
        </a:p>
      </dsp:txBody>
      <dsp:txXfrm>
        <a:off x="26273" y="33096"/>
        <a:ext cx="3995181" cy="485654"/>
      </dsp:txXfrm>
    </dsp:sp>
  </dsp:spTree>
</dsp:drawing>
</file>

<file path=ppt/diagrams/drawing6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B2E9994-3F12-41CF-AACB-09BB85E9955F}">
      <dsp:nvSpPr>
        <dsp:cNvPr id="0" name=""/>
        <dsp:cNvSpPr/>
      </dsp:nvSpPr>
      <dsp:spPr>
        <a:xfrm>
          <a:off x="0" y="16732"/>
          <a:ext cx="4898735" cy="748800"/>
        </a:xfrm>
        <a:prstGeom prst="roundRect">
          <a:avLst/>
        </a:prstGeom>
        <a:solidFill>
          <a:srgbClr val="00B05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s-ES" sz="2000" b="1" kern="1200" dirty="0" smtClean="0"/>
            <a:t>EFECTO INMUNOMODULADOR DE ASHWAGANDHA</a:t>
          </a:r>
          <a:endParaRPr lang="es-ES" sz="2000" kern="1200" dirty="0"/>
        </a:p>
      </dsp:txBody>
      <dsp:txXfrm>
        <a:off x="36553" y="53285"/>
        <a:ext cx="4825629" cy="675694"/>
      </dsp:txXfrm>
    </dsp:sp>
  </dsp:spTree>
</dsp:drawing>
</file>

<file path=ppt/diagrams/drawing6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E7714D-65F3-419A-B639-52B797469A95}">
      <dsp:nvSpPr>
        <dsp:cNvPr id="0" name=""/>
        <dsp:cNvSpPr/>
      </dsp:nvSpPr>
      <dsp:spPr>
        <a:xfrm>
          <a:off x="0" y="5160"/>
          <a:ext cx="4640694" cy="374400"/>
        </a:xfrm>
        <a:prstGeom prst="roundRect">
          <a:avLst/>
        </a:prstGeom>
        <a:solidFill>
          <a:srgbClr val="00B05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s-ES" sz="1600" b="1" kern="1200" dirty="0" smtClean="0"/>
            <a:t>Estudio de </a:t>
          </a:r>
          <a:r>
            <a:rPr lang="es-ES" sz="1600" b="1" kern="1200" dirty="0" err="1" smtClean="0"/>
            <a:t>inmunomodulación</a:t>
          </a:r>
          <a:endParaRPr lang="es-ES" sz="1600" kern="1200" dirty="0"/>
        </a:p>
      </dsp:txBody>
      <dsp:txXfrm>
        <a:off x="18277" y="23437"/>
        <a:ext cx="4604140" cy="337846"/>
      </dsp:txXfrm>
    </dsp:sp>
  </dsp:spTree>
</dsp:drawing>
</file>

<file path=ppt/diagrams/drawing6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6C75BD9-1BAF-41B7-9226-3386000E8BC9}">
      <dsp:nvSpPr>
        <dsp:cNvPr id="0" name=""/>
        <dsp:cNvSpPr/>
      </dsp:nvSpPr>
      <dsp:spPr>
        <a:xfrm>
          <a:off x="0" y="1594"/>
          <a:ext cx="6143914" cy="673919"/>
        </a:xfrm>
        <a:prstGeom prst="roundRect">
          <a:avLst/>
        </a:prstGeom>
        <a:solidFill>
          <a:srgbClr val="00B05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es-ES" sz="1800" b="1" kern="1200" dirty="0" smtClean="0"/>
            <a:t>KSM-66 </a:t>
          </a:r>
          <a:r>
            <a:rPr lang="es-ES" sz="1800" b="1" kern="1200" dirty="0" err="1" smtClean="0"/>
            <a:t>ashwagandha</a:t>
          </a:r>
          <a:r>
            <a:rPr lang="es-ES" sz="1800" b="1" kern="1200" dirty="0" smtClean="0"/>
            <a:t> -</a:t>
          </a:r>
          <a:r>
            <a:rPr lang="es-ES" sz="1800" b="1" kern="1200" dirty="0" err="1" smtClean="0"/>
            <a:t>Immunomodulatory</a:t>
          </a:r>
          <a:r>
            <a:rPr lang="es-ES" sz="1800" b="1" kern="1200" dirty="0" smtClean="0"/>
            <a:t> </a:t>
          </a:r>
          <a:r>
            <a:rPr lang="es-ES" sz="1800" b="1" kern="1200" dirty="0" err="1" smtClean="0"/>
            <a:t>activity</a:t>
          </a:r>
          <a:r>
            <a:rPr lang="es-ES" sz="1800" b="1" kern="1200" dirty="0" smtClean="0"/>
            <a:t> – </a:t>
          </a:r>
          <a:r>
            <a:rPr lang="es-ES" sz="1800" b="1" kern="1200" dirty="0" err="1" smtClean="0"/>
            <a:t>Neutrophil</a:t>
          </a:r>
          <a:r>
            <a:rPr lang="es-ES" sz="1800" b="1" kern="1200" dirty="0" smtClean="0"/>
            <a:t> </a:t>
          </a:r>
          <a:r>
            <a:rPr lang="es-ES" sz="1800" b="1" kern="1200" dirty="0" err="1" smtClean="0"/>
            <a:t>count</a:t>
          </a:r>
          <a:r>
            <a:rPr lang="es-ES" sz="1800" b="1" kern="1200" dirty="0" smtClean="0"/>
            <a:t> - Day 10</a:t>
          </a:r>
          <a:endParaRPr lang="es-ES" sz="1800" kern="1200" dirty="0"/>
        </a:p>
      </dsp:txBody>
      <dsp:txXfrm>
        <a:off x="32898" y="34492"/>
        <a:ext cx="6078118" cy="608123"/>
      </dsp:txXfrm>
    </dsp:sp>
  </dsp:spTree>
</dsp:drawing>
</file>

<file path=ppt/diagrams/drawing6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126E5C-3007-4F80-94C3-522F0D1BC785}">
      <dsp:nvSpPr>
        <dsp:cNvPr id="0" name=""/>
        <dsp:cNvSpPr/>
      </dsp:nvSpPr>
      <dsp:spPr>
        <a:xfrm>
          <a:off x="0" y="56075"/>
          <a:ext cx="7743075" cy="706170"/>
        </a:xfrm>
        <a:prstGeom prst="roundRect">
          <a:avLst/>
        </a:prstGeom>
        <a:solidFill>
          <a:srgbClr val="00B05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s-ES" sz="2400" b="1" kern="1200" dirty="0" smtClean="0"/>
            <a:t>5. Estudio de longevidad/esperanza de vida </a:t>
          </a:r>
        </a:p>
        <a:p>
          <a:pPr lvl="0" algn="l" defTabSz="1066800" rtl="0">
            <a:lnSpc>
              <a:spcPct val="90000"/>
            </a:lnSpc>
            <a:spcBef>
              <a:spcPct val="0"/>
            </a:spcBef>
            <a:spcAft>
              <a:spcPct val="35000"/>
            </a:spcAft>
          </a:pPr>
          <a:r>
            <a:rPr lang="en-US" sz="800" kern="1200" dirty="0" err="1" smtClean="0"/>
            <a:t>Withania</a:t>
          </a:r>
          <a:r>
            <a:rPr lang="en-US" sz="800" kern="1200" dirty="0" smtClean="0"/>
            <a:t> </a:t>
          </a:r>
          <a:r>
            <a:rPr lang="en-US" sz="800" kern="1200" dirty="0" err="1" smtClean="0"/>
            <a:t>somnifera</a:t>
          </a:r>
          <a:r>
            <a:rPr lang="en-US" sz="800" kern="1200" dirty="0" smtClean="0"/>
            <a:t> root extract extends lifespan of </a:t>
          </a:r>
          <a:r>
            <a:rPr lang="en-US" sz="800" kern="1200" dirty="0" err="1" smtClean="0"/>
            <a:t>Caenorhabditis</a:t>
          </a:r>
          <a:r>
            <a:rPr lang="en-US" sz="800" kern="1200" dirty="0" smtClean="0"/>
            <a:t> </a:t>
          </a:r>
          <a:r>
            <a:rPr lang="en-US" sz="800" kern="1200" dirty="0" err="1" smtClean="0"/>
            <a:t>elegans</a:t>
          </a:r>
          <a:r>
            <a:rPr lang="en-US" sz="800" kern="1200" dirty="0" smtClean="0"/>
            <a:t> </a:t>
          </a:r>
          <a:r>
            <a:rPr lang="en-US" sz="800" kern="1200" dirty="0" err="1" smtClean="0"/>
            <a:t>Ranjeet</a:t>
          </a:r>
          <a:r>
            <a:rPr lang="en-US" sz="800" kern="1200" dirty="0" smtClean="0"/>
            <a:t> Kumar, </a:t>
          </a:r>
          <a:r>
            <a:rPr lang="en-US" sz="800" kern="1200" dirty="0" err="1" smtClean="0"/>
            <a:t>Kuldeep</a:t>
          </a:r>
          <a:r>
            <a:rPr lang="en-US" sz="800" kern="1200" dirty="0" smtClean="0"/>
            <a:t> Gupta, </a:t>
          </a:r>
          <a:r>
            <a:rPr lang="en-US" sz="800" kern="1200" dirty="0" err="1" smtClean="0"/>
            <a:t>Kopal</a:t>
          </a:r>
          <a:r>
            <a:rPr lang="en-US" sz="800" kern="1200" dirty="0" smtClean="0"/>
            <a:t> Saharia1, Deepak </a:t>
          </a:r>
          <a:r>
            <a:rPr lang="en-US" sz="800" kern="1200" dirty="0" err="1" smtClean="0"/>
            <a:t>Pradhan</a:t>
          </a:r>
          <a:r>
            <a:rPr lang="en-US" sz="800" kern="1200" dirty="0" smtClean="0"/>
            <a:t> and </a:t>
          </a:r>
          <a:r>
            <a:rPr lang="en-US" sz="800" kern="1200" dirty="0" err="1" smtClean="0"/>
            <a:t>Jamuna</a:t>
          </a:r>
          <a:r>
            <a:rPr lang="en-US" sz="800" kern="1200" dirty="0" smtClean="0"/>
            <a:t> R </a:t>
          </a:r>
          <a:r>
            <a:rPr lang="en-US" sz="800" kern="1200" dirty="0" err="1" smtClean="0"/>
            <a:t>Subramaniam</a:t>
          </a:r>
          <a:r>
            <a:rPr lang="en-US" sz="800" kern="1200" dirty="0" smtClean="0"/>
            <a:t> annals of neurosciences volume 20 number 1 </a:t>
          </a:r>
          <a:r>
            <a:rPr lang="en-US" sz="800" kern="1200" dirty="0" err="1" smtClean="0"/>
            <a:t>january</a:t>
          </a:r>
          <a:r>
            <a:rPr lang="en-US" sz="800" kern="1200" dirty="0" smtClean="0"/>
            <a:t> 2013</a:t>
          </a:r>
          <a:endParaRPr lang="es-ES" sz="800" kern="1200" dirty="0"/>
        </a:p>
      </dsp:txBody>
      <dsp:txXfrm>
        <a:off x="34472" y="90547"/>
        <a:ext cx="7674131" cy="637226"/>
      </dsp:txXfrm>
    </dsp:sp>
  </dsp:spTree>
</dsp:drawing>
</file>

<file path=ppt/diagrams/drawing6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D0DF5D-E9E2-4C8D-BAD6-718BDB0BC6B5}">
      <dsp:nvSpPr>
        <dsp:cNvPr id="0" name=""/>
        <dsp:cNvSpPr/>
      </dsp:nvSpPr>
      <dsp:spPr>
        <a:xfrm>
          <a:off x="0" y="10320"/>
          <a:ext cx="6756976" cy="748800"/>
        </a:xfrm>
        <a:prstGeom prst="roundRect">
          <a:avLst/>
        </a:prstGeom>
        <a:solidFill>
          <a:srgbClr val="00B05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es-ES" sz="2000" b="1" kern="1200" dirty="0" smtClean="0"/>
            <a:t>KSM-66 – </a:t>
          </a:r>
          <a:r>
            <a:rPr lang="es-ES" sz="2000" b="1" kern="1200" dirty="0" err="1" smtClean="0"/>
            <a:t>Absolute</a:t>
          </a:r>
          <a:r>
            <a:rPr lang="es-ES" sz="2000" b="1" kern="1200" dirty="0" smtClean="0"/>
            <a:t> </a:t>
          </a:r>
          <a:r>
            <a:rPr lang="es-ES" sz="2000" b="1" kern="1200" dirty="0" err="1" smtClean="0"/>
            <a:t>Lifespan</a:t>
          </a:r>
          <a:r>
            <a:rPr lang="es-ES" sz="2000" b="1" kern="1200" dirty="0" smtClean="0"/>
            <a:t> </a:t>
          </a:r>
          <a:r>
            <a:rPr lang="es-ES" sz="2000" b="1" kern="1200" dirty="0" err="1" smtClean="0"/>
            <a:t>extension</a:t>
          </a:r>
          <a:r>
            <a:rPr lang="es-ES" sz="2000" b="1" kern="1200" dirty="0" smtClean="0"/>
            <a:t> of 3 </a:t>
          </a:r>
          <a:r>
            <a:rPr lang="es-ES" sz="2000" b="1" kern="1200" dirty="0" err="1" smtClean="0"/>
            <a:t>days</a:t>
          </a:r>
          <a:r>
            <a:rPr lang="es-ES" sz="2000" b="1" kern="1200" dirty="0" smtClean="0"/>
            <a:t> in </a:t>
          </a:r>
          <a:r>
            <a:rPr lang="es-ES" sz="2000" b="1" i="1" kern="1200" dirty="0" err="1" smtClean="0"/>
            <a:t>C.elegans</a:t>
          </a:r>
          <a:r>
            <a:rPr lang="es-ES" sz="2000" b="1" i="1" kern="1200" dirty="0" smtClean="0"/>
            <a:t> (n=296) at 25˚c</a:t>
          </a:r>
          <a:endParaRPr lang="es-ES" sz="2000" kern="1200" dirty="0"/>
        </a:p>
      </dsp:txBody>
      <dsp:txXfrm>
        <a:off x="36553" y="46873"/>
        <a:ext cx="6683870" cy="675694"/>
      </dsp:txXfrm>
    </dsp:sp>
  </dsp:spTree>
</dsp:drawing>
</file>

<file path=ppt/diagrams/drawing6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0AD714-1266-43AA-A45B-D164510F9E93}">
      <dsp:nvSpPr>
        <dsp:cNvPr id="0" name=""/>
        <dsp:cNvSpPr/>
      </dsp:nvSpPr>
      <dsp:spPr>
        <a:xfrm>
          <a:off x="0" y="2378"/>
          <a:ext cx="7270629" cy="655199"/>
        </a:xfrm>
        <a:prstGeom prst="roundRect">
          <a:avLst/>
        </a:prstGeom>
        <a:solidFill>
          <a:srgbClr val="00B05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s-ES" sz="2800" b="1" kern="1200" smtClean="0"/>
            <a:t>Estudios de toxicidad con KSM-66</a:t>
          </a:r>
          <a:endParaRPr lang="es-ES" sz="2800" kern="1200"/>
        </a:p>
      </dsp:txBody>
      <dsp:txXfrm>
        <a:off x="31984" y="34362"/>
        <a:ext cx="7206661" cy="591231"/>
      </dsp:txXfrm>
    </dsp:sp>
  </dsp:spTree>
</dsp:drawing>
</file>

<file path=ppt/diagrams/drawing6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E193D1-77F7-40A6-95D1-B81CC8B03DF9}">
      <dsp:nvSpPr>
        <dsp:cNvPr id="0" name=""/>
        <dsp:cNvSpPr/>
      </dsp:nvSpPr>
      <dsp:spPr>
        <a:xfrm>
          <a:off x="0" y="16776"/>
          <a:ext cx="8534399" cy="725399"/>
        </a:xfrm>
        <a:prstGeom prst="roundRect">
          <a:avLst/>
        </a:prstGeom>
        <a:solidFill>
          <a:srgbClr val="00B05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lang="es-ES" sz="3100" kern="1200" smtClean="0"/>
            <a:t>INTERACCIONES Y CONTRAINDICACIONES</a:t>
          </a:r>
          <a:endParaRPr lang="es-ES" sz="3100" kern="1200"/>
        </a:p>
      </dsp:txBody>
      <dsp:txXfrm>
        <a:off x="35411" y="52187"/>
        <a:ext cx="8463577" cy="654577"/>
      </dsp:txXfrm>
    </dsp:sp>
  </dsp:spTree>
</dsp:drawing>
</file>

<file path=ppt/diagrams/drawing6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5A203C-79F8-481F-8C19-296528DE18B3}">
      <dsp:nvSpPr>
        <dsp:cNvPr id="0" name=""/>
        <dsp:cNvSpPr/>
      </dsp:nvSpPr>
      <dsp:spPr>
        <a:xfrm>
          <a:off x="0" y="5076"/>
          <a:ext cx="8534399" cy="748800"/>
        </a:xfrm>
        <a:prstGeom prst="roundRect">
          <a:avLst/>
        </a:prstGeom>
        <a:solidFill>
          <a:srgbClr val="00B05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s-ES" sz="3200" kern="1200" dirty="0" smtClean="0"/>
            <a:t>¿Que es SOD B </a:t>
          </a:r>
          <a:r>
            <a:rPr lang="es-ES" sz="3200" kern="1200" baseline="30000" dirty="0" smtClean="0"/>
            <a:t>® </a:t>
          </a:r>
          <a:r>
            <a:rPr lang="es-ES" sz="3200" kern="1200" dirty="0" smtClean="0"/>
            <a:t>  y que contiene ?</a:t>
          </a:r>
          <a:endParaRPr lang="es-ES" sz="3200" kern="1200" dirty="0"/>
        </a:p>
      </dsp:txBody>
      <dsp:txXfrm>
        <a:off x="36553" y="41629"/>
        <a:ext cx="8461293" cy="67569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3E2272-F02B-451C-A975-306B60245D3C}">
      <dsp:nvSpPr>
        <dsp:cNvPr id="0" name=""/>
        <dsp:cNvSpPr/>
      </dsp:nvSpPr>
      <dsp:spPr>
        <a:xfrm>
          <a:off x="0" y="5160"/>
          <a:ext cx="6718531" cy="374400"/>
        </a:xfrm>
        <a:prstGeom prst="roundRect">
          <a:avLst/>
        </a:prstGeom>
        <a:solidFill>
          <a:srgbClr val="00B05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s-ES" sz="1600" b="1" kern="1200" smtClean="0"/>
            <a:t>EFECTOS DERIVADOS DE ASHWAGANDHA :</a:t>
          </a:r>
          <a:endParaRPr lang="es-ES" sz="1600" kern="1200"/>
        </a:p>
      </dsp:txBody>
      <dsp:txXfrm>
        <a:off x="18277" y="23437"/>
        <a:ext cx="6681977" cy="337846"/>
      </dsp:txXfrm>
    </dsp:sp>
  </dsp:spTree>
</dsp:drawing>
</file>

<file path=ppt/diagrams/drawing7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4BBE39-FA1B-4806-B3F8-ACB3F2E3FD60}">
      <dsp:nvSpPr>
        <dsp:cNvPr id="0" name=""/>
        <dsp:cNvSpPr/>
      </dsp:nvSpPr>
      <dsp:spPr>
        <a:xfrm>
          <a:off x="0" y="95973"/>
          <a:ext cx="8534399" cy="538200"/>
        </a:xfrm>
        <a:prstGeom prst="roundRect">
          <a:avLst/>
        </a:prstGeom>
        <a:solidFill>
          <a:srgbClr val="00B05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s-ES" sz="2300" kern="1200" dirty="0" smtClean="0"/>
            <a:t>¿Que contiene nuestra molécula de </a:t>
          </a:r>
          <a:r>
            <a:rPr lang="es-ES" sz="2300" kern="1200" dirty="0" err="1" smtClean="0"/>
            <a:t>Superóxido</a:t>
          </a:r>
          <a:r>
            <a:rPr lang="es-ES" sz="2300" kern="1200" dirty="0" smtClean="0"/>
            <a:t> de </a:t>
          </a:r>
          <a:r>
            <a:rPr lang="es-ES" sz="2300" kern="1200" dirty="0" err="1" smtClean="0"/>
            <a:t>Dismutasa</a:t>
          </a:r>
          <a:r>
            <a:rPr lang="es-ES" sz="2300" kern="1200" dirty="0" smtClean="0"/>
            <a:t> ?</a:t>
          </a:r>
          <a:endParaRPr lang="es-ES" sz="2300" kern="1200" dirty="0"/>
        </a:p>
      </dsp:txBody>
      <dsp:txXfrm>
        <a:off x="26273" y="122246"/>
        <a:ext cx="8481853" cy="485654"/>
      </dsp:txXfrm>
    </dsp:sp>
  </dsp:spTree>
</dsp:drawing>
</file>

<file path=ppt/diagrams/drawing7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4BBE39-FA1B-4806-B3F8-ACB3F2E3FD60}">
      <dsp:nvSpPr>
        <dsp:cNvPr id="0" name=""/>
        <dsp:cNvSpPr/>
      </dsp:nvSpPr>
      <dsp:spPr>
        <a:xfrm>
          <a:off x="0" y="120626"/>
          <a:ext cx="8534399" cy="491399"/>
        </a:xfrm>
        <a:prstGeom prst="roundRect">
          <a:avLst/>
        </a:prstGeom>
        <a:solidFill>
          <a:srgbClr val="00B05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s-ES" sz="2100" kern="1200" dirty="0" smtClean="0"/>
            <a:t>La actividad más alta y mejor capacidad antioxidantes que otras SOD</a:t>
          </a:r>
          <a:endParaRPr lang="es-ES" sz="2100" kern="1200" dirty="0"/>
        </a:p>
      </dsp:txBody>
      <dsp:txXfrm>
        <a:off x="23988" y="144614"/>
        <a:ext cx="8486423" cy="443423"/>
      </dsp:txXfrm>
    </dsp:sp>
  </dsp:spTree>
</dsp:drawing>
</file>

<file path=ppt/diagrams/drawing7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4BBE39-FA1B-4806-B3F8-ACB3F2E3FD60}">
      <dsp:nvSpPr>
        <dsp:cNvPr id="0" name=""/>
        <dsp:cNvSpPr/>
      </dsp:nvSpPr>
      <dsp:spPr>
        <a:xfrm>
          <a:off x="0" y="0"/>
          <a:ext cx="8534399" cy="755820"/>
        </a:xfrm>
        <a:prstGeom prst="roundRect">
          <a:avLst/>
        </a:prstGeom>
        <a:solidFill>
          <a:srgbClr val="00B05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es-ES" sz="1900" kern="1200" dirty="0" smtClean="0">
              <a:latin typeface="Calibri" pitchFamily="34" charset="0"/>
            </a:rPr>
            <a:t>La suplementación  con SOD B ® induce la expresión de antioxidantes endógenos en diferentes </a:t>
          </a:r>
          <a:r>
            <a:rPr lang="es-ES" sz="1900" kern="1200" dirty="0" err="1" smtClean="0">
              <a:latin typeface="Calibri" pitchFamily="34" charset="0"/>
            </a:rPr>
            <a:t>organos</a:t>
          </a:r>
          <a:endParaRPr lang="es-ES" sz="1900" kern="1200" dirty="0"/>
        </a:p>
      </dsp:txBody>
      <dsp:txXfrm>
        <a:off x="36896" y="36896"/>
        <a:ext cx="8460607" cy="682028"/>
      </dsp:txXfrm>
    </dsp:sp>
  </dsp:spTree>
</dsp:drawing>
</file>

<file path=ppt/diagrams/drawing7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4BBE39-FA1B-4806-B3F8-ACB3F2E3FD60}">
      <dsp:nvSpPr>
        <dsp:cNvPr id="0" name=""/>
        <dsp:cNvSpPr/>
      </dsp:nvSpPr>
      <dsp:spPr>
        <a:xfrm>
          <a:off x="0" y="95973"/>
          <a:ext cx="8534399" cy="538200"/>
        </a:xfrm>
        <a:prstGeom prst="roundRect">
          <a:avLst/>
        </a:prstGeom>
        <a:solidFill>
          <a:srgbClr val="00B05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s-ES" sz="2300" kern="1200" dirty="0" smtClean="0"/>
            <a:t>¿Que contiene nuestra molécula de </a:t>
          </a:r>
          <a:r>
            <a:rPr lang="es-ES" sz="2300" kern="1200" dirty="0" err="1" smtClean="0"/>
            <a:t>Superóxido</a:t>
          </a:r>
          <a:r>
            <a:rPr lang="es-ES" sz="2300" kern="1200" dirty="0" smtClean="0"/>
            <a:t> de </a:t>
          </a:r>
          <a:r>
            <a:rPr lang="es-ES" sz="2300" kern="1200" dirty="0" err="1" smtClean="0"/>
            <a:t>Dismutasa</a:t>
          </a:r>
          <a:r>
            <a:rPr lang="es-ES" sz="2300" kern="1200" dirty="0" smtClean="0"/>
            <a:t> ?</a:t>
          </a:r>
          <a:endParaRPr lang="es-ES" sz="2300" kern="1200" dirty="0"/>
        </a:p>
      </dsp:txBody>
      <dsp:txXfrm>
        <a:off x="26273" y="122246"/>
        <a:ext cx="8481853" cy="485654"/>
      </dsp:txXfrm>
    </dsp:sp>
  </dsp:spTree>
</dsp:drawing>
</file>

<file path=ppt/diagrams/drawing7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4BBE39-FA1B-4806-B3F8-ACB3F2E3FD60}">
      <dsp:nvSpPr>
        <dsp:cNvPr id="0" name=""/>
        <dsp:cNvSpPr/>
      </dsp:nvSpPr>
      <dsp:spPr>
        <a:xfrm>
          <a:off x="0" y="95973"/>
          <a:ext cx="8534399" cy="538200"/>
        </a:xfrm>
        <a:prstGeom prst="roundRect">
          <a:avLst/>
        </a:prstGeom>
        <a:solidFill>
          <a:srgbClr val="00B05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s-ES" sz="2300" kern="1200" dirty="0" smtClean="0"/>
            <a:t>¿Que contiene nuestra molécula de </a:t>
          </a:r>
          <a:r>
            <a:rPr lang="es-ES" sz="2300" kern="1200" dirty="0" err="1" smtClean="0"/>
            <a:t>Superóxido</a:t>
          </a:r>
          <a:r>
            <a:rPr lang="es-ES" sz="2300" kern="1200" dirty="0" smtClean="0"/>
            <a:t> de </a:t>
          </a:r>
          <a:r>
            <a:rPr lang="es-ES" sz="2300" kern="1200" dirty="0" err="1" smtClean="0"/>
            <a:t>Dismutasa</a:t>
          </a:r>
          <a:r>
            <a:rPr lang="es-ES" sz="2300" kern="1200" dirty="0" smtClean="0"/>
            <a:t> ?</a:t>
          </a:r>
          <a:endParaRPr lang="es-ES" sz="2300" kern="1200" dirty="0"/>
        </a:p>
      </dsp:txBody>
      <dsp:txXfrm>
        <a:off x="26273" y="122246"/>
        <a:ext cx="8481853" cy="485654"/>
      </dsp:txXfrm>
    </dsp:sp>
  </dsp:spTree>
</dsp:drawing>
</file>

<file path=ppt/diagrams/drawing7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4BBE39-FA1B-4806-B3F8-ACB3F2E3FD60}">
      <dsp:nvSpPr>
        <dsp:cNvPr id="0" name=""/>
        <dsp:cNvSpPr/>
      </dsp:nvSpPr>
      <dsp:spPr>
        <a:xfrm>
          <a:off x="0" y="0"/>
          <a:ext cx="8534399" cy="748800"/>
        </a:xfrm>
        <a:prstGeom prst="roundRect">
          <a:avLst/>
        </a:prstGeom>
        <a:solidFill>
          <a:srgbClr val="00B05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s-ES" sz="3200" kern="1200" dirty="0" smtClean="0"/>
            <a:t>VIA INDUCTIVA</a:t>
          </a:r>
          <a:endParaRPr lang="es-ES" sz="3200" kern="1200" dirty="0"/>
        </a:p>
      </dsp:txBody>
      <dsp:txXfrm>
        <a:off x="36553" y="36553"/>
        <a:ext cx="8461293" cy="675694"/>
      </dsp:txXfrm>
    </dsp:sp>
  </dsp:spTree>
</dsp:drawing>
</file>

<file path=ppt/diagrams/drawing7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4BBE39-FA1B-4806-B3F8-ACB3F2E3FD60}">
      <dsp:nvSpPr>
        <dsp:cNvPr id="0" name=""/>
        <dsp:cNvSpPr/>
      </dsp:nvSpPr>
      <dsp:spPr>
        <a:xfrm>
          <a:off x="0" y="0"/>
          <a:ext cx="8534399" cy="748800"/>
        </a:xfrm>
        <a:prstGeom prst="roundRect">
          <a:avLst/>
        </a:prstGeom>
        <a:solidFill>
          <a:srgbClr val="00B05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s-ES" sz="3200" kern="1200" dirty="0" smtClean="0"/>
            <a:t>Beneficios antioxidantes y antiinflamatorios</a:t>
          </a:r>
          <a:endParaRPr lang="es-ES" sz="3200" kern="1200" dirty="0"/>
        </a:p>
      </dsp:txBody>
      <dsp:txXfrm>
        <a:off x="36553" y="36553"/>
        <a:ext cx="8461293" cy="675694"/>
      </dsp:txXfrm>
    </dsp:sp>
  </dsp:spTree>
</dsp:drawing>
</file>

<file path=ppt/diagrams/drawing7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4BBE39-FA1B-4806-B3F8-ACB3F2E3FD60}">
      <dsp:nvSpPr>
        <dsp:cNvPr id="0" name=""/>
        <dsp:cNvSpPr/>
      </dsp:nvSpPr>
      <dsp:spPr>
        <a:xfrm>
          <a:off x="0" y="83647"/>
          <a:ext cx="8534399" cy="561599"/>
        </a:xfrm>
        <a:prstGeom prst="roundRect">
          <a:avLst/>
        </a:prstGeom>
        <a:solidFill>
          <a:srgbClr val="00B05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s-ES" sz="2400" kern="1200" dirty="0" smtClean="0"/>
            <a:t>TODOS LOS ANTIOXIDANTES NO SON EQUIVALENTES</a:t>
          </a:r>
          <a:endParaRPr lang="es-ES" sz="2400" kern="1200" dirty="0"/>
        </a:p>
      </dsp:txBody>
      <dsp:txXfrm>
        <a:off x="27415" y="111062"/>
        <a:ext cx="8479569" cy="506769"/>
      </dsp:txXfrm>
    </dsp:sp>
  </dsp:spTree>
</dsp:drawing>
</file>

<file path=ppt/diagrams/drawing7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4BBE39-FA1B-4806-B3F8-ACB3F2E3FD60}">
      <dsp:nvSpPr>
        <dsp:cNvPr id="0" name=""/>
        <dsp:cNvSpPr/>
      </dsp:nvSpPr>
      <dsp:spPr>
        <a:xfrm>
          <a:off x="0" y="83647"/>
          <a:ext cx="8534399" cy="561599"/>
        </a:xfrm>
        <a:prstGeom prst="roundRect">
          <a:avLst/>
        </a:prstGeom>
        <a:solidFill>
          <a:srgbClr val="00B05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l" defTabSz="1066800" rtl="0">
            <a:lnSpc>
              <a:spcPct val="90000"/>
            </a:lnSpc>
            <a:spcBef>
              <a:spcPct val="0"/>
            </a:spcBef>
            <a:spcAft>
              <a:spcPct val="35000"/>
            </a:spcAft>
          </a:pPr>
          <a:r>
            <a:rPr lang="es-ES" sz="2400" kern="1200" dirty="0" smtClean="0"/>
            <a:t>TODOS LOS ANTIOXIDANTES NO SON EQUIVALENTES</a:t>
          </a:r>
          <a:endParaRPr lang="es-ES" sz="2400" kern="1200" dirty="0"/>
        </a:p>
      </dsp:txBody>
      <dsp:txXfrm>
        <a:off x="27415" y="111062"/>
        <a:ext cx="8479569" cy="506769"/>
      </dsp:txXfrm>
    </dsp:sp>
  </dsp:spTree>
</dsp:drawing>
</file>

<file path=ppt/diagrams/drawing7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4BBE39-FA1B-4806-B3F8-ACB3F2E3FD60}">
      <dsp:nvSpPr>
        <dsp:cNvPr id="0" name=""/>
        <dsp:cNvSpPr/>
      </dsp:nvSpPr>
      <dsp:spPr>
        <a:xfrm>
          <a:off x="0" y="0"/>
          <a:ext cx="8534399" cy="748800"/>
        </a:xfrm>
        <a:prstGeom prst="roundRect">
          <a:avLst/>
        </a:prstGeom>
        <a:solidFill>
          <a:srgbClr val="00B05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s-ES" sz="3200" kern="1200" dirty="0" smtClean="0"/>
            <a:t>Los niveles disminuyen con la edad</a:t>
          </a:r>
          <a:endParaRPr lang="es-ES" sz="3200" kern="1200" dirty="0"/>
        </a:p>
      </dsp:txBody>
      <dsp:txXfrm>
        <a:off x="36553" y="36553"/>
        <a:ext cx="8461293" cy="67569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83BA0C-C9F0-48C7-8958-328B302F7438}">
      <dsp:nvSpPr>
        <dsp:cNvPr id="0" name=""/>
        <dsp:cNvSpPr/>
      </dsp:nvSpPr>
      <dsp:spPr>
        <a:xfrm>
          <a:off x="0" y="5160"/>
          <a:ext cx="5739245" cy="374400"/>
        </a:xfrm>
        <a:prstGeom prst="roundRect">
          <a:avLst/>
        </a:prstGeom>
        <a:solidFill>
          <a:srgbClr val="00B05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rtl="0">
            <a:lnSpc>
              <a:spcPct val="90000"/>
            </a:lnSpc>
            <a:spcBef>
              <a:spcPct val="0"/>
            </a:spcBef>
            <a:spcAft>
              <a:spcPct val="35000"/>
            </a:spcAft>
          </a:pPr>
          <a:r>
            <a:rPr lang="es-ES" sz="1600" b="1" kern="1200" dirty="0" smtClean="0"/>
            <a:t>EFECTO NOOTRÓPICO DE ASHWAGANDHA</a:t>
          </a:r>
          <a:endParaRPr lang="es-ES" sz="1600" kern="1200" dirty="0"/>
        </a:p>
      </dsp:txBody>
      <dsp:txXfrm>
        <a:off x="18277" y="23437"/>
        <a:ext cx="5702691" cy="337846"/>
      </dsp:txXfrm>
    </dsp:sp>
  </dsp:spTree>
</dsp:drawing>
</file>

<file path=ppt/diagrams/drawing8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4BBE39-FA1B-4806-B3F8-ACB3F2E3FD60}">
      <dsp:nvSpPr>
        <dsp:cNvPr id="0" name=""/>
        <dsp:cNvSpPr/>
      </dsp:nvSpPr>
      <dsp:spPr>
        <a:xfrm>
          <a:off x="0" y="0"/>
          <a:ext cx="8534399" cy="748800"/>
        </a:xfrm>
        <a:prstGeom prst="roundRect">
          <a:avLst/>
        </a:prstGeom>
        <a:solidFill>
          <a:srgbClr val="00B05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s-ES" sz="3200" kern="1200" dirty="0" smtClean="0"/>
            <a:t>Estilos de vida agotan SOD</a:t>
          </a:r>
          <a:endParaRPr lang="es-ES" sz="3200" kern="1200" dirty="0"/>
        </a:p>
      </dsp:txBody>
      <dsp:txXfrm>
        <a:off x="36553" y="36553"/>
        <a:ext cx="8461293" cy="675694"/>
      </dsp:txXfrm>
    </dsp:sp>
  </dsp:spTree>
</dsp:drawing>
</file>

<file path=ppt/diagrams/drawing8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4BBE39-FA1B-4806-B3F8-ACB3F2E3FD60}">
      <dsp:nvSpPr>
        <dsp:cNvPr id="0" name=""/>
        <dsp:cNvSpPr/>
      </dsp:nvSpPr>
      <dsp:spPr>
        <a:xfrm>
          <a:off x="0" y="0"/>
          <a:ext cx="8534399" cy="748800"/>
        </a:xfrm>
        <a:prstGeom prst="roundRect">
          <a:avLst/>
        </a:prstGeom>
        <a:solidFill>
          <a:srgbClr val="00B05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es-ES" sz="3200" kern="1200" dirty="0" smtClean="0"/>
            <a:t>EL AGOTAMIENTO CONDUCE A :</a:t>
          </a:r>
          <a:endParaRPr lang="es-ES" sz="3200" kern="1200" dirty="0"/>
        </a:p>
      </dsp:txBody>
      <dsp:txXfrm>
        <a:off x="36553" y="36553"/>
        <a:ext cx="8461293" cy="675694"/>
      </dsp:txXfrm>
    </dsp:sp>
  </dsp:spTree>
</dsp:drawing>
</file>

<file path=ppt/diagrams/drawing8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57F1DB-9A55-46B2-9FF0-688C75CE869B}">
      <dsp:nvSpPr>
        <dsp:cNvPr id="0" name=""/>
        <dsp:cNvSpPr/>
      </dsp:nvSpPr>
      <dsp:spPr>
        <a:xfrm>
          <a:off x="0" y="2"/>
          <a:ext cx="8534399" cy="758946"/>
        </a:xfrm>
        <a:prstGeom prst="roundRect">
          <a:avLst/>
        </a:prstGeom>
        <a:solidFill>
          <a:srgbClr val="00B05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s-ES" sz="2800" kern="1200" dirty="0" smtClean="0"/>
            <a:t>ESTUDIO SOD B DIMPLESS</a:t>
          </a:r>
          <a:r>
            <a:rPr lang="es-ES" sz="1200" kern="1200" dirty="0" smtClean="0"/>
            <a:t/>
          </a:r>
          <a:br>
            <a:rPr lang="es-ES" sz="1200" kern="1200" dirty="0" smtClean="0"/>
          </a:br>
          <a:r>
            <a:rPr lang="es-ES" sz="800" kern="1200" dirty="0" err="1" smtClean="0"/>
            <a:t>Dietary</a:t>
          </a:r>
          <a:r>
            <a:rPr lang="es-ES" sz="800" kern="1200" dirty="0" smtClean="0"/>
            <a:t> </a:t>
          </a:r>
          <a:r>
            <a:rPr lang="es-ES" sz="800" kern="1200" dirty="0" err="1" smtClean="0"/>
            <a:t>Supplementation</a:t>
          </a:r>
          <a:r>
            <a:rPr lang="es-ES" sz="800" kern="1200" dirty="0" smtClean="0"/>
            <a:t> </a:t>
          </a:r>
          <a:r>
            <a:rPr lang="es-ES" sz="800" kern="1200" dirty="0" err="1" smtClean="0"/>
            <a:t>with</a:t>
          </a:r>
          <a:r>
            <a:rPr lang="es-ES" sz="800" kern="1200" dirty="0" smtClean="0"/>
            <a:t> a </a:t>
          </a:r>
          <a:r>
            <a:rPr lang="es-ES" sz="800" kern="1200" dirty="0" err="1" smtClean="0"/>
            <a:t>Superoxide</a:t>
          </a:r>
          <a:r>
            <a:rPr lang="es-ES" sz="800" kern="1200" dirty="0" smtClean="0"/>
            <a:t> </a:t>
          </a:r>
          <a:r>
            <a:rPr lang="es-ES" sz="800" kern="1200" dirty="0" err="1" smtClean="0"/>
            <a:t>Dismutase-Melon</a:t>
          </a:r>
          <a:r>
            <a:rPr lang="es-ES" sz="800" kern="1200" dirty="0" smtClean="0"/>
            <a:t> </a:t>
          </a:r>
          <a:r>
            <a:rPr lang="es-ES" sz="800" kern="1200" dirty="0" err="1" smtClean="0"/>
            <a:t>Concentrate</a:t>
          </a:r>
          <a:r>
            <a:rPr lang="es-ES" sz="800" kern="1200" dirty="0" smtClean="0"/>
            <a:t> Reduces Stress, </a:t>
          </a:r>
          <a:r>
            <a:rPr lang="es-ES" sz="800" kern="1200" dirty="0" err="1" smtClean="0"/>
            <a:t>Physical</a:t>
          </a:r>
          <a:r>
            <a:rPr lang="es-ES" sz="800" kern="1200" dirty="0" smtClean="0"/>
            <a:t> and Mental Fatigue in </a:t>
          </a:r>
          <a:r>
            <a:rPr lang="es-ES" sz="800" kern="1200" dirty="0" err="1" smtClean="0"/>
            <a:t>Healthy</a:t>
          </a:r>
          <a:r>
            <a:rPr lang="es-ES" sz="800" kern="1200" dirty="0" smtClean="0"/>
            <a:t> </a:t>
          </a:r>
          <a:r>
            <a:rPr lang="es-ES" sz="800" kern="1200" dirty="0" err="1" smtClean="0"/>
            <a:t>People</a:t>
          </a:r>
          <a:r>
            <a:rPr lang="es-ES" sz="800" kern="1200" dirty="0" smtClean="0"/>
            <a:t>: A </a:t>
          </a:r>
          <a:r>
            <a:rPr lang="es-ES" sz="800" kern="1200" dirty="0" err="1" smtClean="0"/>
            <a:t>Randomised</a:t>
          </a:r>
          <a:r>
            <a:rPr lang="es-ES" sz="800" kern="1200" dirty="0" smtClean="0"/>
            <a:t>, </a:t>
          </a:r>
          <a:r>
            <a:rPr lang="es-ES" sz="800" kern="1200" dirty="0" err="1" smtClean="0"/>
            <a:t>Double-Blind</a:t>
          </a:r>
          <a:r>
            <a:rPr lang="es-ES" sz="800" kern="1200" dirty="0" smtClean="0"/>
            <a:t>, Placebo-</a:t>
          </a:r>
          <a:r>
            <a:rPr lang="es-ES" sz="800" kern="1200" dirty="0" err="1" smtClean="0"/>
            <a:t>Controlled</a:t>
          </a:r>
          <a:r>
            <a:rPr lang="es-ES" sz="800" kern="1200" dirty="0" smtClean="0"/>
            <a:t> Trial </a:t>
          </a:r>
          <a:r>
            <a:rPr lang="es-ES" sz="800" kern="1200" dirty="0" err="1" smtClean="0"/>
            <a:t>Julie</a:t>
          </a:r>
          <a:r>
            <a:rPr lang="es-ES" sz="800" kern="1200" dirty="0" smtClean="0"/>
            <a:t> </a:t>
          </a:r>
          <a:r>
            <a:rPr lang="es-ES" sz="800" kern="1200" dirty="0" err="1" smtClean="0"/>
            <a:t>Carillon</a:t>
          </a:r>
          <a:r>
            <a:rPr lang="es-ES" sz="800" kern="1200" dirty="0" smtClean="0"/>
            <a:t>, Claire </a:t>
          </a:r>
          <a:r>
            <a:rPr lang="es-ES" sz="800" kern="1200" dirty="0" err="1" smtClean="0"/>
            <a:t>Notin</a:t>
          </a:r>
          <a:r>
            <a:rPr lang="es-ES" sz="800" kern="1200" dirty="0" smtClean="0"/>
            <a:t>, </a:t>
          </a:r>
          <a:r>
            <a:rPr lang="es-ES" sz="800" kern="1200" dirty="0" err="1" smtClean="0"/>
            <a:t>Karine</a:t>
          </a:r>
          <a:r>
            <a:rPr lang="es-ES" sz="800" kern="1200" dirty="0" smtClean="0"/>
            <a:t> Schmitt, </a:t>
          </a:r>
          <a:r>
            <a:rPr lang="es-ES" sz="800" kern="1200" dirty="0" err="1" smtClean="0"/>
            <a:t>Guy</a:t>
          </a:r>
          <a:r>
            <a:rPr lang="es-ES" sz="800" kern="1200" dirty="0" smtClean="0"/>
            <a:t> </a:t>
          </a:r>
          <a:r>
            <a:rPr lang="es-ES" sz="800" kern="1200" dirty="0" err="1" smtClean="0"/>
            <a:t>Simoneau</a:t>
          </a:r>
          <a:r>
            <a:rPr lang="es-ES" sz="800" kern="1200" dirty="0" smtClean="0"/>
            <a:t> and Dominique Lacan. </a:t>
          </a:r>
          <a:r>
            <a:rPr lang="es-ES" sz="800" kern="1200" dirty="0" err="1" smtClean="0"/>
            <a:t>Nutrients</a:t>
          </a:r>
          <a:r>
            <a:rPr lang="es-ES" sz="800" kern="1200" dirty="0" smtClean="0"/>
            <a:t> 2014, 6, 2348-2359; </a:t>
          </a:r>
          <a:r>
            <a:rPr lang="es-ES" sz="800" kern="1200" dirty="0" err="1" smtClean="0"/>
            <a:t>doi</a:t>
          </a:r>
          <a:r>
            <a:rPr lang="es-ES" sz="800" kern="1200" dirty="0" smtClean="0"/>
            <a:t>: 10.3390/nu6062348</a:t>
          </a:r>
          <a:endParaRPr lang="es-ES" sz="800" kern="1200" dirty="0"/>
        </a:p>
      </dsp:txBody>
      <dsp:txXfrm>
        <a:off x="37049" y="37051"/>
        <a:ext cx="8460301" cy="68484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EAE461-241B-4795-83B7-2C09EDAB4DEA}">
      <dsp:nvSpPr>
        <dsp:cNvPr id="0" name=""/>
        <dsp:cNvSpPr/>
      </dsp:nvSpPr>
      <dsp:spPr>
        <a:xfrm>
          <a:off x="0" y="3259"/>
          <a:ext cx="6894945" cy="655200"/>
        </a:xfrm>
        <a:prstGeom prst="roundRect">
          <a:avLst/>
        </a:prstGeom>
        <a:solidFill>
          <a:srgbClr val="00B050"/>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es-ES" sz="2800" b="1" kern="1200" smtClean="0"/>
            <a:t>¿PORQUÉ ES ÚNICO KSM-66 ?</a:t>
          </a:r>
          <a:endParaRPr lang="es-ES" sz="2800" kern="1200"/>
        </a:p>
      </dsp:txBody>
      <dsp:txXfrm>
        <a:off x="31984" y="35243"/>
        <a:ext cx="6830977" cy="591232"/>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600390-2615-4317-82F6-D5B7C6EC4829}" type="datetimeFigureOut">
              <a:rPr lang="es-ES" smtClean="0"/>
              <a:t>30/09/2016</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27B069-1F82-4237-BB05-86B7D1C7DEC8}" type="slidenum">
              <a:rPr lang="es-ES" smtClean="0"/>
              <a:t>‹Nº›</a:t>
            </a:fld>
            <a:endParaRPr lang="es-ES"/>
          </a:p>
        </p:txBody>
      </p:sp>
    </p:spTree>
    <p:extLst>
      <p:ext uri="{BB962C8B-B14F-4D97-AF65-F5344CB8AC3E}">
        <p14:creationId xmlns:p14="http://schemas.microsoft.com/office/powerpoint/2010/main" val="34163186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ES"/>
          </a:p>
        </p:txBody>
      </p:sp>
      <p:sp>
        <p:nvSpPr>
          <p:cNvPr id="5" name="4 Marcador de pie de página"/>
          <p:cNvSpPr>
            <a:spLocks noGrp="1"/>
          </p:cNvSpPr>
          <p:nvPr>
            <p:ph type="ftr" sz="quarter" idx="11"/>
          </p:nvPr>
        </p:nvSpPr>
        <p:spPr/>
        <p:txBody>
          <a:bodyPr/>
          <a:lstStyle/>
          <a:p>
            <a:r>
              <a:rPr lang="es-ES" smtClean="0">
                <a:solidFill>
                  <a:prstClr val="black"/>
                </a:solidFill>
              </a:rPr>
              <a:t>USO PERSONAL Y NO DISTRIBUTIVO</a:t>
            </a:r>
            <a:endParaRPr lang="es-ES">
              <a:solidFill>
                <a:prstClr val="black"/>
              </a:solidFill>
            </a:endParaRPr>
          </a:p>
        </p:txBody>
      </p:sp>
    </p:spTree>
    <p:extLst>
      <p:ext uri="{BB962C8B-B14F-4D97-AF65-F5344CB8AC3E}">
        <p14:creationId xmlns:p14="http://schemas.microsoft.com/office/powerpoint/2010/main" val="4137674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4588" y="685800"/>
            <a:ext cx="4570412" cy="3429000"/>
          </a:xfrm>
        </p:spPr>
      </p:sp>
      <p:sp>
        <p:nvSpPr>
          <p:cNvPr id="3" name="2 Marcador de notas"/>
          <p:cNvSpPr>
            <a:spLocks noGrp="1"/>
          </p:cNvSpPr>
          <p:nvPr>
            <p:ph type="body" idx="1"/>
          </p:nvPr>
        </p:nvSpPr>
        <p:spPr/>
        <p:txBody>
          <a:bodyPr/>
          <a:lstStyle/>
          <a:p>
            <a:endParaRPr lang="es-ES"/>
          </a:p>
        </p:txBody>
      </p:sp>
      <p:sp>
        <p:nvSpPr>
          <p:cNvPr id="4" name="3 Marcador de número de diapositiva"/>
          <p:cNvSpPr>
            <a:spLocks noGrp="1"/>
          </p:cNvSpPr>
          <p:nvPr>
            <p:ph type="sldNum" sz="quarter" idx="10"/>
          </p:nvPr>
        </p:nvSpPr>
        <p:spPr/>
        <p:txBody>
          <a:bodyPr/>
          <a:lstStyle/>
          <a:p>
            <a:fld id="{6639CF05-B50F-4903-ACED-9890C6DF0090}" type="slidenum">
              <a:rPr lang="es-ES" smtClean="0">
                <a:solidFill>
                  <a:prstClr val="black"/>
                </a:solidFill>
              </a:rPr>
              <a:pPr/>
              <a:t>3</a:t>
            </a:fld>
            <a:endParaRPr lang="es-ES">
              <a:solidFill>
                <a:prstClr val="black"/>
              </a:solidFill>
            </a:endParaRPr>
          </a:p>
        </p:txBody>
      </p:sp>
    </p:spTree>
    <p:extLst>
      <p:ext uri="{BB962C8B-B14F-4D97-AF65-F5344CB8AC3E}">
        <p14:creationId xmlns:p14="http://schemas.microsoft.com/office/powerpoint/2010/main" val="15954870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2"/>
      </p:bgRef>
    </p:bg>
    <p:spTree>
      <p:nvGrpSpPr>
        <p:cNvPr id="1" name=""/>
        <p:cNvGrpSpPr/>
        <p:nvPr/>
      </p:nvGrpSpPr>
      <p:grpSpPr>
        <a:xfrm>
          <a:off x="0" y="0"/>
          <a:ext cx="0" cy="0"/>
          <a:chOff x="0" y="0"/>
          <a:chExt cx="0" cy="0"/>
        </a:xfrm>
      </p:grpSpPr>
      <p:sp>
        <p:nvSpPr>
          <p:cNvPr id="15" name="14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9" tIns="45714" rIns="91429" bIns="45714" anchor="ctr" compatLnSpc="1"/>
          <a:lstStyle/>
          <a:p>
            <a:pPr defTabSz="819143"/>
            <a:endParaRPr lang="en-US" sz="1600">
              <a:solidFill>
                <a:prstClr val="black"/>
              </a:solidFill>
            </a:endParaRPr>
          </a:p>
        </p:txBody>
      </p:sp>
      <p:sp>
        <p:nvSpPr>
          <p:cNvPr id="19" name="18 Rectángulo"/>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9" tIns="45714" rIns="91429" bIns="45714" anchor="ctr" compatLnSpc="1"/>
          <a:lstStyle/>
          <a:p>
            <a:pPr defTabSz="819143"/>
            <a:endParaRPr lang="en-US" sz="1600">
              <a:solidFill>
                <a:prstClr val="black"/>
              </a:solidFill>
            </a:endParaRPr>
          </a:p>
        </p:txBody>
      </p:sp>
      <p:sp>
        <p:nvSpPr>
          <p:cNvPr id="18" name="17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9" tIns="45714" rIns="91429" bIns="45714" anchor="ctr" compatLnSpc="1"/>
          <a:lstStyle/>
          <a:p>
            <a:pPr defTabSz="819143"/>
            <a:endParaRPr lang="en-US" sz="1600">
              <a:solidFill>
                <a:prstClr val="black"/>
              </a:solidFill>
            </a:endParaRPr>
          </a:p>
        </p:txBody>
      </p:sp>
      <p:sp>
        <p:nvSpPr>
          <p:cNvPr id="16" name="15 Rectángulo"/>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9" tIns="45714" rIns="91429" bIns="45714" anchor="ctr" compatLnSpc="1"/>
          <a:lstStyle/>
          <a:p>
            <a:pPr defTabSz="819143"/>
            <a:endParaRPr lang="en-US" sz="1600">
              <a:solidFill>
                <a:prstClr val="black"/>
              </a:solidFill>
            </a:endParaRPr>
          </a:p>
        </p:txBody>
      </p:sp>
      <p:sp>
        <p:nvSpPr>
          <p:cNvPr id="12" name="11 Rectángulo"/>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29" tIns="45714" rIns="91429" bIns="45714" anchor="ctr" compatLnSpc="1"/>
          <a:lstStyle/>
          <a:p>
            <a:pPr defTabSz="819143"/>
            <a:endParaRPr lang="en-US" sz="1600">
              <a:solidFill>
                <a:prstClr val="black"/>
              </a:solidFill>
            </a:endParaRPr>
          </a:p>
        </p:txBody>
      </p:sp>
      <p:sp>
        <p:nvSpPr>
          <p:cNvPr id="9" name="8 Subtítulo"/>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146" indent="0" algn="ctr">
              <a:buNone/>
            </a:lvl2pPr>
            <a:lvl3pPr marL="914293" indent="0" algn="ctr">
              <a:buNone/>
            </a:lvl3pPr>
            <a:lvl4pPr marL="1371440" indent="0" algn="ctr">
              <a:buNone/>
            </a:lvl4pPr>
            <a:lvl5pPr marL="1828586" indent="0" algn="ctr">
              <a:buNone/>
            </a:lvl5pPr>
            <a:lvl6pPr marL="2285733" indent="0" algn="ctr">
              <a:buNone/>
            </a:lvl6pPr>
            <a:lvl7pPr marL="2742879" indent="0" algn="ctr">
              <a:buNone/>
            </a:lvl7pPr>
            <a:lvl8pPr marL="3200026" indent="0" algn="ctr">
              <a:buNone/>
            </a:lvl8pPr>
            <a:lvl9pPr marL="3657172"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p:txBody>
          <a:bodyPr/>
          <a:lstStyle/>
          <a:p>
            <a:endParaRPr lang="en-US"/>
          </a:p>
        </p:txBody>
      </p:sp>
      <p:sp>
        <p:nvSpPr>
          <p:cNvPr id="17" name="16 Marcador de pie de página"/>
          <p:cNvSpPr>
            <a:spLocks noGrp="1"/>
          </p:cNvSpPr>
          <p:nvPr>
            <p:ph type="ftr" sz="quarter" idx="11"/>
          </p:nvPr>
        </p:nvSpPr>
        <p:spPr/>
        <p:txBody>
          <a:bodyPr/>
          <a:lstStyle/>
          <a:p>
            <a:pPr marL="11379"/>
            <a:r>
              <a:rPr lang="es-ES" spc="-13" smtClean="0"/>
              <a:t>Documento estrictamente reservado a los profesionales de la salud</a:t>
            </a:r>
            <a:endParaRPr lang="es-ES" spc="-13" dirty="0"/>
          </a:p>
        </p:txBody>
      </p:sp>
      <p:sp>
        <p:nvSpPr>
          <p:cNvPr id="7" name="6 Conector recto"/>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29" tIns="45714" rIns="91429" bIns="45714" anchor="ctr" compatLnSpc="1"/>
          <a:lstStyle/>
          <a:p>
            <a:pPr defTabSz="819143"/>
            <a:endParaRPr lang="en-US" sz="1600">
              <a:solidFill>
                <a:prstClr val="black"/>
              </a:solidFill>
            </a:endParaRPr>
          </a:p>
        </p:txBody>
      </p:sp>
      <p:sp>
        <p:nvSpPr>
          <p:cNvPr id="10" name="9 Rectángulo"/>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29" tIns="45714" rIns="91429" bIns="45714" anchor="ctr" compatLnSpc="1"/>
          <a:lstStyle/>
          <a:p>
            <a:pPr defTabSz="819143"/>
            <a:endParaRPr lang="en-US" sz="1600" dirty="0">
              <a:solidFill>
                <a:prstClr val="black"/>
              </a:solidFill>
            </a:endParaRPr>
          </a:p>
        </p:txBody>
      </p:sp>
      <p:sp>
        <p:nvSpPr>
          <p:cNvPr id="13" name="12 Elipse"/>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29" tIns="45714" rIns="91429" bIns="45714" anchor="ctr"/>
          <a:lstStyle/>
          <a:p>
            <a:pPr algn="ctr" defTabSz="819143"/>
            <a:endParaRPr lang="en-US" sz="1600">
              <a:solidFill>
                <a:prstClr val="white"/>
              </a:solidFill>
            </a:endParaRPr>
          </a:p>
        </p:txBody>
      </p:sp>
      <p:sp>
        <p:nvSpPr>
          <p:cNvPr id="14" name="13 Elipse"/>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91429" tIns="45714" rIns="91429" bIns="45714" anchor="ctr"/>
          <a:lstStyle/>
          <a:p>
            <a:pPr algn="ctr" defTabSz="819143"/>
            <a:endParaRPr lang="en-US" sz="1600">
              <a:solidFill>
                <a:prstClr val="white"/>
              </a:solidFill>
            </a:endParaRPr>
          </a:p>
        </p:txBody>
      </p:sp>
      <p:sp>
        <p:nvSpPr>
          <p:cNvPr id="29" name="28 Marcador de número de diapositiva"/>
          <p:cNvSpPr>
            <a:spLocks noGrp="1"/>
          </p:cNvSpPr>
          <p:nvPr>
            <p:ph type="sldNum" sz="quarter" idx="12"/>
          </p:nvPr>
        </p:nvSpPr>
        <p:spPr>
          <a:xfrm>
            <a:off x="4343400" y="2199451"/>
            <a:ext cx="457200" cy="441325"/>
          </a:xfrm>
        </p:spPr>
        <p:txBody>
          <a:bodyPr/>
          <a:lstStyle>
            <a:lvl1pPr>
              <a:defRPr>
                <a:solidFill>
                  <a:schemeClr val="accent3">
                    <a:shade val="75000"/>
                  </a:schemeClr>
                </a:solidFill>
              </a:defRPr>
            </a:lvl1pPr>
          </a:lstStyle>
          <a:p>
            <a:fld id="{B6F15528-21DE-4FAA-801E-634DDDAF4B2B}" type="slidenum">
              <a:rPr lang="es-ES" smtClean="0">
                <a:solidFill>
                  <a:srgbClr val="8CADAE">
                    <a:shade val="75000"/>
                  </a:srgbClr>
                </a:solidFill>
              </a:rPr>
              <a:pPr/>
              <a:t>‹Nº›</a:t>
            </a:fld>
            <a:endParaRPr lang="es-ES">
              <a:solidFill>
                <a:srgbClr val="8CADAE">
                  <a:shade val="75000"/>
                </a:srgbClr>
              </a:solidFill>
            </a:endParaRPr>
          </a:p>
        </p:txBody>
      </p:sp>
      <p:sp>
        <p:nvSpPr>
          <p:cNvPr id="8" name="7 Título"/>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s-ES" smtClean="0"/>
              <a:t>Haga clic para modificar el estilo de título del patrón</a:t>
            </a:r>
            <a:endParaRPr kumimoji="0" lang="en-US"/>
          </a:p>
        </p:txBody>
      </p:sp>
    </p:spTree>
    <p:extLst>
      <p:ext uri="{BB962C8B-B14F-4D97-AF65-F5344CB8AC3E}">
        <p14:creationId xmlns:p14="http://schemas.microsoft.com/office/powerpoint/2010/main" val="198694153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endParaRPr lang="en-US"/>
          </a:p>
        </p:txBody>
      </p:sp>
      <p:sp>
        <p:nvSpPr>
          <p:cNvPr id="5" name="4 Marcador de pie de página"/>
          <p:cNvSpPr>
            <a:spLocks noGrp="1"/>
          </p:cNvSpPr>
          <p:nvPr>
            <p:ph type="ftr" sz="quarter" idx="11"/>
          </p:nvPr>
        </p:nvSpPr>
        <p:spPr/>
        <p:txBody>
          <a:bodyPr/>
          <a:lstStyle/>
          <a:p>
            <a:pPr marL="11379"/>
            <a:r>
              <a:rPr lang="es-ES" spc="-13" smtClean="0"/>
              <a:t>Documento estrictamente reservado a los profesionales de la salud</a:t>
            </a:r>
            <a:endParaRPr lang="es-ES" spc="-13" dirty="0"/>
          </a:p>
        </p:txBody>
      </p:sp>
      <p:sp>
        <p:nvSpPr>
          <p:cNvPr id="6" name="5 Marcador de número de diapositiva"/>
          <p:cNvSpPr>
            <a:spLocks noGrp="1"/>
          </p:cNvSpPr>
          <p:nvPr>
            <p:ph type="sldNum" sz="quarter" idx="12"/>
          </p:nvPr>
        </p:nvSpPr>
        <p:spPr/>
        <p:txBody>
          <a:bodyPr/>
          <a:lstStyle/>
          <a:p>
            <a:fld id="{B6F15528-21DE-4FAA-801E-634DDDAF4B2B}" type="slidenum">
              <a:rPr lang="es-ES" smtClean="0">
                <a:solidFill>
                  <a:srgbClr val="8CADAE">
                    <a:shade val="75000"/>
                  </a:srgbClr>
                </a:solidFill>
              </a:rPr>
              <a:pPr/>
              <a:t>‹Nº›</a:t>
            </a:fld>
            <a:endParaRPr lang="es-ES">
              <a:solidFill>
                <a:srgbClr val="8CADAE">
                  <a:shade val="75000"/>
                </a:srgbClr>
              </a:solidFill>
            </a:endParaRPr>
          </a:p>
        </p:txBody>
      </p:sp>
    </p:spTree>
    <p:extLst>
      <p:ext uri="{BB962C8B-B14F-4D97-AF65-F5344CB8AC3E}">
        <p14:creationId xmlns:p14="http://schemas.microsoft.com/office/powerpoint/2010/main" val="4034616502"/>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bg>
      <p:bgRef idx="1001">
        <a:schemeClr val="bg2"/>
      </p:bgRef>
    </p:bg>
    <p:spTree>
      <p:nvGrpSpPr>
        <p:cNvPr id="1" name=""/>
        <p:cNvGrpSpPr/>
        <p:nvPr/>
      </p:nvGrpSpPr>
      <p:grpSpPr>
        <a:xfrm>
          <a:off x="0" y="0"/>
          <a:ext cx="0" cy="0"/>
          <a:chOff x="0" y="0"/>
          <a:chExt cx="0" cy="0"/>
        </a:xfrm>
      </p:grpSpPr>
      <p:sp>
        <p:nvSpPr>
          <p:cNvPr id="7" name="6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9" tIns="45714" rIns="91429" bIns="45714" anchor="ctr" compatLnSpc="1"/>
          <a:lstStyle/>
          <a:p>
            <a:pPr defTabSz="819143"/>
            <a:endParaRPr lang="en-US" sz="1600">
              <a:solidFill>
                <a:prstClr val="black"/>
              </a:solidFill>
            </a:endParaRPr>
          </a:p>
        </p:txBody>
      </p:sp>
      <p:sp>
        <p:nvSpPr>
          <p:cNvPr id="8" name="7 Rectángulo"/>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9" tIns="45714" rIns="91429" bIns="45714" anchor="ctr" compatLnSpc="1"/>
          <a:lstStyle/>
          <a:p>
            <a:pPr defTabSz="819143"/>
            <a:endParaRPr lang="en-US" sz="1600">
              <a:solidFill>
                <a:prstClr val="black"/>
              </a:solidFill>
            </a:endParaRPr>
          </a:p>
        </p:txBody>
      </p:sp>
      <p:sp>
        <p:nvSpPr>
          <p:cNvPr id="9" name="8 Rectángulo"/>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9" tIns="45714" rIns="91429" bIns="45714" anchor="ctr" compatLnSpc="1"/>
          <a:lstStyle/>
          <a:p>
            <a:pPr defTabSz="819143"/>
            <a:endParaRPr lang="en-US" sz="1600">
              <a:solidFill>
                <a:prstClr val="black"/>
              </a:solidFill>
            </a:endParaRPr>
          </a:p>
        </p:txBody>
      </p:sp>
      <p:sp>
        <p:nvSpPr>
          <p:cNvPr id="10" name="9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9" tIns="45714" rIns="91429" bIns="45714" anchor="ctr" compatLnSpc="1"/>
          <a:lstStyle/>
          <a:p>
            <a:pPr defTabSz="819143"/>
            <a:endParaRPr lang="en-US" sz="1600">
              <a:solidFill>
                <a:prstClr val="black"/>
              </a:solidFill>
            </a:endParaRPr>
          </a:p>
        </p:txBody>
      </p:sp>
      <p:sp>
        <p:nvSpPr>
          <p:cNvPr id="11" name="10 Rectángulo"/>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29" tIns="45714" rIns="91429" bIns="45714" anchor="ctr" compatLnSpc="1"/>
          <a:lstStyle/>
          <a:p>
            <a:pPr defTabSz="819143"/>
            <a:endParaRPr lang="en-US" sz="1600">
              <a:solidFill>
                <a:prstClr val="black"/>
              </a:solidFill>
            </a:endParaRPr>
          </a:p>
        </p:txBody>
      </p:sp>
      <p:sp>
        <p:nvSpPr>
          <p:cNvPr id="12" name="11 Rectángulo"/>
          <p:cNvSpPr>
            <a:spLocks noChangeArrowheads="1"/>
          </p:cNvSpPr>
          <p:nvPr/>
        </p:nvSpPr>
        <p:spPr bwMode="auto">
          <a:xfrm>
            <a:off x="152400" y="155449"/>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29" tIns="45714" rIns="91429" bIns="45714" anchor="ctr" compatLnSpc="1"/>
          <a:lstStyle/>
          <a:p>
            <a:pPr defTabSz="819143"/>
            <a:endParaRPr lang="en-US" sz="1600" dirty="0">
              <a:solidFill>
                <a:prstClr val="black"/>
              </a:solidFill>
            </a:endParaRPr>
          </a:p>
        </p:txBody>
      </p:sp>
      <p:sp>
        <p:nvSpPr>
          <p:cNvPr id="13" name="12 Conector recto"/>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29" tIns="45714" rIns="91429" bIns="45714" anchor="ctr" compatLnSpc="1"/>
          <a:lstStyle/>
          <a:p>
            <a:pPr defTabSz="819143"/>
            <a:endParaRPr lang="en-US" sz="1600">
              <a:solidFill>
                <a:prstClr val="black"/>
              </a:solidFill>
            </a:endParaRPr>
          </a:p>
        </p:txBody>
      </p:sp>
      <p:sp>
        <p:nvSpPr>
          <p:cNvPr id="14" name="13 Elipse"/>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29" tIns="45714" rIns="91429" bIns="45714" anchor="ctr"/>
          <a:lstStyle/>
          <a:p>
            <a:pPr algn="ctr" defTabSz="819143"/>
            <a:endParaRPr lang="en-US" sz="1600">
              <a:solidFill>
                <a:prstClr val="white"/>
              </a:solidFill>
            </a:endParaRPr>
          </a:p>
        </p:txBody>
      </p:sp>
      <p:sp>
        <p:nvSpPr>
          <p:cNvPr id="15" name="14 Elipse"/>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91429" tIns="45714" rIns="91429" bIns="45714" anchor="ctr"/>
          <a:lstStyle/>
          <a:p>
            <a:pPr algn="ctr" defTabSz="819143"/>
            <a:endParaRPr lang="en-US" sz="1600">
              <a:solidFill>
                <a:prstClr val="white"/>
              </a:solidFill>
            </a:endParaRPr>
          </a:p>
        </p:txBody>
      </p:sp>
      <p:sp>
        <p:nvSpPr>
          <p:cNvPr id="6" name="5 Marcador de número de diapositiva"/>
          <p:cNvSpPr>
            <a:spLocks noGrp="1"/>
          </p:cNvSpPr>
          <p:nvPr>
            <p:ph type="sldNum" sz="quarter" idx="12"/>
          </p:nvPr>
        </p:nvSpPr>
        <p:spPr>
          <a:xfrm>
            <a:off x="6915912" y="3009902"/>
            <a:ext cx="457200" cy="441325"/>
          </a:xfrm>
        </p:spPr>
        <p:txBody>
          <a:bodyPr/>
          <a:lstStyle/>
          <a:p>
            <a:fld id="{B6F15528-21DE-4FAA-801E-634DDDAF4B2B}" type="slidenum">
              <a:rPr lang="es-ES" smtClean="0">
                <a:solidFill>
                  <a:srgbClr val="8CADAE">
                    <a:shade val="75000"/>
                  </a:srgbClr>
                </a:solidFill>
              </a:rPr>
              <a:pPr/>
              <a:t>‹Nº›</a:t>
            </a:fld>
            <a:endParaRPr lang="es-ES">
              <a:solidFill>
                <a:srgbClr val="8CADAE">
                  <a:shade val="75000"/>
                </a:srgbClr>
              </a:solidFill>
            </a:endParaRPr>
          </a:p>
        </p:txBody>
      </p:sp>
      <p:sp>
        <p:nvSpPr>
          <p:cNvPr id="3" name="2 Marcador de texto vertical"/>
          <p:cNvSpPr>
            <a:spLocks noGrp="1"/>
          </p:cNvSpPr>
          <p:nvPr>
            <p:ph type="body" orient="vert" idx="1"/>
          </p:nvPr>
        </p:nvSpPr>
        <p:spPr>
          <a:xfrm>
            <a:off x="304800" y="304800"/>
            <a:ext cx="6553200" cy="5821366"/>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endParaRPr lang="en-US"/>
          </a:p>
        </p:txBody>
      </p:sp>
      <p:sp>
        <p:nvSpPr>
          <p:cNvPr id="5" name="4 Marcador de pie de página"/>
          <p:cNvSpPr>
            <a:spLocks noGrp="1"/>
          </p:cNvSpPr>
          <p:nvPr>
            <p:ph type="ftr" sz="quarter" idx="11"/>
          </p:nvPr>
        </p:nvSpPr>
        <p:spPr/>
        <p:txBody>
          <a:bodyPr/>
          <a:lstStyle/>
          <a:p>
            <a:pPr marL="11379"/>
            <a:r>
              <a:rPr lang="es-ES" spc="-13" smtClean="0"/>
              <a:t>Documento estrictamente reservado a los profesionales de la salud</a:t>
            </a:r>
            <a:endParaRPr lang="es-ES" spc="-13" dirty="0"/>
          </a:p>
        </p:txBody>
      </p:sp>
      <p:sp>
        <p:nvSpPr>
          <p:cNvPr id="2" name="1 Título vertical"/>
          <p:cNvSpPr>
            <a:spLocks noGrp="1"/>
          </p:cNvSpPr>
          <p:nvPr>
            <p:ph type="title" orient="vert"/>
          </p:nvPr>
        </p:nvSpPr>
        <p:spPr>
          <a:xfrm>
            <a:off x="7391400" y="304802"/>
            <a:ext cx="1447800" cy="5851525"/>
          </a:xfrm>
        </p:spPr>
        <p:txBody>
          <a:bodyPr vert="eaVert"/>
          <a:lstStyle/>
          <a:p>
            <a:r>
              <a:rPr kumimoji="0" lang="es-ES" smtClean="0"/>
              <a:t>Haga clic para modificar el estilo de título del patrón</a:t>
            </a:r>
            <a:endParaRPr kumimoji="0" lang="en-US"/>
          </a:p>
        </p:txBody>
      </p:sp>
    </p:spTree>
    <p:extLst>
      <p:ext uri="{BB962C8B-B14F-4D97-AF65-F5344CB8AC3E}">
        <p14:creationId xmlns:p14="http://schemas.microsoft.com/office/powerpoint/2010/main" val="3208122986"/>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800" b="0" i="0">
                <a:solidFill>
                  <a:schemeClr val="bg1"/>
                </a:solidFill>
                <a:latin typeface="Calibri"/>
                <a:cs typeface="Calibri"/>
              </a:defRPr>
            </a:lvl1pPr>
          </a:lstStyle>
          <a:p>
            <a:pPr marL="11379"/>
            <a:r>
              <a:rPr lang="es-ES" spc="-13" smtClean="0">
                <a:solidFill>
                  <a:prstClr val="white"/>
                </a:solidFill>
              </a:rPr>
              <a:t>Documento estrictamente reservado a los profesionales de la salud</a:t>
            </a:r>
            <a:endParaRPr lang="es-ES" spc="-13" dirty="0">
              <a:solidFill>
                <a:prstClr val="white"/>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val="347415161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00" b="1" i="0">
                <a:solidFill>
                  <a:srgbClr val="177C3E"/>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defRPr sz="1800" b="0" i="0">
                <a:solidFill>
                  <a:schemeClr val="bg1"/>
                </a:solidFill>
                <a:latin typeface="Calibri"/>
                <a:cs typeface="Calibri"/>
              </a:defRPr>
            </a:lvl1pPr>
          </a:lstStyle>
          <a:p>
            <a:pPr marL="11379"/>
            <a:r>
              <a:rPr lang="es-ES" spc="-13" smtClean="0">
                <a:solidFill>
                  <a:prstClr val="white"/>
                </a:solidFill>
              </a:rPr>
              <a:t>Documento estrictamente reservado a los profesionales de la salud</a:t>
            </a:r>
            <a:endParaRPr lang="es-ES" spc="-13" dirty="0">
              <a:solidFill>
                <a:prstClr val="white"/>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val="23785755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1">
        <a:schemeClr val="bg2"/>
      </p:bgRef>
    </p:bg>
    <p:spTree>
      <p:nvGrpSpPr>
        <p:cNvPr id="1" name=""/>
        <p:cNvGrpSpPr/>
        <p:nvPr/>
      </p:nvGrpSpPr>
      <p:grpSpPr>
        <a:xfrm>
          <a:off x="0" y="0"/>
          <a:ext cx="0" cy="0"/>
          <a:chOff x="0" y="0"/>
          <a:chExt cx="0" cy="0"/>
        </a:xfrm>
      </p:grpSpPr>
      <p:sp>
        <p:nvSpPr>
          <p:cNvPr id="15" name="14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9" tIns="45714" rIns="91429" bIns="45714" anchor="ctr" compatLnSpc="1"/>
          <a:lstStyle/>
          <a:p>
            <a:pPr defTabSz="819143"/>
            <a:endParaRPr lang="en-US" sz="1600">
              <a:solidFill>
                <a:prstClr val="black"/>
              </a:solidFill>
            </a:endParaRPr>
          </a:p>
        </p:txBody>
      </p:sp>
      <p:sp>
        <p:nvSpPr>
          <p:cNvPr id="19" name="18 Rectángulo"/>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9" tIns="45714" rIns="91429" bIns="45714" anchor="ctr" compatLnSpc="1"/>
          <a:lstStyle/>
          <a:p>
            <a:pPr defTabSz="819143"/>
            <a:endParaRPr lang="en-US" sz="1600">
              <a:solidFill>
                <a:prstClr val="black"/>
              </a:solidFill>
            </a:endParaRPr>
          </a:p>
        </p:txBody>
      </p:sp>
      <p:sp>
        <p:nvSpPr>
          <p:cNvPr id="18" name="17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9" tIns="45714" rIns="91429" bIns="45714" anchor="ctr" compatLnSpc="1"/>
          <a:lstStyle/>
          <a:p>
            <a:pPr defTabSz="819143"/>
            <a:endParaRPr lang="en-US" sz="1600">
              <a:solidFill>
                <a:prstClr val="black"/>
              </a:solidFill>
            </a:endParaRPr>
          </a:p>
        </p:txBody>
      </p:sp>
      <p:sp>
        <p:nvSpPr>
          <p:cNvPr id="16" name="15 Rectángulo"/>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9" tIns="45714" rIns="91429" bIns="45714" anchor="ctr" compatLnSpc="1"/>
          <a:lstStyle/>
          <a:p>
            <a:pPr defTabSz="819143"/>
            <a:endParaRPr lang="en-US" sz="1600">
              <a:solidFill>
                <a:prstClr val="black"/>
              </a:solidFill>
            </a:endParaRPr>
          </a:p>
        </p:txBody>
      </p:sp>
      <p:sp>
        <p:nvSpPr>
          <p:cNvPr id="12" name="11 Rectángulo"/>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29" tIns="45714" rIns="91429" bIns="45714" anchor="ctr" compatLnSpc="1"/>
          <a:lstStyle/>
          <a:p>
            <a:pPr defTabSz="819143"/>
            <a:endParaRPr lang="en-US" sz="1600">
              <a:solidFill>
                <a:prstClr val="black"/>
              </a:solidFill>
            </a:endParaRPr>
          </a:p>
        </p:txBody>
      </p:sp>
      <p:sp>
        <p:nvSpPr>
          <p:cNvPr id="9" name="8 Subtítulo"/>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146" indent="0" algn="ctr">
              <a:buNone/>
            </a:lvl2pPr>
            <a:lvl3pPr marL="914293" indent="0" algn="ctr">
              <a:buNone/>
            </a:lvl3pPr>
            <a:lvl4pPr marL="1371440" indent="0" algn="ctr">
              <a:buNone/>
            </a:lvl4pPr>
            <a:lvl5pPr marL="1828586" indent="0" algn="ctr">
              <a:buNone/>
            </a:lvl5pPr>
            <a:lvl6pPr marL="2285733" indent="0" algn="ctr">
              <a:buNone/>
            </a:lvl6pPr>
            <a:lvl7pPr marL="2742879" indent="0" algn="ctr">
              <a:buNone/>
            </a:lvl7pPr>
            <a:lvl8pPr marL="3200026" indent="0" algn="ctr">
              <a:buNone/>
            </a:lvl8pPr>
            <a:lvl9pPr marL="3657172"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p:txBody>
          <a:bodyPr/>
          <a:lstStyle/>
          <a:p>
            <a:fld id="{E655CB1C-6605-44B9-99E7-AC58A6C19459}" type="datetime1">
              <a:rPr lang="en-US" smtClean="0"/>
              <a:pPr/>
              <a:t>9/30/2016</a:t>
            </a:fld>
            <a:endParaRPr lang="en-US"/>
          </a:p>
        </p:txBody>
      </p:sp>
      <p:sp>
        <p:nvSpPr>
          <p:cNvPr id="17" name="16 Marcador de pie de página"/>
          <p:cNvSpPr>
            <a:spLocks noGrp="1"/>
          </p:cNvSpPr>
          <p:nvPr>
            <p:ph type="ftr" sz="quarter" idx="11"/>
          </p:nvPr>
        </p:nvSpPr>
        <p:spPr/>
        <p:txBody>
          <a:bodyPr/>
          <a:lstStyle/>
          <a:p>
            <a:pPr marL="11379"/>
            <a:r>
              <a:rPr lang="es-ES" spc="-13" smtClean="0"/>
              <a:t>USO PERSONAL Y NO DISTRIBUTIVO</a:t>
            </a:r>
            <a:endParaRPr lang="es-ES" spc="-13" dirty="0"/>
          </a:p>
        </p:txBody>
      </p:sp>
      <p:sp>
        <p:nvSpPr>
          <p:cNvPr id="7" name="6 Conector recto"/>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29" tIns="45714" rIns="91429" bIns="45714" anchor="ctr" compatLnSpc="1"/>
          <a:lstStyle/>
          <a:p>
            <a:pPr defTabSz="819143"/>
            <a:endParaRPr lang="en-US" sz="1600">
              <a:solidFill>
                <a:prstClr val="black"/>
              </a:solidFill>
            </a:endParaRPr>
          </a:p>
        </p:txBody>
      </p:sp>
      <p:sp>
        <p:nvSpPr>
          <p:cNvPr id="10" name="9 Rectángulo"/>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29" tIns="45714" rIns="91429" bIns="45714" anchor="ctr" compatLnSpc="1"/>
          <a:lstStyle/>
          <a:p>
            <a:pPr defTabSz="819143"/>
            <a:endParaRPr lang="en-US" sz="1600" dirty="0">
              <a:solidFill>
                <a:prstClr val="black"/>
              </a:solidFill>
            </a:endParaRPr>
          </a:p>
        </p:txBody>
      </p:sp>
      <p:sp>
        <p:nvSpPr>
          <p:cNvPr id="13" name="12 Elipse"/>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29" tIns="45714" rIns="91429" bIns="45714" anchor="ctr"/>
          <a:lstStyle/>
          <a:p>
            <a:pPr algn="ctr" defTabSz="819143"/>
            <a:endParaRPr lang="en-US" sz="1600">
              <a:solidFill>
                <a:prstClr val="white"/>
              </a:solidFill>
            </a:endParaRPr>
          </a:p>
        </p:txBody>
      </p:sp>
      <p:sp>
        <p:nvSpPr>
          <p:cNvPr id="14" name="13 Elipse"/>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91429" tIns="45714" rIns="91429" bIns="45714" anchor="ctr"/>
          <a:lstStyle/>
          <a:p>
            <a:pPr algn="ctr" defTabSz="819143"/>
            <a:endParaRPr lang="en-US" sz="1600">
              <a:solidFill>
                <a:prstClr val="white"/>
              </a:solidFill>
            </a:endParaRPr>
          </a:p>
        </p:txBody>
      </p:sp>
      <p:sp>
        <p:nvSpPr>
          <p:cNvPr id="29" name="28 Marcador de número de diapositiva"/>
          <p:cNvSpPr>
            <a:spLocks noGrp="1"/>
          </p:cNvSpPr>
          <p:nvPr>
            <p:ph type="sldNum" sz="quarter" idx="12"/>
          </p:nvPr>
        </p:nvSpPr>
        <p:spPr>
          <a:xfrm>
            <a:off x="4343400" y="2199451"/>
            <a:ext cx="457200" cy="441325"/>
          </a:xfrm>
        </p:spPr>
        <p:txBody>
          <a:bodyPr/>
          <a:lstStyle>
            <a:lvl1pPr>
              <a:defRPr>
                <a:solidFill>
                  <a:schemeClr val="accent3">
                    <a:shade val="75000"/>
                  </a:schemeClr>
                </a:solidFill>
              </a:defRPr>
            </a:lvl1pPr>
          </a:lstStyle>
          <a:p>
            <a:fld id="{B6F15528-21DE-4FAA-801E-634DDDAF4B2B}" type="slidenum">
              <a:rPr lang="es-ES" smtClean="0">
                <a:solidFill>
                  <a:srgbClr val="8CADAE">
                    <a:shade val="75000"/>
                  </a:srgbClr>
                </a:solidFill>
              </a:rPr>
              <a:pPr/>
              <a:t>‹Nº›</a:t>
            </a:fld>
            <a:endParaRPr lang="es-ES">
              <a:solidFill>
                <a:srgbClr val="8CADAE">
                  <a:shade val="75000"/>
                </a:srgbClr>
              </a:solidFill>
            </a:endParaRPr>
          </a:p>
        </p:txBody>
      </p:sp>
      <p:sp>
        <p:nvSpPr>
          <p:cNvPr id="8" name="7 Título"/>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s-ES" smtClean="0"/>
              <a:t>Haga clic para modificar el estilo de título del patrón</a:t>
            </a:r>
            <a:endParaRPr kumimoji="0" lang="en-US"/>
          </a:p>
        </p:txBody>
      </p:sp>
    </p:spTree>
    <p:extLst>
      <p:ext uri="{BB962C8B-B14F-4D97-AF65-F5344CB8AC3E}">
        <p14:creationId xmlns:p14="http://schemas.microsoft.com/office/powerpoint/2010/main" val="911752284"/>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ítulo y objetos">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solidFill>
                  <a:schemeClr val="accent3">
                    <a:shade val="75000"/>
                  </a:schemeClr>
                </a:solidFill>
              </a:defRPr>
            </a:lvl1p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fld id="{225FC3C0-56BC-4BE8-B343-166040131B17}" type="datetime1">
              <a:rPr lang="en-US" smtClean="0"/>
              <a:pPr/>
              <a:t>9/30/2016</a:t>
            </a:fld>
            <a:endParaRPr lang="en-US"/>
          </a:p>
        </p:txBody>
      </p:sp>
      <p:sp>
        <p:nvSpPr>
          <p:cNvPr id="5" name="4 Marcador de pie de página"/>
          <p:cNvSpPr>
            <a:spLocks noGrp="1"/>
          </p:cNvSpPr>
          <p:nvPr>
            <p:ph type="ftr" sz="quarter" idx="11"/>
          </p:nvPr>
        </p:nvSpPr>
        <p:spPr/>
        <p:txBody>
          <a:bodyPr/>
          <a:lstStyle/>
          <a:p>
            <a:pPr marL="11379"/>
            <a:r>
              <a:rPr lang="es-ES" spc="-13" smtClean="0"/>
              <a:t>USO PERSONAL Y NO DISTRIBUTIVO</a:t>
            </a:r>
            <a:endParaRPr lang="es-ES" spc="-13" dirty="0"/>
          </a:p>
        </p:txBody>
      </p:sp>
      <p:sp>
        <p:nvSpPr>
          <p:cNvPr id="6" name="5 Marcador de número de diapositiva"/>
          <p:cNvSpPr>
            <a:spLocks noGrp="1"/>
          </p:cNvSpPr>
          <p:nvPr>
            <p:ph type="sldNum" sz="quarter" idx="12"/>
          </p:nvPr>
        </p:nvSpPr>
        <p:spPr>
          <a:xfrm>
            <a:off x="4361688" y="1026372"/>
            <a:ext cx="457200" cy="441325"/>
          </a:xfrm>
        </p:spPr>
        <p:txBody>
          <a:bodyPr/>
          <a:lstStyle/>
          <a:p>
            <a:fld id="{B6F15528-21DE-4FAA-801E-634DDDAF4B2B}" type="slidenum">
              <a:rPr lang="es-ES" smtClean="0">
                <a:solidFill>
                  <a:srgbClr val="8CADAE">
                    <a:shade val="75000"/>
                  </a:srgbClr>
                </a:solidFill>
              </a:rPr>
              <a:pPr/>
              <a:t>‹Nº›</a:t>
            </a:fld>
            <a:endParaRPr lang="es-ES">
              <a:solidFill>
                <a:srgbClr val="8CADAE">
                  <a:shade val="75000"/>
                </a:srgbClr>
              </a:solidFill>
            </a:endParaRPr>
          </a:p>
        </p:txBody>
      </p:sp>
      <p:sp>
        <p:nvSpPr>
          <p:cNvPr id="8" name="7 Marcador de contenido"/>
          <p:cNvSpPr>
            <a:spLocks noGrp="1"/>
          </p:cNvSpPr>
          <p:nvPr>
            <p:ph sz="quarter" idx="1"/>
          </p:nvPr>
        </p:nvSpPr>
        <p:spPr>
          <a:xfrm>
            <a:off x="301752" y="1527048"/>
            <a:ext cx="850392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extLst>
      <p:ext uri="{BB962C8B-B14F-4D97-AF65-F5344CB8AC3E}">
        <p14:creationId xmlns:p14="http://schemas.microsoft.com/office/powerpoint/2010/main" val="704989147"/>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1"/>
      </p:bgRef>
    </p:bg>
    <p:spTree>
      <p:nvGrpSpPr>
        <p:cNvPr id="1" name=""/>
        <p:cNvGrpSpPr/>
        <p:nvPr/>
      </p:nvGrpSpPr>
      <p:grpSpPr>
        <a:xfrm>
          <a:off x="0" y="0"/>
          <a:ext cx="0" cy="0"/>
          <a:chOff x="0" y="0"/>
          <a:chExt cx="0" cy="0"/>
        </a:xfrm>
      </p:grpSpPr>
      <p:sp>
        <p:nvSpPr>
          <p:cNvPr id="17" name="16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9" tIns="45714" rIns="91429" bIns="45714" anchor="ctr" compatLnSpc="1"/>
          <a:lstStyle/>
          <a:p>
            <a:pPr defTabSz="819143"/>
            <a:endParaRPr lang="en-US" sz="1600">
              <a:solidFill>
                <a:prstClr val="black"/>
              </a:solidFill>
            </a:endParaRPr>
          </a:p>
        </p:txBody>
      </p:sp>
      <p:sp>
        <p:nvSpPr>
          <p:cNvPr id="15" name="14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9" tIns="45714" rIns="91429" bIns="45714" anchor="ctr" compatLnSpc="1"/>
          <a:lstStyle/>
          <a:p>
            <a:pPr defTabSz="819143"/>
            <a:endParaRPr lang="en-US" sz="1600">
              <a:solidFill>
                <a:prstClr val="black"/>
              </a:solidFill>
            </a:endParaRPr>
          </a:p>
        </p:txBody>
      </p:sp>
      <p:sp>
        <p:nvSpPr>
          <p:cNvPr id="16" name="15 Rectángulo"/>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9" tIns="45714" rIns="91429" bIns="45714" anchor="ctr" compatLnSpc="1"/>
          <a:lstStyle/>
          <a:p>
            <a:pPr defTabSz="819143"/>
            <a:endParaRPr lang="en-US" sz="1600">
              <a:solidFill>
                <a:prstClr val="black"/>
              </a:solidFill>
            </a:endParaRPr>
          </a:p>
        </p:txBody>
      </p:sp>
      <p:sp>
        <p:nvSpPr>
          <p:cNvPr id="18" name="17 Rectángulo"/>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9" tIns="45714" rIns="91429" bIns="45714" anchor="ctr" compatLnSpc="1"/>
          <a:lstStyle/>
          <a:p>
            <a:pPr defTabSz="819143"/>
            <a:endParaRPr lang="en-US" sz="1600">
              <a:solidFill>
                <a:prstClr val="black"/>
              </a:solidFill>
            </a:endParaRPr>
          </a:p>
        </p:txBody>
      </p:sp>
      <p:sp>
        <p:nvSpPr>
          <p:cNvPr id="19" name="18 Rectángulo"/>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9" tIns="45714" rIns="91429" bIns="45714" anchor="ctr" compatLnSpc="1"/>
          <a:lstStyle/>
          <a:p>
            <a:pPr defTabSz="819143"/>
            <a:endParaRPr lang="en-US" sz="1600">
              <a:solidFill>
                <a:prstClr val="black"/>
              </a:solidFill>
            </a:endParaRPr>
          </a:p>
        </p:txBody>
      </p:sp>
      <p:sp>
        <p:nvSpPr>
          <p:cNvPr id="12" name="11 Rectángulo"/>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29" tIns="45714" rIns="91429" bIns="45714" anchor="ctr" compatLnSpc="1"/>
          <a:lstStyle/>
          <a:p>
            <a:pPr defTabSz="819143"/>
            <a:endParaRPr lang="en-US" sz="1600">
              <a:solidFill>
                <a:prstClr val="black"/>
              </a:solidFill>
            </a:endParaRPr>
          </a:p>
        </p:txBody>
      </p:sp>
      <p:sp>
        <p:nvSpPr>
          <p:cNvPr id="3" name="2 Marcador de texto"/>
          <p:cNvSpPr>
            <a:spLocks noGrp="1"/>
          </p:cNvSpPr>
          <p:nvPr>
            <p:ph type="body" idx="1"/>
          </p:nvPr>
        </p:nvSpPr>
        <p:spPr>
          <a:xfrm>
            <a:off x="1368427"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13" name="12 Rectángulo"/>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29" tIns="45714" rIns="91429" bIns="45714" anchor="ctr" compatLnSpc="1"/>
          <a:lstStyle/>
          <a:p>
            <a:pPr defTabSz="819143"/>
            <a:endParaRPr lang="en-US" sz="1600">
              <a:solidFill>
                <a:prstClr val="black"/>
              </a:solidFill>
            </a:endParaRPr>
          </a:p>
        </p:txBody>
      </p:sp>
      <p:sp>
        <p:nvSpPr>
          <p:cNvPr id="14" name="13 Rectángulo"/>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29" tIns="45714" rIns="91429" bIns="45714" anchor="ctr" compatLnSpc="1"/>
          <a:lstStyle/>
          <a:p>
            <a:pPr defTabSz="819143"/>
            <a:endParaRPr lang="en-US" sz="1600" dirty="0">
              <a:solidFill>
                <a:prstClr val="black"/>
              </a:solidFill>
            </a:endParaRPr>
          </a:p>
        </p:txBody>
      </p:sp>
      <p:sp>
        <p:nvSpPr>
          <p:cNvPr id="5" name="4 Marcador de pie de página"/>
          <p:cNvSpPr>
            <a:spLocks noGrp="1"/>
          </p:cNvSpPr>
          <p:nvPr>
            <p:ph type="ftr" sz="quarter" idx="11"/>
          </p:nvPr>
        </p:nvSpPr>
        <p:spPr/>
        <p:txBody>
          <a:bodyPr/>
          <a:lstStyle/>
          <a:p>
            <a:pPr marL="11379"/>
            <a:r>
              <a:rPr lang="es-ES" spc="-13" smtClean="0"/>
              <a:t>USO PERSONAL Y NO DISTRIBUTIVO</a:t>
            </a:r>
            <a:endParaRPr lang="es-ES" spc="-13" dirty="0"/>
          </a:p>
        </p:txBody>
      </p:sp>
      <p:sp>
        <p:nvSpPr>
          <p:cNvPr id="4" name="3 Marcador de fecha"/>
          <p:cNvSpPr>
            <a:spLocks noGrp="1"/>
          </p:cNvSpPr>
          <p:nvPr>
            <p:ph type="dt" sz="half" idx="10"/>
          </p:nvPr>
        </p:nvSpPr>
        <p:spPr/>
        <p:txBody>
          <a:bodyPr/>
          <a:lstStyle/>
          <a:p>
            <a:fld id="{C7CFA109-E21A-4823-B6C4-765B5DAC8599}" type="datetime1">
              <a:rPr lang="en-US" smtClean="0"/>
              <a:pPr/>
              <a:t>9/30/2016</a:t>
            </a:fld>
            <a:endParaRPr lang="en-US"/>
          </a:p>
        </p:txBody>
      </p:sp>
      <p:sp>
        <p:nvSpPr>
          <p:cNvPr id="8" name="7 Conector recto"/>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29" tIns="45714" rIns="91429" bIns="45714" anchor="ctr" compatLnSpc="1"/>
          <a:lstStyle/>
          <a:p>
            <a:pPr defTabSz="819143"/>
            <a:endParaRPr lang="en-US" sz="1600">
              <a:solidFill>
                <a:prstClr val="black"/>
              </a:solidFill>
            </a:endParaRPr>
          </a:p>
        </p:txBody>
      </p:sp>
      <p:sp>
        <p:nvSpPr>
          <p:cNvPr id="10" name="9 Elipse"/>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29" tIns="45714" rIns="91429" bIns="45714" anchor="ctr"/>
          <a:lstStyle/>
          <a:p>
            <a:pPr algn="ctr" defTabSz="819143"/>
            <a:endParaRPr lang="en-US" sz="1600">
              <a:solidFill>
                <a:prstClr val="white"/>
              </a:solidFill>
            </a:endParaRPr>
          </a:p>
        </p:txBody>
      </p:sp>
      <p:sp>
        <p:nvSpPr>
          <p:cNvPr id="11" name="10 Elipse"/>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91429" tIns="45714" rIns="91429" bIns="45714" anchor="ctr"/>
          <a:lstStyle/>
          <a:p>
            <a:pPr algn="ctr" defTabSz="819143"/>
            <a:endParaRPr lang="en-US" sz="1600">
              <a:solidFill>
                <a:prstClr val="white"/>
              </a:solidFill>
            </a:endParaRPr>
          </a:p>
        </p:txBody>
      </p:sp>
      <p:sp>
        <p:nvSpPr>
          <p:cNvPr id="6" name="5 Marcador de número de diapositiva"/>
          <p:cNvSpPr>
            <a:spLocks noGrp="1"/>
          </p:cNvSpPr>
          <p:nvPr>
            <p:ph type="sldNum" sz="quarter" idx="12"/>
          </p:nvPr>
        </p:nvSpPr>
        <p:spPr>
          <a:xfrm>
            <a:off x="4343400" y="2199451"/>
            <a:ext cx="457200" cy="441325"/>
          </a:xfrm>
        </p:spPr>
        <p:txBody>
          <a:bodyPr/>
          <a:lstStyle>
            <a:lvl1pPr>
              <a:defRPr>
                <a:solidFill>
                  <a:schemeClr val="accent3">
                    <a:shade val="75000"/>
                  </a:schemeClr>
                </a:solidFill>
              </a:defRPr>
            </a:lvl1pPr>
          </a:lstStyle>
          <a:p>
            <a:fld id="{B6F15528-21DE-4FAA-801E-634DDDAF4B2B}" type="slidenum">
              <a:rPr lang="es-ES" smtClean="0">
                <a:solidFill>
                  <a:srgbClr val="8CADAE">
                    <a:shade val="75000"/>
                  </a:srgbClr>
                </a:solidFill>
              </a:rPr>
              <a:pPr/>
              <a:t>‹Nº›</a:t>
            </a:fld>
            <a:endParaRPr lang="es-ES">
              <a:solidFill>
                <a:srgbClr val="8CADAE">
                  <a:shade val="75000"/>
                </a:srgbClr>
              </a:solidFill>
            </a:endParaRPr>
          </a:p>
        </p:txBody>
      </p:sp>
      <p:sp>
        <p:nvSpPr>
          <p:cNvPr id="2" name="1 Título"/>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s-ES" smtClean="0"/>
              <a:t>Haga clic para modificar el estilo de título del patrón</a:t>
            </a:r>
            <a:endParaRPr kumimoji="0" lang="en-US"/>
          </a:p>
        </p:txBody>
      </p:sp>
    </p:spTree>
    <p:extLst>
      <p:ext uri="{BB962C8B-B14F-4D97-AF65-F5344CB8AC3E}">
        <p14:creationId xmlns:p14="http://schemas.microsoft.com/office/powerpoint/2010/main" val="1441126373"/>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os objetos">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301752" y="228600"/>
            <a:ext cx="8534400" cy="758952"/>
          </a:xfrm>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a:xfrm>
            <a:off x="5791200" y="6409944"/>
            <a:ext cx="3044952" cy="365760"/>
          </a:xfrm>
        </p:spPr>
        <p:txBody>
          <a:bodyPr/>
          <a:lstStyle/>
          <a:p>
            <a:fld id="{E16E9BB7-F162-4416-B71F-52A044F8CABF}" type="datetime1">
              <a:rPr lang="en-US" smtClean="0"/>
              <a:pPr/>
              <a:t>9/30/2016</a:t>
            </a:fld>
            <a:endParaRPr lang="en-US"/>
          </a:p>
        </p:txBody>
      </p:sp>
      <p:sp>
        <p:nvSpPr>
          <p:cNvPr id="6" name="5 Marcador de pie de página"/>
          <p:cNvSpPr>
            <a:spLocks noGrp="1"/>
          </p:cNvSpPr>
          <p:nvPr>
            <p:ph type="ftr" sz="quarter" idx="11"/>
          </p:nvPr>
        </p:nvSpPr>
        <p:spPr/>
        <p:txBody>
          <a:bodyPr/>
          <a:lstStyle/>
          <a:p>
            <a:pPr marL="11379"/>
            <a:r>
              <a:rPr lang="es-ES" spc="-13" smtClean="0"/>
              <a:t>USO PERSONAL Y NO DISTRIBUTIVO</a:t>
            </a:r>
            <a:endParaRPr lang="es-ES" spc="-13" dirty="0"/>
          </a:p>
        </p:txBody>
      </p:sp>
      <p:sp>
        <p:nvSpPr>
          <p:cNvPr id="7" name="6 Marcador de número de diapositiva"/>
          <p:cNvSpPr>
            <a:spLocks noGrp="1"/>
          </p:cNvSpPr>
          <p:nvPr>
            <p:ph type="sldNum" sz="quarter" idx="12"/>
          </p:nvPr>
        </p:nvSpPr>
        <p:spPr/>
        <p:txBody>
          <a:bodyPr/>
          <a:lstStyle/>
          <a:p>
            <a:fld id="{B6F15528-21DE-4FAA-801E-634DDDAF4B2B}" type="slidenum">
              <a:rPr lang="es-ES" smtClean="0">
                <a:solidFill>
                  <a:srgbClr val="8CADAE">
                    <a:shade val="75000"/>
                  </a:srgbClr>
                </a:solidFill>
              </a:rPr>
              <a:pPr/>
              <a:t>‹Nº›</a:t>
            </a:fld>
            <a:endParaRPr lang="es-ES">
              <a:solidFill>
                <a:srgbClr val="8CADAE">
                  <a:shade val="75000"/>
                </a:srgbClr>
              </a:solidFill>
            </a:endParaRPr>
          </a:p>
        </p:txBody>
      </p:sp>
      <p:sp>
        <p:nvSpPr>
          <p:cNvPr id="8" name="7 Conector recto"/>
          <p:cNvSpPr>
            <a:spLocks noChangeShapeType="1"/>
          </p:cNvSpPr>
          <p:nvPr/>
        </p:nvSpPr>
        <p:spPr bwMode="auto">
          <a:xfrm flipV="1">
            <a:off x="4563081" y="1575653"/>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29" tIns="45714" rIns="91429" bIns="45714" anchor="ctr" compatLnSpc="1"/>
          <a:lstStyle/>
          <a:p>
            <a:pPr defTabSz="819143"/>
            <a:endParaRPr lang="en-US" sz="1600">
              <a:solidFill>
                <a:prstClr val="black"/>
              </a:solidFill>
            </a:endParaRPr>
          </a:p>
        </p:txBody>
      </p:sp>
      <p:sp>
        <p:nvSpPr>
          <p:cNvPr id="10" name="9 Marcador de contenido"/>
          <p:cNvSpPr>
            <a:spLocks noGrp="1"/>
          </p:cNvSpPr>
          <p:nvPr>
            <p:ph sz="half" idx="1"/>
          </p:nvPr>
        </p:nvSpPr>
        <p:spPr>
          <a:xfrm>
            <a:off x="301752" y="1371600"/>
            <a:ext cx="4038600" cy="4681728"/>
          </a:xfrm>
        </p:spPr>
        <p:txBody>
          <a:bodyPr/>
          <a:lstStyle>
            <a:lvl1pPr>
              <a:defRPr sz="2500"/>
            </a:lvl1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contenido"/>
          <p:cNvSpPr>
            <a:spLocks noGrp="1"/>
          </p:cNvSpPr>
          <p:nvPr>
            <p:ph sz="half" idx="2"/>
          </p:nvPr>
        </p:nvSpPr>
        <p:spPr>
          <a:xfrm>
            <a:off x="4800600" y="1371600"/>
            <a:ext cx="4038600" cy="4681728"/>
          </a:xfrm>
        </p:spPr>
        <p:txBody>
          <a:bodyPr/>
          <a:lstStyle>
            <a:lvl1pPr>
              <a:defRPr sz="2500"/>
            </a:lvl1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extLst>
      <p:ext uri="{BB962C8B-B14F-4D97-AF65-F5344CB8AC3E}">
        <p14:creationId xmlns:p14="http://schemas.microsoft.com/office/powerpoint/2010/main" val="2908905942"/>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1">
        <a:schemeClr val="bg2"/>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29" tIns="45714" rIns="91429" bIns="45714" anchor="ctr" compatLnSpc="1"/>
          <a:lstStyle/>
          <a:p>
            <a:pPr defTabSz="819143"/>
            <a:endParaRPr lang="en-US" sz="1600">
              <a:solidFill>
                <a:prstClr val="black"/>
              </a:solidFill>
            </a:endParaRPr>
          </a:p>
        </p:txBody>
      </p:sp>
      <p:sp>
        <p:nvSpPr>
          <p:cNvPr id="20" name="19 Rectángulo"/>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9" tIns="45714" rIns="91429" bIns="45714" anchor="ctr" compatLnSpc="1"/>
          <a:lstStyle/>
          <a:p>
            <a:pPr defTabSz="819143"/>
            <a:endParaRPr lang="en-US" sz="1600">
              <a:solidFill>
                <a:prstClr val="black"/>
              </a:solidFill>
            </a:endParaRPr>
          </a:p>
        </p:txBody>
      </p:sp>
      <p:sp>
        <p:nvSpPr>
          <p:cNvPr id="19" name="18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9" tIns="45714" rIns="91429" bIns="45714" anchor="ctr" compatLnSpc="1"/>
          <a:lstStyle/>
          <a:p>
            <a:pPr defTabSz="819143"/>
            <a:endParaRPr lang="en-US" sz="1600">
              <a:solidFill>
                <a:prstClr val="black"/>
              </a:solidFill>
            </a:endParaRPr>
          </a:p>
        </p:txBody>
      </p:sp>
      <p:sp>
        <p:nvSpPr>
          <p:cNvPr id="21" name="20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9" tIns="45714" rIns="91429" bIns="45714" anchor="ctr" compatLnSpc="1"/>
          <a:lstStyle/>
          <a:p>
            <a:pPr defTabSz="819143"/>
            <a:endParaRPr lang="en-US" sz="1600">
              <a:solidFill>
                <a:prstClr val="black"/>
              </a:solidFill>
            </a:endParaRPr>
          </a:p>
        </p:txBody>
      </p:sp>
      <p:sp>
        <p:nvSpPr>
          <p:cNvPr id="22" name="21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9" tIns="45714" rIns="91429" bIns="45714" anchor="ctr" compatLnSpc="1"/>
          <a:lstStyle/>
          <a:p>
            <a:pPr defTabSz="819143"/>
            <a:endParaRPr lang="en-US" sz="1600">
              <a:solidFill>
                <a:prstClr val="black"/>
              </a:solidFill>
            </a:endParaRPr>
          </a:p>
        </p:txBody>
      </p:sp>
      <p:sp>
        <p:nvSpPr>
          <p:cNvPr id="11" name="10 Rectángulo"/>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29" tIns="45714" rIns="91429" bIns="45714" anchor="ctr"/>
          <a:lstStyle/>
          <a:p>
            <a:pPr algn="ctr" defTabSz="819143"/>
            <a:endParaRPr lang="en-US" sz="1600">
              <a:solidFill>
                <a:prstClr val="white"/>
              </a:solidFill>
            </a:endParaRPr>
          </a:p>
        </p:txBody>
      </p:sp>
      <p:sp>
        <p:nvSpPr>
          <p:cNvPr id="13" name="12 Rectángulo"/>
          <p:cNvSpPr>
            <a:spLocks noChangeArrowheads="1"/>
          </p:cNvSpPr>
          <p:nvPr/>
        </p:nvSpPr>
        <p:spPr bwMode="auto">
          <a:xfrm>
            <a:off x="145923" y="6391657"/>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29" tIns="45714" rIns="91429" bIns="45714" anchor="ctr" compatLnSpc="1"/>
          <a:lstStyle/>
          <a:p>
            <a:pPr defTabSz="819143"/>
            <a:endParaRPr lang="en-US" sz="1600">
              <a:solidFill>
                <a:prstClr val="black"/>
              </a:solidFill>
            </a:endParaRPr>
          </a:p>
        </p:txBody>
      </p:sp>
      <p:sp>
        <p:nvSpPr>
          <p:cNvPr id="3" name="2 Marcador de texto"/>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791331"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7" name="6 Marcador de fecha"/>
          <p:cNvSpPr>
            <a:spLocks noGrp="1"/>
          </p:cNvSpPr>
          <p:nvPr>
            <p:ph type="dt" sz="half" idx="10"/>
          </p:nvPr>
        </p:nvSpPr>
        <p:spPr/>
        <p:txBody>
          <a:bodyPr/>
          <a:lstStyle/>
          <a:p>
            <a:fld id="{CB6BDB97-69DA-4085-B5C4-CC30190A0008}" type="datetime1">
              <a:rPr lang="en-US" smtClean="0"/>
              <a:pPr/>
              <a:t>9/30/2016</a:t>
            </a:fld>
            <a:endParaRPr lang="en-US"/>
          </a:p>
        </p:txBody>
      </p:sp>
      <p:sp>
        <p:nvSpPr>
          <p:cNvPr id="8" name="7 Marcador de pie de página"/>
          <p:cNvSpPr>
            <a:spLocks noGrp="1"/>
          </p:cNvSpPr>
          <p:nvPr>
            <p:ph type="ftr" sz="quarter" idx="11"/>
          </p:nvPr>
        </p:nvSpPr>
        <p:spPr>
          <a:xfrm>
            <a:off x="304800" y="6409944"/>
            <a:ext cx="3581400" cy="365760"/>
          </a:xfrm>
        </p:spPr>
        <p:txBody>
          <a:bodyPr/>
          <a:lstStyle/>
          <a:p>
            <a:pPr marL="11379"/>
            <a:r>
              <a:rPr lang="es-ES" spc="-13" smtClean="0"/>
              <a:t>USO PERSONAL Y NO DISTRIBUTIVO</a:t>
            </a:r>
            <a:endParaRPr lang="es-ES" spc="-13" dirty="0"/>
          </a:p>
        </p:txBody>
      </p:sp>
      <p:sp>
        <p:nvSpPr>
          <p:cNvPr id="15" name="14 Conector recto"/>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29" tIns="45714" rIns="91429" bIns="45714" anchor="ctr" compatLnSpc="1"/>
          <a:lstStyle/>
          <a:p>
            <a:pPr defTabSz="819143"/>
            <a:endParaRPr lang="en-US" sz="1600">
              <a:solidFill>
                <a:prstClr val="black"/>
              </a:solidFill>
            </a:endParaRPr>
          </a:p>
        </p:txBody>
      </p:sp>
      <p:sp>
        <p:nvSpPr>
          <p:cNvPr id="18" name="17 Rectángulo"/>
          <p:cNvSpPr>
            <a:spLocks noChangeArrowheads="1"/>
          </p:cNvSpPr>
          <p:nvPr/>
        </p:nvSpPr>
        <p:spPr bwMode="auto">
          <a:xfrm>
            <a:off x="152400" y="155449"/>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29" tIns="45714" rIns="91429" bIns="45714" anchor="ctr" compatLnSpc="1"/>
          <a:lstStyle/>
          <a:p>
            <a:pPr defTabSz="819143"/>
            <a:endParaRPr lang="en-US" sz="1600" dirty="0">
              <a:solidFill>
                <a:prstClr val="black"/>
              </a:solidFill>
            </a:endParaRPr>
          </a:p>
        </p:txBody>
      </p:sp>
      <p:sp>
        <p:nvSpPr>
          <p:cNvPr id="24" name="23 Marcador de contenido"/>
          <p:cNvSpPr>
            <a:spLocks noGrp="1"/>
          </p:cNvSpPr>
          <p:nvPr>
            <p:ph sz="quarter" idx="2"/>
          </p:nvPr>
        </p:nvSpPr>
        <p:spPr>
          <a:xfrm>
            <a:off x="301752" y="2471384"/>
            <a:ext cx="4041648" cy="3818404"/>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6" name="25 Marcador de contenido"/>
          <p:cNvSpPr>
            <a:spLocks noGrp="1"/>
          </p:cNvSpPr>
          <p:nvPr>
            <p:ph sz="quarter" idx="4"/>
          </p:nvPr>
        </p:nvSpPr>
        <p:spPr>
          <a:xfrm>
            <a:off x="4800600" y="2471383"/>
            <a:ext cx="4038600" cy="382219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Elipse"/>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29" tIns="45714" rIns="91429" bIns="45714" anchor="ctr"/>
          <a:lstStyle/>
          <a:p>
            <a:pPr algn="ctr" defTabSz="819143"/>
            <a:endParaRPr lang="en-US" sz="1600">
              <a:solidFill>
                <a:prstClr val="white"/>
              </a:solidFill>
            </a:endParaRPr>
          </a:p>
        </p:txBody>
      </p:sp>
      <p:sp>
        <p:nvSpPr>
          <p:cNvPr id="27" name="26 Elipse"/>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91429" tIns="45714" rIns="91429" bIns="45714" anchor="ctr"/>
          <a:lstStyle/>
          <a:p>
            <a:pPr algn="ctr" defTabSz="819143"/>
            <a:endParaRPr lang="en-US" sz="1600">
              <a:solidFill>
                <a:prstClr val="white"/>
              </a:solidFill>
            </a:endParaRPr>
          </a:p>
        </p:txBody>
      </p:sp>
      <p:sp>
        <p:nvSpPr>
          <p:cNvPr id="9" name="8 Marcador de número de diapositiva"/>
          <p:cNvSpPr>
            <a:spLocks noGrp="1"/>
          </p:cNvSpPr>
          <p:nvPr>
            <p:ph type="sldNum" sz="quarter" idx="12"/>
          </p:nvPr>
        </p:nvSpPr>
        <p:spPr>
          <a:xfrm>
            <a:off x="4343400" y="1042417"/>
            <a:ext cx="457200" cy="441325"/>
          </a:xfrm>
        </p:spPr>
        <p:txBody>
          <a:bodyPr/>
          <a:lstStyle>
            <a:lvl1pPr algn="ctr">
              <a:defRPr/>
            </a:lvl1pPr>
          </a:lstStyle>
          <a:p>
            <a:fld id="{B6F15528-21DE-4FAA-801E-634DDDAF4B2B}" type="slidenum">
              <a:rPr lang="es-ES" smtClean="0">
                <a:solidFill>
                  <a:srgbClr val="8CADAE">
                    <a:shade val="75000"/>
                  </a:srgbClr>
                </a:solidFill>
              </a:rPr>
              <a:pPr/>
              <a:t>‹Nº›</a:t>
            </a:fld>
            <a:endParaRPr lang="es-ES">
              <a:solidFill>
                <a:srgbClr val="8CADAE">
                  <a:shade val="75000"/>
                </a:srgbClr>
              </a:solidFill>
            </a:endParaRPr>
          </a:p>
        </p:txBody>
      </p:sp>
      <p:sp>
        <p:nvSpPr>
          <p:cNvPr id="23" name="22 Título"/>
          <p:cNvSpPr>
            <a:spLocks noGrp="1"/>
          </p:cNvSpPr>
          <p:nvPr>
            <p:ph type="title"/>
          </p:nvPr>
        </p:nvSpPr>
        <p:spPr/>
        <p:txBody>
          <a:bodyPr rtlCol="0" anchor="b" anchorCtr="0"/>
          <a:lstStyle/>
          <a:p>
            <a:r>
              <a:rPr kumimoji="0" lang="es-ES" smtClean="0"/>
              <a:t>Haga clic para modificar el estilo de título del patrón</a:t>
            </a:r>
            <a:endParaRPr kumimoji="0" lang="en-US"/>
          </a:p>
        </p:txBody>
      </p:sp>
    </p:spTree>
    <p:extLst>
      <p:ext uri="{BB962C8B-B14F-4D97-AF65-F5344CB8AC3E}">
        <p14:creationId xmlns:p14="http://schemas.microsoft.com/office/powerpoint/2010/main" val="983878489"/>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3CC39FB6-6972-4395-96A7-A0C78B9A77A2}" type="datetime1">
              <a:rPr lang="en-US" smtClean="0"/>
              <a:pPr/>
              <a:t>9/30/2016</a:t>
            </a:fld>
            <a:endParaRPr lang="en-US"/>
          </a:p>
        </p:txBody>
      </p:sp>
      <p:sp>
        <p:nvSpPr>
          <p:cNvPr id="4" name="3 Marcador de pie de página"/>
          <p:cNvSpPr>
            <a:spLocks noGrp="1"/>
          </p:cNvSpPr>
          <p:nvPr>
            <p:ph type="ftr" sz="quarter" idx="11"/>
          </p:nvPr>
        </p:nvSpPr>
        <p:spPr/>
        <p:txBody>
          <a:bodyPr/>
          <a:lstStyle/>
          <a:p>
            <a:pPr marL="11379"/>
            <a:r>
              <a:rPr lang="es-ES" spc="-13" smtClean="0"/>
              <a:t>USO PERSONAL Y NO DISTRIBUTIVO</a:t>
            </a:r>
            <a:endParaRPr lang="es-ES" spc="-13" dirty="0"/>
          </a:p>
        </p:txBody>
      </p:sp>
      <p:sp>
        <p:nvSpPr>
          <p:cNvPr id="5" name="4 Marcador de número de diapositiva"/>
          <p:cNvSpPr>
            <a:spLocks noGrp="1"/>
          </p:cNvSpPr>
          <p:nvPr>
            <p:ph type="sldNum" sz="quarter" idx="12"/>
          </p:nvPr>
        </p:nvSpPr>
        <p:spPr>
          <a:xfrm>
            <a:off x="4343400" y="1036021"/>
            <a:ext cx="457200" cy="441325"/>
          </a:xfrm>
        </p:spPr>
        <p:txBody>
          <a:bodyPr/>
          <a:lstStyle/>
          <a:p>
            <a:fld id="{B6F15528-21DE-4FAA-801E-634DDDAF4B2B}" type="slidenum">
              <a:rPr lang="es-ES" smtClean="0">
                <a:solidFill>
                  <a:srgbClr val="8CADAE">
                    <a:shade val="75000"/>
                  </a:srgbClr>
                </a:solidFill>
              </a:rPr>
              <a:pPr/>
              <a:t>‹Nº›</a:t>
            </a:fld>
            <a:endParaRPr lang="es-ES">
              <a:solidFill>
                <a:srgbClr val="8CADAE">
                  <a:shade val="75000"/>
                </a:srgbClr>
              </a:solidFill>
            </a:endParaRPr>
          </a:p>
        </p:txBody>
      </p:sp>
    </p:spTree>
    <p:extLst>
      <p:ext uri="{BB962C8B-B14F-4D97-AF65-F5344CB8AC3E}">
        <p14:creationId xmlns:p14="http://schemas.microsoft.com/office/powerpoint/2010/main" val="1147522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solidFill>
                  <a:schemeClr val="accent3">
                    <a:shade val="75000"/>
                  </a:schemeClr>
                </a:solidFill>
              </a:defRPr>
            </a:lvl1pPr>
          </a:lstStyle>
          <a:p>
            <a:r>
              <a:rPr kumimoji="0" lang="es-ES" smtClean="0"/>
              <a:t>Haga clic para modificar el estilo de título del patrón</a:t>
            </a:r>
            <a:endParaRPr kumimoji="0" lang="en-US"/>
          </a:p>
        </p:txBody>
      </p:sp>
      <p:sp>
        <p:nvSpPr>
          <p:cNvPr id="4" name="3 Marcador de fecha"/>
          <p:cNvSpPr>
            <a:spLocks noGrp="1"/>
          </p:cNvSpPr>
          <p:nvPr>
            <p:ph type="dt" sz="half" idx="10"/>
          </p:nvPr>
        </p:nvSpPr>
        <p:spPr/>
        <p:txBody>
          <a:bodyPr/>
          <a:lstStyle/>
          <a:p>
            <a:endParaRPr lang="en-US"/>
          </a:p>
        </p:txBody>
      </p:sp>
      <p:sp>
        <p:nvSpPr>
          <p:cNvPr id="5" name="4 Marcador de pie de página"/>
          <p:cNvSpPr>
            <a:spLocks noGrp="1"/>
          </p:cNvSpPr>
          <p:nvPr>
            <p:ph type="ftr" sz="quarter" idx="11"/>
          </p:nvPr>
        </p:nvSpPr>
        <p:spPr/>
        <p:txBody>
          <a:bodyPr/>
          <a:lstStyle/>
          <a:p>
            <a:pPr marL="11379"/>
            <a:r>
              <a:rPr lang="es-ES" spc="-13" smtClean="0"/>
              <a:t>Documento estrictamente reservado a los profesionales de la salud</a:t>
            </a:r>
            <a:endParaRPr lang="es-ES" spc="-13" dirty="0"/>
          </a:p>
        </p:txBody>
      </p:sp>
      <p:sp>
        <p:nvSpPr>
          <p:cNvPr id="6" name="5 Marcador de número de diapositiva"/>
          <p:cNvSpPr>
            <a:spLocks noGrp="1"/>
          </p:cNvSpPr>
          <p:nvPr>
            <p:ph type="sldNum" sz="quarter" idx="12"/>
          </p:nvPr>
        </p:nvSpPr>
        <p:spPr>
          <a:xfrm>
            <a:off x="4361688" y="1026372"/>
            <a:ext cx="457200" cy="441325"/>
          </a:xfrm>
        </p:spPr>
        <p:txBody>
          <a:bodyPr/>
          <a:lstStyle/>
          <a:p>
            <a:fld id="{B6F15528-21DE-4FAA-801E-634DDDAF4B2B}" type="slidenum">
              <a:rPr lang="es-ES" smtClean="0">
                <a:solidFill>
                  <a:srgbClr val="8CADAE">
                    <a:shade val="75000"/>
                  </a:srgbClr>
                </a:solidFill>
              </a:rPr>
              <a:pPr/>
              <a:t>‹Nº›</a:t>
            </a:fld>
            <a:endParaRPr lang="es-ES">
              <a:solidFill>
                <a:srgbClr val="8CADAE">
                  <a:shade val="75000"/>
                </a:srgbClr>
              </a:solidFill>
            </a:endParaRPr>
          </a:p>
        </p:txBody>
      </p:sp>
      <p:sp>
        <p:nvSpPr>
          <p:cNvPr id="8" name="7 Marcador de contenido"/>
          <p:cNvSpPr>
            <a:spLocks noGrp="1"/>
          </p:cNvSpPr>
          <p:nvPr>
            <p:ph sz="quarter" idx="1"/>
          </p:nvPr>
        </p:nvSpPr>
        <p:spPr>
          <a:xfrm>
            <a:off x="301752" y="1527048"/>
            <a:ext cx="850392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extLst>
      <p:ext uri="{BB962C8B-B14F-4D97-AF65-F5344CB8AC3E}">
        <p14:creationId xmlns:p14="http://schemas.microsoft.com/office/powerpoint/2010/main" val="3678075708"/>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6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9" tIns="45714" rIns="91429" bIns="45714" anchor="ctr" compatLnSpc="1"/>
          <a:lstStyle/>
          <a:p>
            <a:pPr defTabSz="819143"/>
            <a:endParaRPr lang="en-US" sz="1600">
              <a:solidFill>
                <a:prstClr val="black"/>
              </a:solidFill>
            </a:endParaRPr>
          </a:p>
        </p:txBody>
      </p:sp>
      <p:sp>
        <p:nvSpPr>
          <p:cNvPr id="8" name="7 Rectángulo"/>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9" tIns="45714" rIns="91429" bIns="45714" anchor="ctr" compatLnSpc="1"/>
          <a:lstStyle/>
          <a:p>
            <a:pPr defTabSz="819143"/>
            <a:endParaRPr lang="en-US" sz="1600">
              <a:solidFill>
                <a:prstClr val="black"/>
              </a:solidFill>
            </a:endParaRPr>
          </a:p>
        </p:txBody>
      </p:sp>
      <p:sp>
        <p:nvSpPr>
          <p:cNvPr id="10" name="9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9" tIns="45714" rIns="91429" bIns="45714" anchor="ctr" compatLnSpc="1"/>
          <a:lstStyle/>
          <a:p>
            <a:pPr defTabSz="819143"/>
            <a:endParaRPr lang="en-US" sz="1600">
              <a:solidFill>
                <a:prstClr val="black"/>
              </a:solidFill>
            </a:endParaRPr>
          </a:p>
        </p:txBody>
      </p:sp>
      <p:sp>
        <p:nvSpPr>
          <p:cNvPr id="9" name="8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9" tIns="45714" rIns="91429" bIns="45714" anchor="ctr" compatLnSpc="1"/>
          <a:lstStyle/>
          <a:p>
            <a:pPr defTabSz="819143"/>
            <a:endParaRPr lang="en-US" sz="1600">
              <a:solidFill>
                <a:prstClr val="black"/>
              </a:solidFill>
            </a:endParaRPr>
          </a:p>
        </p:txBody>
      </p:sp>
      <p:sp>
        <p:nvSpPr>
          <p:cNvPr id="5" name="4 Rectángulo"/>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29" tIns="45714" rIns="91429" bIns="45714" anchor="ctr" compatLnSpc="1"/>
          <a:lstStyle/>
          <a:p>
            <a:pPr defTabSz="819143"/>
            <a:endParaRPr lang="en-US" sz="1600">
              <a:solidFill>
                <a:prstClr val="black"/>
              </a:solidFill>
            </a:endParaRPr>
          </a:p>
        </p:txBody>
      </p:sp>
      <p:sp>
        <p:nvSpPr>
          <p:cNvPr id="6" name="5 Rectángulo"/>
          <p:cNvSpPr>
            <a:spLocks noChangeArrowheads="1"/>
          </p:cNvSpPr>
          <p:nvPr/>
        </p:nvSpPr>
        <p:spPr bwMode="auto">
          <a:xfrm>
            <a:off x="152400" y="158497"/>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29" tIns="45714" rIns="91429" bIns="45714" anchor="ctr" compatLnSpc="1"/>
          <a:lstStyle/>
          <a:p>
            <a:pPr defTabSz="819143"/>
            <a:endParaRPr lang="en-US" sz="1600" dirty="0">
              <a:solidFill>
                <a:prstClr val="black"/>
              </a:solidFill>
            </a:endParaRPr>
          </a:p>
        </p:txBody>
      </p:sp>
      <p:sp>
        <p:nvSpPr>
          <p:cNvPr id="2" name="1 Marcador de fecha"/>
          <p:cNvSpPr>
            <a:spLocks noGrp="1"/>
          </p:cNvSpPr>
          <p:nvPr>
            <p:ph type="dt" sz="half" idx="10"/>
          </p:nvPr>
        </p:nvSpPr>
        <p:spPr/>
        <p:txBody>
          <a:bodyPr/>
          <a:lstStyle/>
          <a:p>
            <a:fld id="{1031546A-43AA-44EE-9034-D78531CAF5AE}" type="datetime1">
              <a:rPr lang="en-US" smtClean="0"/>
              <a:pPr/>
              <a:t>9/30/2016</a:t>
            </a:fld>
            <a:endParaRPr lang="en-US"/>
          </a:p>
        </p:txBody>
      </p:sp>
      <p:sp>
        <p:nvSpPr>
          <p:cNvPr id="3" name="2 Marcador de pie de página"/>
          <p:cNvSpPr>
            <a:spLocks noGrp="1"/>
          </p:cNvSpPr>
          <p:nvPr>
            <p:ph type="ftr" sz="quarter" idx="11"/>
          </p:nvPr>
        </p:nvSpPr>
        <p:spPr/>
        <p:txBody>
          <a:bodyPr/>
          <a:lstStyle/>
          <a:p>
            <a:pPr marL="11379"/>
            <a:r>
              <a:rPr lang="es-ES" spc="-13" smtClean="0"/>
              <a:t>USO PERSONAL Y NO DISTRIBUTIVO</a:t>
            </a:r>
            <a:endParaRPr lang="es-ES" spc="-13" dirty="0"/>
          </a:p>
        </p:txBody>
      </p:sp>
      <p:sp>
        <p:nvSpPr>
          <p:cNvPr id="4" name="3 Marcador de número de diapositiva"/>
          <p:cNvSpPr>
            <a:spLocks noGrp="1"/>
          </p:cNvSpPr>
          <p:nvPr>
            <p:ph type="sldNum" sz="quarter" idx="12"/>
          </p:nvPr>
        </p:nvSpPr>
        <p:spPr>
          <a:xfrm>
            <a:off x="4267200" y="6324600"/>
            <a:ext cx="609600" cy="441324"/>
          </a:xfrm>
        </p:spPr>
        <p:txBody>
          <a:bodyPr/>
          <a:lstStyle>
            <a:lvl1pPr>
              <a:defRPr>
                <a:solidFill>
                  <a:srgbClr val="FFFFFF"/>
                </a:solidFill>
              </a:defRPr>
            </a:lvl1pPr>
          </a:lstStyle>
          <a:p>
            <a:fld id="{B6F15528-21DE-4FAA-801E-634DDDAF4B2B}" type="slidenum">
              <a:rPr lang="es-ES" smtClean="0"/>
              <a:pPr/>
              <a:t>‹Nº›</a:t>
            </a:fld>
            <a:endParaRPr lang="es-ES"/>
          </a:p>
        </p:txBody>
      </p:sp>
    </p:spTree>
    <p:extLst>
      <p:ext uri="{BB962C8B-B14F-4D97-AF65-F5344CB8AC3E}">
        <p14:creationId xmlns:p14="http://schemas.microsoft.com/office/powerpoint/2010/main" val="369560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9" name="18 Rectángulo"/>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29" tIns="45714" rIns="91429" bIns="45714" anchor="ctr" compatLnSpc="1"/>
          <a:lstStyle/>
          <a:p>
            <a:pPr defTabSz="819143"/>
            <a:endParaRPr lang="en-US" sz="1600">
              <a:solidFill>
                <a:prstClr val="black"/>
              </a:solidFill>
            </a:endParaRPr>
          </a:p>
        </p:txBody>
      </p:sp>
      <p:sp>
        <p:nvSpPr>
          <p:cNvPr id="15" name="14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9" tIns="45714" rIns="91429" bIns="45714" anchor="ctr" compatLnSpc="1"/>
          <a:lstStyle/>
          <a:p>
            <a:pPr defTabSz="819143"/>
            <a:endParaRPr lang="en-US" sz="1600">
              <a:solidFill>
                <a:prstClr val="black"/>
              </a:solidFill>
            </a:endParaRPr>
          </a:p>
        </p:txBody>
      </p:sp>
      <p:sp>
        <p:nvSpPr>
          <p:cNvPr id="18" name="17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9" tIns="45714" rIns="91429" bIns="45714" anchor="ctr" compatLnSpc="1"/>
          <a:lstStyle/>
          <a:p>
            <a:pPr defTabSz="819143"/>
            <a:endParaRPr lang="en-US" sz="1600">
              <a:solidFill>
                <a:prstClr val="black"/>
              </a:solidFill>
            </a:endParaRPr>
          </a:p>
        </p:txBody>
      </p:sp>
      <p:sp>
        <p:nvSpPr>
          <p:cNvPr id="16" name="15 Rectángulo"/>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9" tIns="45714" rIns="91429" bIns="45714" anchor="ctr" compatLnSpc="1"/>
          <a:lstStyle/>
          <a:p>
            <a:pPr defTabSz="819143"/>
            <a:endParaRPr lang="en-US" sz="1600">
              <a:solidFill>
                <a:prstClr val="black"/>
              </a:solidFill>
            </a:endParaRPr>
          </a:p>
        </p:txBody>
      </p:sp>
      <p:sp>
        <p:nvSpPr>
          <p:cNvPr id="17" name="16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9" tIns="45714" rIns="91429" bIns="45714" anchor="ctr" compatLnSpc="1"/>
          <a:lstStyle/>
          <a:p>
            <a:pPr defTabSz="819143"/>
            <a:endParaRPr lang="en-US" sz="1600">
              <a:solidFill>
                <a:prstClr val="black"/>
              </a:solidFill>
            </a:endParaRPr>
          </a:p>
        </p:txBody>
      </p:sp>
      <p:sp>
        <p:nvSpPr>
          <p:cNvPr id="13" name="12 Rectángulo"/>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29" tIns="45714" rIns="91429" bIns="45714" anchor="ctr"/>
          <a:lstStyle/>
          <a:p>
            <a:pPr algn="ctr" defTabSz="819143"/>
            <a:endParaRPr lang="en-US" sz="1600">
              <a:solidFill>
                <a:prstClr val="white"/>
              </a:solidFill>
            </a:endParaRPr>
          </a:p>
        </p:txBody>
      </p:sp>
      <p:sp>
        <p:nvSpPr>
          <p:cNvPr id="2" name="1 Título"/>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381000" y="1981201"/>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8" name="7 Rectángulo"/>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29" tIns="45714" rIns="91429" bIns="45714" anchor="ctr" compatLnSpc="1"/>
          <a:lstStyle/>
          <a:p>
            <a:pPr defTabSz="819143"/>
            <a:endParaRPr lang="en-US" sz="1600" dirty="0">
              <a:solidFill>
                <a:prstClr val="black"/>
              </a:solidFill>
            </a:endParaRPr>
          </a:p>
        </p:txBody>
      </p:sp>
      <p:sp>
        <p:nvSpPr>
          <p:cNvPr id="9" name="8 Conector recto"/>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29" tIns="45714" rIns="91429" bIns="45714" anchor="ctr" compatLnSpc="1"/>
          <a:lstStyle/>
          <a:p>
            <a:pPr defTabSz="819143"/>
            <a:endParaRPr lang="en-US" sz="1600">
              <a:solidFill>
                <a:prstClr val="black"/>
              </a:solidFill>
            </a:endParaRPr>
          </a:p>
        </p:txBody>
      </p:sp>
      <p:sp>
        <p:nvSpPr>
          <p:cNvPr id="20" name="19 Marcador de contenido"/>
          <p:cNvSpPr>
            <a:spLocks noGrp="1"/>
          </p:cNvSpPr>
          <p:nvPr>
            <p:ph sz="quarter" idx="1"/>
          </p:nvPr>
        </p:nvSpPr>
        <p:spPr>
          <a:xfrm>
            <a:off x="3124200" y="685800"/>
            <a:ext cx="5638800" cy="5410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Elipse"/>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29" tIns="45714" rIns="91429" bIns="45714" anchor="ctr"/>
          <a:lstStyle/>
          <a:p>
            <a:pPr algn="ctr" defTabSz="819143"/>
            <a:endParaRPr lang="en-US" sz="1600">
              <a:solidFill>
                <a:prstClr val="white"/>
              </a:solidFill>
            </a:endParaRPr>
          </a:p>
        </p:txBody>
      </p:sp>
      <p:sp>
        <p:nvSpPr>
          <p:cNvPr id="11" name="10 Elipse"/>
          <p:cNvSpPr/>
          <p:nvPr/>
        </p:nvSpPr>
        <p:spPr>
          <a:xfrm>
            <a:off x="1389888" y="323089"/>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91429" tIns="45714" rIns="91429" bIns="45714" anchor="ctr"/>
          <a:lstStyle/>
          <a:p>
            <a:pPr algn="ctr" defTabSz="819143"/>
            <a:endParaRPr lang="en-US" sz="1600">
              <a:solidFill>
                <a:prstClr val="white"/>
              </a:solidFill>
            </a:endParaRPr>
          </a:p>
        </p:txBody>
      </p:sp>
      <p:sp>
        <p:nvSpPr>
          <p:cNvPr id="7" name="6 Marcador de número de diapositiva"/>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6F15528-21DE-4FAA-801E-634DDDAF4B2B}" type="slidenum">
              <a:rPr lang="es-ES" smtClean="0">
                <a:solidFill>
                  <a:srgbClr val="8CADAE">
                    <a:shade val="75000"/>
                  </a:srgbClr>
                </a:solidFill>
              </a:rPr>
              <a:pPr/>
              <a:t>‹Nº›</a:t>
            </a:fld>
            <a:endParaRPr lang="es-ES">
              <a:solidFill>
                <a:srgbClr val="8CADAE">
                  <a:shade val="75000"/>
                </a:srgbClr>
              </a:solidFill>
            </a:endParaRPr>
          </a:p>
        </p:txBody>
      </p:sp>
      <p:sp>
        <p:nvSpPr>
          <p:cNvPr id="21" name="20 Rectángulo"/>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29" tIns="45714" rIns="91429" bIns="45714" anchor="ctr" compatLnSpc="1"/>
          <a:lstStyle/>
          <a:p>
            <a:pPr defTabSz="819143"/>
            <a:endParaRPr lang="en-US" sz="1600">
              <a:solidFill>
                <a:prstClr val="black"/>
              </a:solidFill>
            </a:endParaRPr>
          </a:p>
        </p:txBody>
      </p:sp>
      <p:sp>
        <p:nvSpPr>
          <p:cNvPr id="5" name="4 Marcador de fecha"/>
          <p:cNvSpPr>
            <a:spLocks noGrp="1"/>
          </p:cNvSpPr>
          <p:nvPr>
            <p:ph type="dt" sz="half" idx="10"/>
          </p:nvPr>
        </p:nvSpPr>
        <p:spPr/>
        <p:txBody>
          <a:bodyPr/>
          <a:lstStyle/>
          <a:p>
            <a:fld id="{084B038C-8B4E-4EA1-9C7F-2A01F2971B67}" type="datetime1">
              <a:rPr lang="en-US" smtClean="0"/>
              <a:pPr/>
              <a:t>9/30/2016</a:t>
            </a:fld>
            <a:endParaRPr lang="en-US"/>
          </a:p>
        </p:txBody>
      </p:sp>
      <p:sp>
        <p:nvSpPr>
          <p:cNvPr id="6" name="5 Marcador de pie de página"/>
          <p:cNvSpPr>
            <a:spLocks noGrp="1"/>
          </p:cNvSpPr>
          <p:nvPr>
            <p:ph type="ftr" sz="quarter" idx="11"/>
          </p:nvPr>
        </p:nvSpPr>
        <p:spPr>
          <a:xfrm>
            <a:off x="301752" y="6410848"/>
            <a:ext cx="3383280" cy="365760"/>
          </a:xfrm>
        </p:spPr>
        <p:txBody>
          <a:bodyPr/>
          <a:lstStyle/>
          <a:p>
            <a:pPr marL="11379"/>
            <a:r>
              <a:rPr lang="es-ES" spc="-13" smtClean="0"/>
              <a:t>USO PERSONAL Y NO DISTRIBUTIVO</a:t>
            </a:r>
            <a:endParaRPr lang="es-ES" spc="-13" dirty="0"/>
          </a:p>
        </p:txBody>
      </p:sp>
    </p:spTree>
    <p:extLst>
      <p:ext uri="{BB962C8B-B14F-4D97-AF65-F5344CB8AC3E}">
        <p14:creationId xmlns:p14="http://schemas.microsoft.com/office/powerpoint/2010/main" val="4251121192"/>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1" name="20 Conector recto"/>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29" tIns="45714" rIns="91429" bIns="45714" anchor="ctr" compatLnSpc="1"/>
          <a:lstStyle/>
          <a:p>
            <a:pPr defTabSz="819143"/>
            <a:endParaRPr lang="en-US" sz="1600">
              <a:solidFill>
                <a:prstClr val="black"/>
              </a:solidFill>
            </a:endParaRPr>
          </a:p>
        </p:txBody>
      </p:sp>
      <p:sp>
        <p:nvSpPr>
          <p:cNvPr id="19" name="18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9" tIns="45714" rIns="91429" bIns="45714" anchor="ctr" compatLnSpc="1"/>
          <a:lstStyle/>
          <a:p>
            <a:pPr defTabSz="819143"/>
            <a:endParaRPr lang="en-US" sz="1600">
              <a:solidFill>
                <a:prstClr val="black"/>
              </a:solidFill>
            </a:endParaRPr>
          </a:p>
        </p:txBody>
      </p:sp>
      <p:sp>
        <p:nvSpPr>
          <p:cNvPr id="16" name="15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9" tIns="45714" rIns="91429" bIns="45714" anchor="ctr" compatLnSpc="1"/>
          <a:lstStyle/>
          <a:p>
            <a:pPr defTabSz="819143"/>
            <a:endParaRPr lang="en-US" sz="1600">
              <a:solidFill>
                <a:prstClr val="black"/>
              </a:solidFill>
            </a:endParaRPr>
          </a:p>
        </p:txBody>
      </p:sp>
      <p:sp>
        <p:nvSpPr>
          <p:cNvPr id="17" name="16 Rectángulo"/>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9" tIns="45714" rIns="91429" bIns="45714" anchor="ctr" compatLnSpc="1"/>
          <a:lstStyle/>
          <a:p>
            <a:pPr defTabSz="819143"/>
            <a:endParaRPr lang="en-US" sz="1600">
              <a:solidFill>
                <a:prstClr val="black"/>
              </a:solidFill>
            </a:endParaRPr>
          </a:p>
        </p:txBody>
      </p:sp>
      <p:sp>
        <p:nvSpPr>
          <p:cNvPr id="18" name="17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9" tIns="45714" rIns="91429" bIns="45714" anchor="ctr" compatLnSpc="1"/>
          <a:lstStyle/>
          <a:p>
            <a:pPr defTabSz="819143"/>
            <a:endParaRPr lang="en-US" sz="1600" dirty="0">
              <a:solidFill>
                <a:prstClr val="black"/>
              </a:solidFill>
            </a:endParaRPr>
          </a:p>
        </p:txBody>
      </p:sp>
      <p:sp>
        <p:nvSpPr>
          <p:cNvPr id="20" name="19 Rectángulo"/>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29" tIns="45714" rIns="91429" bIns="45714" anchor="ctr" compatLnSpc="1"/>
          <a:lstStyle/>
          <a:p>
            <a:pPr defTabSz="819143"/>
            <a:endParaRPr lang="en-US" sz="1600">
              <a:solidFill>
                <a:prstClr val="black"/>
              </a:solidFill>
            </a:endParaRPr>
          </a:p>
        </p:txBody>
      </p:sp>
      <p:sp>
        <p:nvSpPr>
          <p:cNvPr id="8" name="7 Rectángulo"/>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29" tIns="45714" rIns="91429" bIns="45714" anchor="ctr"/>
          <a:lstStyle/>
          <a:p>
            <a:pPr algn="ctr" defTabSz="819143"/>
            <a:endParaRPr lang="en-US" sz="1600">
              <a:solidFill>
                <a:prstClr val="white"/>
              </a:solidFill>
            </a:endParaRPr>
          </a:p>
        </p:txBody>
      </p:sp>
      <p:sp>
        <p:nvSpPr>
          <p:cNvPr id="15" name="14 Rectángulo"/>
          <p:cNvSpPr>
            <a:spLocks noChangeArrowheads="1"/>
          </p:cNvSpPr>
          <p:nvPr/>
        </p:nvSpPr>
        <p:spPr bwMode="auto">
          <a:xfrm>
            <a:off x="152400" y="155449"/>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29" tIns="45714" rIns="91429" bIns="45714" anchor="ctr" compatLnSpc="1"/>
          <a:lstStyle/>
          <a:p>
            <a:pPr defTabSz="819143"/>
            <a:endParaRPr lang="en-US" sz="1600" dirty="0">
              <a:solidFill>
                <a:prstClr val="black"/>
              </a:solidFill>
            </a:endParaRPr>
          </a:p>
        </p:txBody>
      </p:sp>
      <p:sp>
        <p:nvSpPr>
          <p:cNvPr id="12" name="11 Elipse"/>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29" tIns="45714" rIns="91429" bIns="45714" anchor="ctr"/>
          <a:lstStyle/>
          <a:p>
            <a:pPr algn="ctr" defTabSz="819143"/>
            <a:endParaRPr lang="en-US" sz="1600">
              <a:solidFill>
                <a:prstClr val="white"/>
              </a:solidFill>
            </a:endParaRPr>
          </a:p>
        </p:txBody>
      </p:sp>
      <p:sp>
        <p:nvSpPr>
          <p:cNvPr id="13" name="12 Elipse"/>
          <p:cNvSpPr/>
          <p:nvPr/>
        </p:nvSpPr>
        <p:spPr>
          <a:xfrm>
            <a:off x="1389888" y="323089"/>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91429" tIns="45714" rIns="91429" bIns="45714" anchor="ctr"/>
          <a:lstStyle/>
          <a:p>
            <a:pPr algn="ctr" defTabSz="819143"/>
            <a:endParaRPr lang="en-US" sz="1600">
              <a:solidFill>
                <a:prstClr val="white"/>
              </a:solidFill>
            </a:endParaRPr>
          </a:p>
        </p:txBody>
      </p:sp>
      <p:sp>
        <p:nvSpPr>
          <p:cNvPr id="7" name="6 Marcador de número de diapositiva"/>
          <p:cNvSpPr>
            <a:spLocks noGrp="1"/>
          </p:cNvSpPr>
          <p:nvPr>
            <p:ph type="sldNum" sz="quarter" idx="12"/>
          </p:nvPr>
        </p:nvSpPr>
        <p:spPr>
          <a:xfrm>
            <a:off x="1371600" y="312738"/>
            <a:ext cx="457200" cy="441325"/>
          </a:xfrm>
        </p:spPr>
        <p:txBody>
          <a:bodyPr/>
          <a:lstStyle/>
          <a:p>
            <a:fld id="{B6F15528-21DE-4FAA-801E-634DDDAF4B2B}" type="slidenum">
              <a:rPr lang="es-ES" smtClean="0">
                <a:solidFill>
                  <a:srgbClr val="8CADAE">
                    <a:shade val="75000"/>
                  </a:srgbClr>
                </a:solidFill>
              </a:rPr>
              <a:pPr/>
              <a:t>‹Nº›</a:t>
            </a:fld>
            <a:endParaRPr lang="es-ES">
              <a:solidFill>
                <a:srgbClr val="8CADAE">
                  <a:shade val="75000"/>
                </a:srgbClr>
              </a:solidFill>
            </a:endParaRPr>
          </a:p>
        </p:txBody>
      </p:sp>
      <p:sp>
        <p:nvSpPr>
          <p:cNvPr id="2" name="1 Título"/>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3000375" y="609600"/>
            <a:ext cx="5867400" cy="4267200"/>
          </a:xfrm>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22" name="21 Rectángulo"/>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29" tIns="45714" rIns="91429" bIns="45714" anchor="ctr" compatLnSpc="1"/>
          <a:lstStyle/>
          <a:p>
            <a:pPr defTabSz="819143"/>
            <a:endParaRPr lang="en-US" sz="1600">
              <a:solidFill>
                <a:prstClr val="black"/>
              </a:solidFill>
            </a:endParaRPr>
          </a:p>
        </p:txBody>
      </p:sp>
      <p:sp>
        <p:nvSpPr>
          <p:cNvPr id="5" name="4 Marcador de fecha"/>
          <p:cNvSpPr>
            <a:spLocks noGrp="1"/>
          </p:cNvSpPr>
          <p:nvPr>
            <p:ph type="dt" sz="half" idx="10"/>
          </p:nvPr>
        </p:nvSpPr>
        <p:spPr>
          <a:xfrm>
            <a:off x="5788152" y="6404984"/>
            <a:ext cx="3044952" cy="365760"/>
          </a:xfrm>
        </p:spPr>
        <p:txBody>
          <a:bodyPr/>
          <a:lstStyle/>
          <a:p>
            <a:fld id="{82C22C31-AC87-4150-B219-65CE3C74EEBB}" type="datetime1">
              <a:rPr lang="en-US" smtClean="0"/>
              <a:pPr/>
              <a:t>9/30/2016</a:t>
            </a:fld>
            <a:endParaRPr lang="en-US"/>
          </a:p>
        </p:txBody>
      </p:sp>
      <p:sp>
        <p:nvSpPr>
          <p:cNvPr id="6" name="5 Marcador de pie de página"/>
          <p:cNvSpPr>
            <a:spLocks noGrp="1"/>
          </p:cNvSpPr>
          <p:nvPr>
            <p:ph type="ftr" sz="quarter" idx="11"/>
          </p:nvPr>
        </p:nvSpPr>
        <p:spPr>
          <a:xfrm>
            <a:off x="301752" y="6410848"/>
            <a:ext cx="3584448" cy="365760"/>
          </a:xfrm>
        </p:spPr>
        <p:txBody>
          <a:bodyPr/>
          <a:lstStyle/>
          <a:p>
            <a:pPr marL="11379"/>
            <a:r>
              <a:rPr lang="es-ES" spc="-13" smtClean="0"/>
              <a:t>USO PERSONAL Y NO DISTRIBUTIVO</a:t>
            </a:r>
            <a:endParaRPr lang="es-ES" spc="-13" dirty="0"/>
          </a:p>
        </p:txBody>
      </p:sp>
    </p:spTree>
    <p:extLst>
      <p:ext uri="{BB962C8B-B14F-4D97-AF65-F5344CB8AC3E}">
        <p14:creationId xmlns:p14="http://schemas.microsoft.com/office/powerpoint/2010/main" val="39772139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ítulo y texto vertical">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C7E8AAB1-56E0-4F6A-B738-57578EF29D54}" type="datetime1">
              <a:rPr lang="en-US" smtClean="0"/>
              <a:pPr/>
              <a:t>9/30/2016</a:t>
            </a:fld>
            <a:endParaRPr lang="en-US"/>
          </a:p>
        </p:txBody>
      </p:sp>
      <p:sp>
        <p:nvSpPr>
          <p:cNvPr id="5" name="4 Marcador de pie de página"/>
          <p:cNvSpPr>
            <a:spLocks noGrp="1"/>
          </p:cNvSpPr>
          <p:nvPr>
            <p:ph type="ftr" sz="quarter" idx="11"/>
          </p:nvPr>
        </p:nvSpPr>
        <p:spPr/>
        <p:txBody>
          <a:bodyPr/>
          <a:lstStyle/>
          <a:p>
            <a:pPr marL="11379"/>
            <a:r>
              <a:rPr lang="es-ES" spc="-13" smtClean="0"/>
              <a:t>USO PERSONAL Y NO DISTRIBUTIVO</a:t>
            </a:r>
            <a:endParaRPr lang="es-ES" spc="-13" dirty="0"/>
          </a:p>
        </p:txBody>
      </p:sp>
      <p:sp>
        <p:nvSpPr>
          <p:cNvPr id="6" name="5 Marcador de número de diapositiva"/>
          <p:cNvSpPr>
            <a:spLocks noGrp="1"/>
          </p:cNvSpPr>
          <p:nvPr>
            <p:ph type="sldNum" sz="quarter" idx="12"/>
          </p:nvPr>
        </p:nvSpPr>
        <p:spPr/>
        <p:txBody>
          <a:bodyPr/>
          <a:lstStyle/>
          <a:p>
            <a:fld id="{B6F15528-21DE-4FAA-801E-634DDDAF4B2B}" type="slidenum">
              <a:rPr lang="es-ES" smtClean="0">
                <a:solidFill>
                  <a:srgbClr val="8CADAE">
                    <a:shade val="75000"/>
                  </a:srgbClr>
                </a:solidFill>
              </a:rPr>
              <a:pPr/>
              <a:t>‹Nº›</a:t>
            </a:fld>
            <a:endParaRPr lang="es-ES">
              <a:solidFill>
                <a:srgbClr val="8CADAE">
                  <a:shade val="75000"/>
                </a:srgbClr>
              </a:solidFill>
            </a:endParaRPr>
          </a:p>
        </p:txBody>
      </p:sp>
    </p:spTree>
    <p:extLst>
      <p:ext uri="{BB962C8B-B14F-4D97-AF65-F5344CB8AC3E}">
        <p14:creationId xmlns:p14="http://schemas.microsoft.com/office/powerpoint/2010/main" val="2502247253"/>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bg>
      <p:bgRef idx="1001">
        <a:schemeClr val="bg2"/>
      </p:bgRef>
    </p:bg>
    <p:spTree>
      <p:nvGrpSpPr>
        <p:cNvPr id="1" name=""/>
        <p:cNvGrpSpPr/>
        <p:nvPr/>
      </p:nvGrpSpPr>
      <p:grpSpPr>
        <a:xfrm>
          <a:off x="0" y="0"/>
          <a:ext cx="0" cy="0"/>
          <a:chOff x="0" y="0"/>
          <a:chExt cx="0" cy="0"/>
        </a:xfrm>
      </p:grpSpPr>
      <p:sp>
        <p:nvSpPr>
          <p:cNvPr id="7" name="6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9" tIns="45714" rIns="91429" bIns="45714" anchor="ctr" compatLnSpc="1"/>
          <a:lstStyle/>
          <a:p>
            <a:pPr defTabSz="819143"/>
            <a:endParaRPr lang="en-US" sz="1600">
              <a:solidFill>
                <a:prstClr val="black"/>
              </a:solidFill>
            </a:endParaRPr>
          </a:p>
        </p:txBody>
      </p:sp>
      <p:sp>
        <p:nvSpPr>
          <p:cNvPr id="8" name="7 Rectángulo"/>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9" tIns="45714" rIns="91429" bIns="45714" anchor="ctr" compatLnSpc="1"/>
          <a:lstStyle/>
          <a:p>
            <a:pPr defTabSz="819143"/>
            <a:endParaRPr lang="en-US" sz="1600">
              <a:solidFill>
                <a:prstClr val="black"/>
              </a:solidFill>
            </a:endParaRPr>
          </a:p>
        </p:txBody>
      </p:sp>
      <p:sp>
        <p:nvSpPr>
          <p:cNvPr id="9" name="8 Rectángulo"/>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9" tIns="45714" rIns="91429" bIns="45714" anchor="ctr" compatLnSpc="1"/>
          <a:lstStyle/>
          <a:p>
            <a:pPr defTabSz="819143"/>
            <a:endParaRPr lang="en-US" sz="1600">
              <a:solidFill>
                <a:prstClr val="black"/>
              </a:solidFill>
            </a:endParaRPr>
          </a:p>
        </p:txBody>
      </p:sp>
      <p:sp>
        <p:nvSpPr>
          <p:cNvPr id="10" name="9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9" tIns="45714" rIns="91429" bIns="45714" anchor="ctr" compatLnSpc="1"/>
          <a:lstStyle/>
          <a:p>
            <a:pPr defTabSz="819143"/>
            <a:endParaRPr lang="en-US" sz="1600">
              <a:solidFill>
                <a:prstClr val="black"/>
              </a:solidFill>
            </a:endParaRPr>
          </a:p>
        </p:txBody>
      </p:sp>
      <p:sp>
        <p:nvSpPr>
          <p:cNvPr id="11" name="10 Rectángulo"/>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29" tIns="45714" rIns="91429" bIns="45714" anchor="ctr" compatLnSpc="1"/>
          <a:lstStyle/>
          <a:p>
            <a:pPr defTabSz="819143"/>
            <a:endParaRPr lang="en-US" sz="1600">
              <a:solidFill>
                <a:prstClr val="black"/>
              </a:solidFill>
            </a:endParaRPr>
          </a:p>
        </p:txBody>
      </p:sp>
      <p:sp>
        <p:nvSpPr>
          <p:cNvPr id="12" name="11 Rectángulo"/>
          <p:cNvSpPr>
            <a:spLocks noChangeArrowheads="1"/>
          </p:cNvSpPr>
          <p:nvPr/>
        </p:nvSpPr>
        <p:spPr bwMode="auto">
          <a:xfrm>
            <a:off x="152400" y="155449"/>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29" tIns="45714" rIns="91429" bIns="45714" anchor="ctr" compatLnSpc="1"/>
          <a:lstStyle/>
          <a:p>
            <a:pPr defTabSz="819143"/>
            <a:endParaRPr lang="en-US" sz="1600" dirty="0">
              <a:solidFill>
                <a:prstClr val="black"/>
              </a:solidFill>
            </a:endParaRPr>
          </a:p>
        </p:txBody>
      </p:sp>
      <p:sp>
        <p:nvSpPr>
          <p:cNvPr id="13" name="12 Conector recto"/>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29" tIns="45714" rIns="91429" bIns="45714" anchor="ctr" compatLnSpc="1"/>
          <a:lstStyle/>
          <a:p>
            <a:pPr defTabSz="819143"/>
            <a:endParaRPr lang="en-US" sz="1600">
              <a:solidFill>
                <a:prstClr val="black"/>
              </a:solidFill>
            </a:endParaRPr>
          </a:p>
        </p:txBody>
      </p:sp>
      <p:sp>
        <p:nvSpPr>
          <p:cNvPr id="14" name="13 Elipse"/>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29" tIns="45714" rIns="91429" bIns="45714" anchor="ctr"/>
          <a:lstStyle/>
          <a:p>
            <a:pPr algn="ctr" defTabSz="819143"/>
            <a:endParaRPr lang="en-US" sz="1600">
              <a:solidFill>
                <a:prstClr val="white"/>
              </a:solidFill>
            </a:endParaRPr>
          </a:p>
        </p:txBody>
      </p:sp>
      <p:sp>
        <p:nvSpPr>
          <p:cNvPr id="15" name="14 Elipse"/>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91429" tIns="45714" rIns="91429" bIns="45714" anchor="ctr"/>
          <a:lstStyle/>
          <a:p>
            <a:pPr algn="ctr" defTabSz="819143"/>
            <a:endParaRPr lang="en-US" sz="1600">
              <a:solidFill>
                <a:prstClr val="white"/>
              </a:solidFill>
            </a:endParaRPr>
          </a:p>
        </p:txBody>
      </p:sp>
      <p:sp>
        <p:nvSpPr>
          <p:cNvPr id="6" name="5 Marcador de número de diapositiva"/>
          <p:cNvSpPr>
            <a:spLocks noGrp="1"/>
          </p:cNvSpPr>
          <p:nvPr>
            <p:ph type="sldNum" sz="quarter" idx="12"/>
          </p:nvPr>
        </p:nvSpPr>
        <p:spPr>
          <a:xfrm>
            <a:off x="6915912" y="3009902"/>
            <a:ext cx="457200" cy="441325"/>
          </a:xfrm>
        </p:spPr>
        <p:txBody>
          <a:bodyPr/>
          <a:lstStyle/>
          <a:p>
            <a:fld id="{B6F15528-21DE-4FAA-801E-634DDDAF4B2B}" type="slidenum">
              <a:rPr lang="es-ES" smtClean="0">
                <a:solidFill>
                  <a:srgbClr val="8CADAE">
                    <a:shade val="75000"/>
                  </a:srgbClr>
                </a:solidFill>
              </a:rPr>
              <a:pPr/>
              <a:t>‹Nº›</a:t>
            </a:fld>
            <a:endParaRPr lang="es-ES">
              <a:solidFill>
                <a:srgbClr val="8CADAE">
                  <a:shade val="75000"/>
                </a:srgbClr>
              </a:solidFill>
            </a:endParaRPr>
          </a:p>
        </p:txBody>
      </p:sp>
      <p:sp>
        <p:nvSpPr>
          <p:cNvPr id="3" name="2 Marcador de texto vertical"/>
          <p:cNvSpPr>
            <a:spLocks noGrp="1"/>
          </p:cNvSpPr>
          <p:nvPr>
            <p:ph type="body" orient="vert" idx="1"/>
          </p:nvPr>
        </p:nvSpPr>
        <p:spPr>
          <a:xfrm>
            <a:off x="304800" y="304800"/>
            <a:ext cx="6553200" cy="5821366"/>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AFDA410B-56D6-4FFE-876B-CF8CED5C6B60}" type="datetime1">
              <a:rPr lang="en-US" smtClean="0"/>
              <a:pPr/>
              <a:t>9/30/2016</a:t>
            </a:fld>
            <a:endParaRPr lang="en-US"/>
          </a:p>
        </p:txBody>
      </p:sp>
      <p:sp>
        <p:nvSpPr>
          <p:cNvPr id="5" name="4 Marcador de pie de página"/>
          <p:cNvSpPr>
            <a:spLocks noGrp="1"/>
          </p:cNvSpPr>
          <p:nvPr>
            <p:ph type="ftr" sz="quarter" idx="11"/>
          </p:nvPr>
        </p:nvSpPr>
        <p:spPr/>
        <p:txBody>
          <a:bodyPr/>
          <a:lstStyle/>
          <a:p>
            <a:pPr marL="11379"/>
            <a:r>
              <a:rPr lang="es-ES" spc="-13" smtClean="0"/>
              <a:t>USO PERSONAL Y NO DISTRIBUTIVO</a:t>
            </a:r>
            <a:endParaRPr lang="es-ES" spc="-13" dirty="0"/>
          </a:p>
        </p:txBody>
      </p:sp>
      <p:sp>
        <p:nvSpPr>
          <p:cNvPr id="2" name="1 Título vertical"/>
          <p:cNvSpPr>
            <a:spLocks noGrp="1"/>
          </p:cNvSpPr>
          <p:nvPr>
            <p:ph type="title" orient="vert"/>
          </p:nvPr>
        </p:nvSpPr>
        <p:spPr>
          <a:xfrm>
            <a:off x="7391400" y="304802"/>
            <a:ext cx="1447800" cy="5851525"/>
          </a:xfrm>
        </p:spPr>
        <p:txBody>
          <a:bodyPr vert="eaVert"/>
          <a:lstStyle/>
          <a:p>
            <a:r>
              <a:rPr kumimoji="0" lang="es-ES" smtClean="0"/>
              <a:t>Haga clic para modificar el estilo de título del patrón</a:t>
            </a:r>
            <a:endParaRPr kumimoji="0" lang="en-US"/>
          </a:p>
        </p:txBody>
      </p:sp>
    </p:spTree>
    <p:extLst>
      <p:ext uri="{BB962C8B-B14F-4D97-AF65-F5344CB8AC3E}">
        <p14:creationId xmlns:p14="http://schemas.microsoft.com/office/powerpoint/2010/main" val="3390274208"/>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800" b="0" i="0">
                <a:solidFill>
                  <a:schemeClr val="bg1"/>
                </a:solidFill>
                <a:latin typeface="Calibri"/>
                <a:cs typeface="Calibri"/>
              </a:defRPr>
            </a:lvl1pPr>
          </a:lstStyle>
          <a:p>
            <a:pPr marL="11379"/>
            <a:r>
              <a:rPr lang="es-ES" spc="-13" smtClean="0">
                <a:solidFill>
                  <a:prstClr val="white"/>
                </a:solidFill>
              </a:rPr>
              <a:t>USO PERSONAL Y NO DISTRIBUTIVO</a:t>
            </a:r>
            <a:endParaRPr lang="es-ES" spc="-13" dirty="0">
              <a:solidFill>
                <a:prstClr val="white"/>
              </a:solidFill>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4D41EE9B-EC99-46A5-9E0A-5E83B7F88729}" type="datetime1">
              <a:rPr lang="en-US" smtClean="0">
                <a:solidFill>
                  <a:prstClr val="black">
                    <a:tint val="75000"/>
                  </a:prstClr>
                </a:solidFill>
              </a:rPr>
              <a:pPr/>
              <a:t>9/30/2016</a:t>
            </a:fld>
            <a:endParaRPr lang="en-US">
              <a:solidFill>
                <a:prstClr val="black">
                  <a:tint val="75000"/>
                </a:prstClr>
              </a:solidFill>
            </a:endParaRPr>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val="38554826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700" b="1" i="0">
                <a:solidFill>
                  <a:srgbClr val="177C3E"/>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defRPr sz="1800" b="0" i="0">
                <a:solidFill>
                  <a:schemeClr val="bg1"/>
                </a:solidFill>
                <a:latin typeface="Calibri"/>
                <a:cs typeface="Calibri"/>
              </a:defRPr>
            </a:lvl1pPr>
          </a:lstStyle>
          <a:p>
            <a:pPr marL="11379"/>
            <a:r>
              <a:rPr lang="es-ES" spc="-13" smtClean="0">
                <a:solidFill>
                  <a:prstClr val="white"/>
                </a:solidFill>
              </a:rPr>
              <a:t>USO PERSONAL Y NO DISTRIBUTIVO</a:t>
            </a:r>
            <a:endParaRPr lang="es-ES" spc="-13" dirty="0">
              <a:solidFill>
                <a:prstClr val="white"/>
              </a:solidFill>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EEB71D68-81FF-429D-BF3B-967966D98D64}" type="datetime1">
              <a:rPr lang="en-US" smtClean="0">
                <a:solidFill>
                  <a:prstClr val="black">
                    <a:tint val="75000"/>
                  </a:prstClr>
                </a:solidFill>
              </a:rPr>
              <a:pPr/>
              <a:t>9/30/2016</a:t>
            </a:fld>
            <a:endParaRPr lang="en-US">
              <a:solidFill>
                <a:prstClr val="black">
                  <a:tint val="75000"/>
                </a:prstClr>
              </a:solidFill>
            </a:endParaRPr>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‹Nº›</a:t>
            </a:fld>
            <a:endParaRPr>
              <a:solidFill>
                <a:prstClr val="black">
                  <a:tint val="75000"/>
                </a:prstClr>
              </a:solidFill>
            </a:endParaRPr>
          </a:p>
        </p:txBody>
      </p:sp>
    </p:spTree>
    <p:extLst>
      <p:ext uri="{BB962C8B-B14F-4D97-AF65-F5344CB8AC3E}">
        <p14:creationId xmlns:p14="http://schemas.microsoft.com/office/powerpoint/2010/main" val="24477022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1">
        <a:schemeClr val="bg1"/>
      </p:bgRef>
    </p:bg>
    <p:spTree>
      <p:nvGrpSpPr>
        <p:cNvPr id="1" name=""/>
        <p:cNvGrpSpPr/>
        <p:nvPr/>
      </p:nvGrpSpPr>
      <p:grpSpPr>
        <a:xfrm>
          <a:off x="0" y="0"/>
          <a:ext cx="0" cy="0"/>
          <a:chOff x="0" y="0"/>
          <a:chExt cx="0" cy="0"/>
        </a:xfrm>
      </p:grpSpPr>
      <p:sp>
        <p:nvSpPr>
          <p:cNvPr id="17" name="16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9" tIns="45714" rIns="91429" bIns="45714" anchor="ctr" compatLnSpc="1"/>
          <a:lstStyle/>
          <a:p>
            <a:pPr defTabSz="819143"/>
            <a:endParaRPr lang="en-US" sz="1600">
              <a:solidFill>
                <a:prstClr val="black"/>
              </a:solidFill>
            </a:endParaRPr>
          </a:p>
        </p:txBody>
      </p:sp>
      <p:sp>
        <p:nvSpPr>
          <p:cNvPr id="15" name="14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9" tIns="45714" rIns="91429" bIns="45714" anchor="ctr" compatLnSpc="1"/>
          <a:lstStyle/>
          <a:p>
            <a:pPr defTabSz="819143"/>
            <a:endParaRPr lang="en-US" sz="1600">
              <a:solidFill>
                <a:prstClr val="black"/>
              </a:solidFill>
            </a:endParaRPr>
          </a:p>
        </p:txBody>
      </p:sp>
      <p:sp>
        <p:nvSpPr>
          <p:cNvPr id="16" name="15 Rectángulo"/>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9" tIns="45714" rIns="91429" bIns="45714" anchor="ctr" compatLnSpc="1"/>
          <a:lstStyle/>
          <a:p>
            <a:pPr defTabSz="819143"/>
            <a:endParaRPr lang="en-US" sz="1600">
              <a:solidFill>
                <a:prstClr val="black"/>
              </a:solidFill>
            </a:endParaRPr>
          </a:p>
        </p:txBody>
      </p:sp>
      <p:sp>
        <p:nvSpPr>
          <p:cNvPr id="18" name="17 Rectángulo"/>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9" tIns="45714" rIns="91429" bIns="45714" anchor="ctr" compatLnSpc="1"/>
          <a:lstStyle/>
          <a:p>
            <a:pPr defTabSz="819143"/>
            <a:endParaRPr lang="en-US" sz="1600">
              <a:solidFill>
                <a:prstClr val="black"/>
              </a:solidFill>
            </a:endParaRPr>
          </a:p>
        </p:txBody>
      </p:sp>
      <p:sp>
        <p:nvSpPr>
          <p:cNvPr id="19" name="18 Rectángulo"/>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9" tIns="45714" rIns="91429" bIns="45714" anchor="ctr" compatLnSpc="1"/>
          <a:lstStyle/>
          <a:p>
            <a:pPr defTabSz="819143"/>
            <a:endParaRPr lang="en-US" sz="1600">
              <a:solidFill>
                <a:prstClr val="black"/>
              </a:solidFill>
            </a:endParaRPr>
          </a:p>
        </p:txBody>
      </p:sp>
      <p:sp>
        <p:nvSpPr>
          <p:cNvPr id="12" name="11 Rectángulo"/>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29" tIns="45714" rIns="91429" bIns="45714" anchor="ctr" compatLnSpc="1"/>
          <a:lstStyle/>
          <a:p>
            <a:pPr defTabSz="819143"/>
            <a:endParaRPr lang="en-US" sz="1600">
              <a:solidFill>
                <a:prstClr val="black"/>
              </a:solidFill>
            </a:endParaRPr>
          </a:p>
        </p:txBody>
      </p:sp>
      <p:sp>
        <p:nvSpPr>
          <p:cNvPr id="3" name="2 Marcador de texto"/>
          <p:cNvSpPr>
            <a:spLocks noGrp="1"/>
          </p:cNvSpPr>
          <p:nvPr>
            <p:ph type="body" idx="1"/>
          </p:nvPr>
        </p:nvSpPr>
        <p:spPr>
          <a:xfrm>
            <a:off x="1368427"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13" name="12 Rectángulo"/>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29" tIns="45714" rIns="91429" bIns="45714" anchor="ctr" compatLnSpc="1"/>
          <a:lstStyle/>
          <a:p>
            <a:pPr defTabSz="819143"/>
            <a:endParaRPr lang="en-US" sz="1600">
              <a:solidFill>
                <a:prstClr val="black"/>
              </a:solidFill>
            </a:endParaRPr>
          </a:p>
        </p:txBody>
      </p:sp>
      <p:sp>
        <p:nvSpPr>
          <p:cNvPr id="14" name="13 Rectángulo"/>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29" tIns="45714" rIns="91429" bIns="45714" anchor="ctr" compatLnSpc="1"/>
          <a:lstStyle/>
          <a:p>
            <a:pPr defTabSz="819143"/>
            <a:endParaRPr lang="en-US" sz="1600" dirty="0">
              <a:solidFill>
                <a:prstClr val="black"/>
              </a:solidFill>
            </a:endParaRPr>
          </a:p>
        </p:txBody>
      </p:sp>
      <p:sp>
        <p:nvSpPr>
          <p:cNvPr id="5" name="4 Marcador de pie de página"/>
          <p:cNvSpPr>
            <a:spLocks noGrp="1"/>
          </p:cNvSpPr>
          <p:nvPr>
            <p:ph type="ftr" sz="quarter" idx="11"/>
          </p:nvPr>
        </p:nvSpPr>
        <p:spPr/>
        <p:txBody>
          <a:bodyPr/>
          <a:lstStyle/>
          <a:p>
            <a:pPr marL="11379"/>
            <a:r>
              <a:rPr lang="es-ES" spc="-13" smtClean="0"/>
              <a:t>Documento estrictamente reservado a los profesionales de la salud</a:t>
            </a:r>
            <a:endParaRPr lang="es-ES" spc="-13" dirty="0"/>
          </a:p>
        </p:txBody>
      </p:sp>
      <p:sp>
        <p:nvSpPr>
          <p:cNvPr id="4" name="3 Marcador de fecha"/>
          <p:cNvSpPr>
            <a:spLocks noGrp="1"/>
          </p:cNvSpPr>
          <p:nvPr>
            <p:ph type="dt" sz="half" idx="10"/>
          </p:nvPr>
        </p:nvSpPr>
        <p:spPr/>
        <p:txBody>
          <a:bodyPr/>
          <a:lstStyle/>
          <a:p>
            <a:endParaRPr lang="en-US"/>
          </a:p>
        </p:txBody>
      </p:sp>
      <p:sp>
        <p:nvSpPr>
          <p:cNvPr id="8" name="7 Conector recto"/>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29" tIns="45714" rIns="91429" bIns="45714" anchor="ctr" compatLnSpc="1"/>
          <a:lstStyle/>
          <a:p>
            <a:pPr defTabSz="819143"/>
            <a:endParaRPr lang="en-US" sz="1600">
              <a:solidFill>
                <a:prstClr val="black"/>
              </a:solidFill>
            </a:endParaRPr>
          </a:p>
        </p:txBody>
      </p:sp>
      <p:sp>
        <p:nvSpPr>
          <p:cNvPr id="10" name="9 Elipse"/>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29" tIns="45714" rIns="91429" bIns="45714" anchor="ctr"/>
          <a:lstStyle/>
          <a:p>
            <a:pPr algn="ctr" defTabSz="819143"/>
            <a:endParaRPr lang="en-US" sz="1600">
              <a:solidFill>
                <a:prstClr val="white"/>
              </a:solidFill>
            </a:endParaRPr>
          </a:p>
        </p:txBody>
      </p:sp>
      <p:sp>
        <p:nvSpPr>
          <p:cNvPr id="11" name="10 Elipse"/>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91429" tIns="45714" rIns="91429" bIns="45714" anchor="ctr"/>
          <a:lstStyle/>
          <a:p>
            <a:pPr algn="ctr" defTabSz="819143"/>
            <a:endParaRPr lang="en-US" sz="1600">
              <a:solidFill>
                <a:prstClr val="white"/>
              </a:solidFill>
            </a:endParaRPr>
          </a:p>
        </p:txBody>
      </p:sp>
      <p:sp>
        <p:nvSpPr>
          <p:cNvPr id="6" name="5 Marcador de número de diapositiva"/>
          <p:cNvSpPr>
            <a:spLocks noGrp="1"/>
          </p:cNvSpPr>
          <p:nvPr>
            <p:ph type="sldNum" sz="quarter" idx="12"/>
          </p:nvPr>
        </p:nvSpPr>
        <p:spPr>
          <a:xfrm>
            <a:off x="4343400" y="2199451"/>
            <a:ext cx="457200" cy="441325"/>
          </a:xfrm>
        </p:spPr>
        <p:txBody>
          <a:bodyPr/>
          <a:lstStyle>
            <a:lvl1pPr>
              <a:defRPr>
                <a:solidFill>
                  <a:schemeClr val="accent3">
                    <a:shade val="75000"/>
                  </a:schemeClr>
                </a:solidFill>
              </a:defRPr>
            </a:lvl1pPr>
          </a:lstStyle>
          <a:p>
            <a:fld id="{B6F15528-21DE-4FAA-801E-634DDDAF4B2B}" type="slidenum">
              <a:rPr lang="es-ES" smtClean="0">
                <a:solidFill>
                  <a:srgbClr val="8CADAE">
                    <a:shade val="75000"/>
                  </a:srgbClr>
                </a:solidFill>
              </a:rPr>
              <a:pPr/>
              <a:t>‹Nº›</a:t>
            </a:fld>
            <a:endParaRPr lang="es-ES">
              <a:solidFill>
                <a:srgbClr val="8CADAE">
                  <a:shade val="75000"/>
                </a:srgbClr>
              </a:solidFill>
            </a:endParaRPr>
          </a:p>
        </p:txBody>
      </p:sp>
      <p:sp>
        <p:nvSpPr>
          <p:cNvPr id="2" name="1 Título"/>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s-ES" smtClean="0"/>
              <a:t>Haga clic para modificar el estilo de título del patrón</a:t>
            </a:r>
            <a:endParaRPr kumimoji="0" lang="en-US"/>
          </a:p>
        </p:txBody>
      </p:sp>
    </p:spTree>
    <p:extLst>
      <p:ext uri="{BB962C8B-B14F-4D97-AF65-F5344CB8AC3E}">
        <p14:creationId xmlns:p14="http://schemas.microsoft.com/office/powerpoint/2010/main" val="2024636807"/>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bg>
      <p:bgRef idx="1001">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301752" y="228600"/>
            <a:ext cx="8534400" cy="758952"/>
          </a:xfrm>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a:xfrm>
            <a:off x="5791200" y="6409944"/>
            <a:ext cx="3044952" cy="365760"/>
          </a:xfrm>
        </p:spPr>
        <p:txBody>
          <a:bodyPr/>
          <a:lstStyle/>
          <a:p>
            <a:endParaRPr lang="en-US"/>
          </a:p>
        </p:txBody>
      </p:sp>
      <p:sp>
        <p:nvSpPr>
          <p:cNvPr id="6" name="5 Marcador de pie de página"/>
          <p:cNvSpPr>
            <a:spLocks noGrp="1"/>
          </p:cNvSpPr>
          <p:nvPr>
            <p:ph type="ftr" sz="quarter" idx="11"/>
          </p:nvPr>
        </p:nvSpPr>
        <p:spPr/>
        <p:txBody>
          <a:bodyPr/>
          <a:lstStyle/>
          <a:p>
            <a:pPr marL="11379"/>
            <a:r>
              <a:rPr lang="es-ES" spc="-13" smtClean="0"/>
              <a:t>Documento estrictamente reservado a los profesionales de la salud</a:t>
            </a:r>
            <a:endParaRPr lang="es-ES" spc="-13" dirty="0"/>
          </a:p>
        </p:txBody>
      </p:sp>
      <p:sp>
        <p:nvSpPr>
          <p:cNvPr id="7" name="6 Marcador de número de diapositiva"/>
          <p:cNvSpPr>
            <a:spLocks noGrp="1"/>
          </p:cNvSpPr>
          <p:nvPr>
            <p:ph type="sldNum" sz="quarter" idx="12"/>
          </p:nvPr>
        </p:nvSpPr>
        <p:spPr/>
        <p:txBody>
          <a:bodyPr/>
          <a:lstStyle/>
          <a:p>
            <a:fld id="{B6F15528-21DE-4FAA-801E-634DDDAF4B2B}" type="slidenum">
              <a:rPr lang="es-ES" smtClean="0">
                <a:solidFill>
                  <a:srgbClr val="8CADAE">
                    <a:shade val="75000"/>
                  </a:srgbClr>
                </a:solidFill>
              </a:rPr>
              <a:pPr/>
              <a:t>‹Nº›</a:t>
            </a:fld>
            <a:endParaRPr lang="es-ES">
              <a:solidFill>
                <a:srgbClr val="8CADAE">
                  <a:shade val="75000"/>
                </a:srgbClr>
              </a:solidFill>
            </a:endParaRPr>
          </a:p>
        </p:txBody>
      </p:sp>
      <p:sp>
        <p:nvSpPr>
          <p:cNvPr id="8" name="7 Conector recto"/>
          <p:cNvSpPr>
            <a:spLocks noChangeShapeType="1"/>
          </p:cNvSpPr>
          <p:nvPr/>
        </p:nvSpPr>
        <p:spPr bwMode="auto">
          <a:xfrm flipV="1">
            <a:off x="4563081" y="1575653"/>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29" tIns="45714" rIns="91429" bIns="45714" anchor="ctr" compatLnSpc="1"/>
          <a:lstStyle/>
          <a:p>
            <a:pPr defTabSz="819143"/>
            <a:endParaRPr lang="en-US" sz="1600">
              <a:solidFill>
                <a:prstClr val="black"/>
              </a:solidFill>
            </a:endParaRPr>
          </a:p>
        </p:txBody>
      </p:sp>
      <p:sp>
        <p:nvSpPr>
          <p:cNvPr id="10" name="9 Marcador de contenido"/>
          <p:cNvSpPr>
            <a:spLocks noGrp="1"/>
          </p:cNvSpPr>
          <p:nvPr>
            <p:ph sz="half" idx="1"/>
          </p:nvPr>
        </p:nvSpPr>
        <p:spPr>
          <a:xfrm>
            <a:off x="301752" y="1371600"/>
            <a:ext cx="4038600" cy="4681728"/>
          </a:xfrm>
        </p:spPr>
        <p:txBody>
          <a:bodyPr/>
          <a:lstStyle>
            <a:lvl1pPr>
              <a:defRPr sz="2500"/>
            </a:lvl1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contenido"/>
          <p:cNvSpPr>
            <a:spLocks noGrp="1"/>
          </p:cNvSpPr>
          <p:nvPr>
            <p:ph sz="half" idx="2"/>
          </p:nvPr>
        </p:nvSpPr>
        <p:spPr>
          <a:xfrm>
            <a:off x="4800600" y="1371600"/>
            <a:ext cx="4038600" cy="4681728"/>
          </a:xfrm>
        </p:spPr>
        <p:txBody>
          <a:bodyPr/>
          <a:lstStyle>
            <a:lvl1pPr>
              <a:defRPr sz="2500"/>
            </a:lvl1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extLst>
      <p:ext uri="{BB962C8B-B14F-4D97-AF65-F5344CB8AC3E}">
        <p14:creationId xmlns:p14="http://schemas.microsoft.com/office/powerpoint/2010/main" val="4279183919"/>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1">
        <a:schemeClr val="bg2"/>
      </p:bgRef>
    </p:bg>
    <p:spTree>
      <p:nvGrpSpPr>
        <p:cNvPr id="1" name=""/>
        <p:cNvGrpSpPr/>
        <p:nvPr/>
      </p:nvGrpSpPr>
      <p:grpSpPr>
        <a:xfrm>
          <a:off x="0" y="0"/>
          <a:ext cx="0" cy="0"/>
          <a:chOff x="0" y="0"/>
          <a:chExt cx="0" cy="0"/>
        </a:xfrm>
      </p:grpSpPr>
      <p:sp>
        <p:nvSpPr>
          <p:cNvPr id="10" name="9 Conector recto"/>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29" tIns="45714" rIns="91429" bIns="45714" anchor="ctr" compatLnSpc="1"/>
          <a:lstStyle/>
          <a:p>
            <a:pPr defTabSz="819143"/>
            <a:endParaRPr lang="en-US" sz="1600">
              <a:solidFill>
                <a:prstClr val="black"/>
              </a:solidFill>
            </a:endParaRPr>
          </a:p>
        </p:txBody>
      </p:sp>
      <p:sp>
        <p:nvSpPr>
          <p:cNvPr id="20" name="19 Rectángulo"/>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9" tIns="45714" rIns="91429" bIns="45714" anchor="ctr" compatLnSpc="1"/>
          <a:lstStyle/>
          <a:p>
            <a:pPr defTabSz="819143"/>
            <a:endParaRPr lang="en-US" sz="1600">
              <a:solidFill>
                <a:prstClr val="black"/>
              </a:solidFill>
            </a:endParaRPr>
          </a:p>
        </p:txBody>
      </p:sp>
      <p:sp>
        <p:nvSpPr>
          <p:cNvPr id="19" name="18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9" tIns="45714" rIns="91429" bIns="45714" anchor="ctr" compatLnSpc="1"/>
          <a:lstStyle/>
          <a:p>
            <a:pPr defTabSz="819143"/>
            <a:endParaRPr lang="en-US" sz="1600">
              <a:solidFill>
                <a:prstClr val="black"/>
              </a:solidFill>
            </a:endParaRPr>
          </a:p>
        </p:txBody>
      </p:sp>
      <p:sp>
        <p:nvSpPr>
          <p:cNvPr id="21" name="20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9" tIns="45714" rIns="91429" bIns="45714" anchor="ctr" compatLnSpc="1"/>
          <a:lstStyle/>
          <a:p>
            <a:pPr defTabSz="819143"/>
            <a:endParaRPr lang="en-US" sz="1600">
              <a:solidFill>
                <a:prstClr val="black"/>
              </a:solidFill>
            </a:endParaRPr>
          </a:p>
        </p:txBody>
      </p:sp>
      <p:sp>
        <p:nvSpPr>
          <p:cNvPr id="22" name="21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9" tIns="45714" rIns="91429" bIns="45714" anchor="ctr" compatLnSpc="1"/>
          <a:lstStyle/>
          <a:p>
            <a:pPr defTabSz="819143"/>
            <a:endParaRPr lang="en-US" sz="1600">
              <a:solidFill>
                <a:prstClr val="black"/>
              </a:solidFill>
            </a:endParaRPr>
          </a:p>
        </p:txBody>
      </p:sp>
      <p:sp>
        <p:nvSpPr>
          <p:cNvPr id="11" name="10 Rectángulo"/>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29" tIns="45714" rIns="91429" bIns="45714" anchor="ctr"/>
          <a:lstStyle/>
          <a:p>
            <a:pPr algn="ctr" defTabSz="819143"/>
            <a:endParaRPr lang="en-US" sz="1600">
              <a:solidFill>
                <a:prstClr val="white"/>
              </a:solidFill>
            </a:endParaRPr>
          </a:p>
        </p:txBody>
      </p:sp>
      <p:sp>
        <p:nvSpPr>
          <p:cNvPr id="13" name="12 Rectángulo"/>
          <p:cNvSpPr>
            <a:spLocks noChangeArrowheads="1"/>
          </p:cNvSpPr>
          <p:nvPr/>
        </p:nvSpPr>
        <p:spPr bwMode="auto">
          <a:xfrm>
            <a:off x="145923" y="6391657"/>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29" tIns="45714" rIns="91429" bIns="45714" anchor="ctr" compatLnSpc="1"/>
          <a:lstStyle/>
          <a:p>
            <a:pPr defTabSz="819143"/>
            <a:endParaRPr lang="en-US" sz="1600">
              <a:solidFill>
                <a:prstClr val="black"/>
              </a:solidFill>
            </a:endParaRPr>
          </a:p>
        </p:txBody>
      </p:sp>
      <p:sp>
        <p:nvSpPr>
          <p:cNvPr id="3" name="2 Marcador de texto"/>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791331"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7" name="6 Marcador de fecha"/>
          <p:cNvSpPr>
            <a:spLocks noGrp="1"/>
          </p:cNvSpPr>
          <p:nvPr>
            <p:ph type="dt" sz="half" idx="10"/>
          </p:nvPr>
        </p:nvSpPr>
        <p:spPr/>
        <p:txBody>
          <a:bodyPr/>
          <a:lstStyle/>
          <a:p>
            <a:endParaRPr lang="en-US"/>
          </a:p>
        </p:txBody>
      </p:sp>
      <p:sp>
        <p:nvSpPr>
          <p:cNvPr id="8" name="7 Marcador de pie de página"/>
          <p:cNvSpPr>
            <a:spLocks noGrp="1"/>
          </p:cNvSpPr>
          <p:nvPr>
            <p:ph type="ftr" sz="quarter" idx="11"/>
          </p:nvPr>
        </p:nvSpPr>
        <p:spPr>
          <a:xfrm>
            <a:off x="304800" y="6409944"/>
            <a:ext cx="3581400" cy="365760"/>
          </a:xfrm>
        </p:spPr>
        <p:txBody>
          <a:bodyPr/>
          <a:lstStyle/>
          <a:p>
            <a:pPr marL="11379"/>
            <a:r>
              <a:rPr lang="es-ES" spc="-13" smtClean="0"/>
              <a:t>Documento estrictamente reservado a los profesionales de la salud</a:t>
            </a:r>
            <a:endParaRPr lang="es-ES" spc="-13" dirty="0"/>
          </a:p>
        </p:txBody>
      </p:sp>
      <p:sp>
        <p:nvSpPr>
          <p:cNvPr id="15" name="14 Conector recto"/>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29" tIns="45714" rIns="91429" bIns="45714" anchor="ctr" compatLnSpc="1"/>
          <a:lstStyle/>
          <a:p>
            <a:pPr defTabSz="819143"/>
            <a:endParaRPr lang="en-US" sz="1600">
              <a:solidFill>
                <a:prstClr val="black"/>
              </a:solidFill>
            </a:endParaRPr>
          </a:p>
        </p:txBody>
      </p:sp>
      <p:sp>
        <p:nvSpPr>
          <p:cNvPr id="18" name="17 Rectángulo"/>
          <p:cNvSpPr>
            <a:spLocks noChangeArrowheads="1"/>
          </p:cNvSpPr>
          <p:nvPr/>
        </p:nvSpPr>
        <p:spPr bwMode="auto">
          <a:xfrm>
            <a:off x="152400" y="155449"/>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29" tIns="45714" rIns="91429" bIns="45714" anchor="ctr" compatLnSpc="1"/>
          <a:lstStyle/>
          <a:p>
            <a:pPr defTabSz="819143"/>
            <a:endParaRPr lang="en-US" sz="1600" dirty="0">
              <a:solidFill>
                <a:prstClr val="black"/>
              </a:solidFill>
            </a:endParaRPr>
          </a:p>
        </p:txBody>
      </p:sp>
      <p:sp>
        <p:nvSpPr>
          <p:cNvPr id="24" name="23 Marcador de contenido"/>
          <p:cNvSpPr>
            <a:spLocks noGrp="1"/>
          </p:cNvSpPr>
          <p:nvPr>
            <p:ph sz="quarter" idx="2"/>
          </p:nvPr>
        </p:nvSpPr>
        <p:spPr>
          <a:xfrm>
            <a:off x="301752" y="2471384"/>
            <a:ext cx="4041648" cy="3818404"/>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6" name="25 Marcador de contenido"/>
          <p:cNvSpPr>
            <a:spLocks noGrp="1"/>
          </p:cNvSpPr>
          <p:nvPr>
            <p:ph sz="quarter" idx="4"/>
          </p:nvPr>
        </p:nvSpPr>
        <p:spPr>
          <a:xfrm>
            <a:off x="4800600" y="2471383"/>
            <a:ext cx="4038600" cy="382219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5" name="24 Elipse"/>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29" tIns="45714" rIns="91429" bIns="45714" anchor="ctr"/>
          <a:lstStyle/>
          <a:p>
            <a:pPr algn="ctr" defTabSz="819143"/>
            <a:endParaRPr lang="en-US" sz="1600">
              <a:solidFill>
                <a:prstClr val="white"/>
              </a:solidFill>
            </a:endParaRPr>
          </a:p>
        </p:txBody>
      </p:sp>
      <p:sp>
        <p:nvSpPr>
          <p:cNvPr id="27" name="26 Elipse"/>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91429" tIns="45714" rIns="91429" bIns="45714" anchor="ctr"/>
          <a:lstStyle/>
          <a:p>
            <a:pPr algn="ctr" defTabSz="819143"/>
            <a:endParaRPr lang="en-US" sz="1600">
              <a:solidFill>
                <a:prstClr val="white"/>
              </a:solidFill>
            </a:endParaRPr>
          </a:p>
        </p:txBody>
      </p:sp>
      <p:sp>
        <p:nvSpPr>
          <p:cNvPr id="9" name="8 Marcador de número de diapositiva"/>
          <p:cNvSpPr>
            <a:spLocks noGrp="1"/>
          </p:cNvSpPr>
          <p:nvPr>
            <p:ph type="sldNum" sz="quarter" idx="12"/>
          </p:nvPr>
        </p:nvSpPr>
        <p:spPr>
          <a:xfrm>
            <a:off x="4343400" y="1042417"/>
            <a:ext cx="457200" cy="441325"/>
          </a:xfrm>
        </p:spPr>
        <p:txBody>
          <a:bodyPr/>
          <a:lstStyle>
            <a:lvl1pPr algn="ctr">
              <a:defRPr/>
            </a:lvl1pPr>
          </a:lstStyle>
          <a:p>
            <a:fld id="{B6F15528-21DE-4FAA-801E-634DDDAF4B2B}" type="slidenum">
              <a:rPr lang="es-ES" smtClean="0">
                <a:solidFill>
                  <a:srgbClr val="8CADAE">
                    <a:shade val="75000"/>
                  </a:srgbClr>
                </a:solidFill>
              </a:rPr>
              <a:pPr/>
              <a:t>‹Nº›</a:t>
            </a:fld>
            <a:endParaRPr lang="es-ES">
              <a:solidFill>
                <a:srgbClr val="8CADAE">
                  <a:shade val="75000"/>
                </a:srgbClr>
              </a:solidFill>
            </a:endParaRPr>
          </a:p>
        </p:txBody>
      </p:sp>
      <p:sp>
        <p:nvSpPr>
          <p:cNvPr id="23" name="22 Título"/>
          <p:cNvSpPr>
            <a:spLocks noGrp="1"/>
          </p:cNvSpPr>
          <p:nvPr>
            <p:ph type="title"/>
          </p:nvPr>
        </p:nvSpPr>
        <p:spPr/>
        <p:txBody>
          <a:bodyPr rtlCol="0" anchor="b" anchorCtr="0"/>
          <a:lstStyle/>
          <a:p>
            <a:r>
              <a:rPr kumimoji="0" lang="es-ES" smtClean="0"/>
              <a:t>Haga clic para modificar el estilo de título del patrón</a:t>
            </a:r>
            <a:endParaRPr kumimoji="0" lang="en-US"/>
          </a:p>
        </p:txBody>
      </p:sp>
    </p:spTree>
    <p:extLst>
      <p:ext uri="{BB962C8B-B14F-4D97-AF65-F5344CB8AC3E}">
        <p14:creationId xmlns:p14="http://schemas.microsoft.com/office/powerpoint/2010/main" val="681955692"/>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endParaRPr lang="en-US"/>
          </a:p>
        </p:txBody>
      </p:sp>
      <p:sp>
        <p:nvSpPr>
          <p:cNvPr id="4" name="3 Marcador de pie de página"/>
          <p:cNvSpPr>
            <a:spLocks noGrp="1"/>
          </p:cNvSpPr>
          <p:nvPr>
            <p:ph type="ftr" sz="quarter" idx="11"/>
          </p:nvPr>
        </p:nvSpPr>
        <p:spPr/>
        <p:txBody>
          <a:bodyPr/>
          <a:lstStyle/>
          <a:p>
            <a:pPr marL="11379"/>
            <a:r>
              <a:rPr lang="es-ES" spc="-13" smtClean="0"/>
              <a:t>Documento estrictamente reservado a los profesionales de la salud</a:t>
            </a:r>
            <a:endParaRPr lang="es-ES" spc="-13" dirty="0"/>
          </a:p>
        </p:txBody>
      </p:sp>
      <p:sp>
        <p:nvSpPr>
          <p:cNvPr id="5" name="4 Marcador de número de diapositiva"/>
          <p:cNvSpPr>
            <a:spLocks noGrp="1"/>
          </p:cNvSpPr>
          <p:nvPr>
            <p:ph type="sldNum" sz="quarter" idx="12"/>
          </p:nvPr>
        </p:nvSpPr>
        <p:spPr>
          <a:xfrm>
            <a:off x="4343400" y="1036021"/>
            <a:ext cx="457200" cy="441325"/>
          </a:xfrm>
        </p:spPr>
        <p:txBody>
          <a:bodyPr/>
          <a:lstStyle/>
          <a:p>
            <a:fld id="{B6F15528-21DE-4FAA-801E-634DDDAF4B2B}" type="slidenum">
              <a:rPr lang="es-ES" smtClean="0">
                <a:solidFill>
                  <a:srgbClr val="8CADAE">
                    <a:shade val="75000"/>
                  </a:srgbClr>
                </a:solidFill>
              </a:rPr>
              <a:pPr/>
              <a:t>‹Nº›</a:t>
            </a:fld>
            <a:endParaRPr lang="es-ES">
              <a:solidFill>
                <a:srgbClr val="8CADAE">
                  <a:shade val="75000"/>
                </a:srgbClr>
              </a:solidFill>
            </a:endParaRPr>
          </a:p>
        </p:txBody>
      </p:sp>
    </p:spTree>
    <p:extLst>
      <p:ext uri="{BB962C8B-B14F-4D97-AF65-F5344CB8AC3E}">
        <p14:creationId xmlns:p14="http://schemas.microsoft.com/office/powerpoint/2010/main" val="4180831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7" name="6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9" tIns="45714" rIns="91429" bIns="45714" anchor="ctr" compatLnSpc="1"/>
          <a:lstStyle/>
          <a:p>
            <a:pPr defTabSz="819143"/>
            <a:endParaRPr lang="en-US" sz="1600">
              <a:solidFill>
                <a:prstClr val="black"/>
              </a:solidFill>
            </a:endParaRPr>
          </a:p>
        </p:txBody>
      </p:sp>
      <p:sp>
        <p:nvSpPr>
          <p:cNvPr id="8" name="7 Rectángulo"/>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9" tIns="45714" rIns="91429" bIns="45714" anchor="ctr" compatLnSpc="1"/>
          <a:lstStyle/>
          <a:p>
            <a:pPr defTabSz="819143"/>
            <a:endParaRPr lang="en-US" sz="1600">
              <a:solidFill>
                <a:prstClr val="black"/>
              </a:solidFill>
            </a:endParaRPr>
          </a:p>
        </p:txBody>
      </p:sp>
      <p:sp>
        <p:nvSpPr>
          <p:cNvPr id="10" name="9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9" tIns="45714" rIns="91429" bIns="45714" anchor="ctr" compatLnSpc="1"/>
          <a:lstStyle/>
          <a:p>
            <a:pPr defTabSz="819143"/>
            <a:endParaRPr lang="en-US" sz="1600">
              <a:solidFill>
                <a:prstClr val="black"/>
              </a:solidFill>
            </a:endParaRPr>
          </a:p>
        </p:txBody>
      </p:sp>
      <p:sp>
        <p:nvSpPr>
          <p:cNvPr id="9" name="8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9" tIns="45714" rIns="91429" bIns="45714" anchor="ctr" compatLnSpc="1"/>
          <a:lstStyle/>
          <a:p>
            <a:pPr defTabSz="819143"/>
            <a:endParaRPr lang="en-US" sz="1600">
              <a:solidFill>
                <a:prstClr val="black"/>
              </a:solidFill>
            </a:endParaRPr>
          </a:p>
        </p:txBody>
      </p:sp>
      <p:sp>
        <p:nvSpPr>
          <p:cNvPr id="5" name="4 Rectángulo"/>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29" tIns="45714" rIns="91429" bIns="45714" anchor="ctr" compatLnSpc="1"/>
          <a:lstStyle/>
          <a:p>
            <a:pPr defTabSz="819143"/>
            <a:endParaRPr lang="en-US" sz="1600">
              <a:solidFill>
                <a:prstClr val="black"/>
              </a:solidFill>
            </a:endParaRPr>
          </a:p>
        </p:txBody>
      </p:sp>
      <p:sp>
        <p:nvSpPr>
          <p:cNvPr id="6" name="5 Rectángulo"/>
          <p:cNvSpPr>
            <a:spLocks noChangeArrowheads="1"/>
          </p:cNvSpPr>
          <p:nvPr/>
        </p:nvSpPr>
        <p:spPr bwMode="auto">
          <a:xfrm>
            <a:off x="152400" y="158497"/>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29" tIns="45714" rIns="91429" bIns="45714" anchor="ctr" compatLnSpc="1"/>
          <a:lstStyle/>
          <a:p>
            <a:pPr defTabSz="819143"/>
            <a:endParaRPr lang="en-US" sz="1600" dirty="0">
              <a:solidFill>
                <a:prstClr val="black"/>
              </a:solidFill>
            </a:endParaRPr>
          </a:p>
        </p:txBody>
      </p:sp>
      <p:sp>
        <p:nvSpPr>
          <p:cNvPr id="2" name="1 Marcador de fecha"/>
          <p:cNvSpPr>
            <a:spLocks noGrp="1"/>
          </p:cNvSpPr>
          <p:nvPr>
            <p:ph type="dt" sz="half" idx="10"/>
          </p:nvPr>
        </p:nvSpPr>
        <p:spPr/>
        <p:txBody>
          <a:bodyPr/>
          <a:lstStyle/>
          <a:p>
            <a:endParaRPr lang="en-US"/>
          </a:p>
        </p:txBody>
      </p:sp>
      <p:sp>
        <p:nvSpPr>
          <p:cNvPr id="3" name="2 Marcador de pie de página"/>
          <p:cNvSpPr>
            <a:spLocks noGrp="1"/>
          </p:cNvSpPr>
          <p:nvPr>
            <p:ph type="ftr" sz="quarter" idx="11"/>
          </p:nvPr>
        </p:nvSpPr>
        <p:spPr/>
        <p:txBody>
          <a:bodyPr/>
          <a:lstStyle/>
          <a:p>
            <a:pPr marL="11379"/>
            <a:r>
              <a:rPr lang="es-ES" spc="-13" smtClean="0"/>
              <a:t>Documento estrictamente reservado a los profesionales de la salud</a:t>
            </a:r>
            <a:endParaRPr lang="es-ES" spc="-13" dirty="0"/>
          </a:p>
        </p:txBody>
      </p:sp>
      <p:sp>
        <p:nvSpPr>
          <p:cNvPr id="4" name="3 Marcador de número de diapositiva"/>
          <p:cNvSpPr>
            <a:spLocks noGrp="1"/>
          </p:cNvSpPr>
          <p:nvPr>
            <p:ph type="sldNum" sz="quarter" idx="12"/>
          </p:nvPr>
        </p:nvSpPr>
        <p:spPr>
          <a:xfrm>
            <a:off x="4267200" y="6324600"/>
            <a:ext cx="609600" cy="441324"/>
          </a:xfrm>
        </p:spPr>
        <p:txBody>
          <a:bodyPr/>
          <a:lstStyle>
            <a:lvl1pPr>
              <a:defRPr>
                <a:solidFill>
                  <a:srgbClr val="FFFFFF"/>
                </a:solidFill>
              </a:defRPr>
            </a:lvl1pPr>
          </a:lstStyle>
          <a:p>
            <a:fld id="{B6F15528-21DE-4FAA-801E-634DDDAF4B2B}" type="slidenum">
              <a:rPr lang="es-ES" smtClean="0"/>
              <a:pPr/>
              <a:t>‹Nº›</a:t>
            </a:fld>
            <a:endParaRPr lang="es-ES"/>
          </a:p>
        </p:txBody>
      </p:sp>
    </p:spTree>
    <p:extLst>
      <p:ext uri="{BB962C8B-B14F-4D97-AF65-F5344CB8AC3E}">
        <p14:creationId xmlns:p14="http://schemas.microsoft.com/office/powerpoint/2010/main" val="1982018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1">
        <a:schemeClr val="bg1"/>
      </p:bgRef>
    </p:bg>
    <p:spTree>
      <p:nvGrpSpPr>
        <p:cNvPr id="1" name=""/>
        <p:cNvGrpSpPr/>
        <p:nvPr/>
      </p:nvGrpSpPr>
      <p:grpSpPr>
        <a:xfrm>
          <a:off x="0" y="0"/>
          <a:ext cx="0" cy="0"/>
          <a:chOff x="0" y="0"/>
          <a:chExt cx="0" cy="0"/>
        </a:xfrm>
      </p:grpSpPr>
      <p:sp>
        <p:nvSpPr>
          <p:cNvPr id="19" name="18 Rectángulo"/>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29" tIns="45714" rIns="91429" bIns="45714" anchor="ctr" compatLnSpc="1"/>
          <a:lstStyle/>
          <a:p>
            <a:pPr defTabSz="819143"/>
            <a:endParaRPr lang="en-US" sz="1600">
              <a:solidFill>
                <a:prstClr val="black"/>
              </a:solidFill>
            </a:endParaRPr>
          </a:p>
        </p:txBody>
      </p:sp>
      <p:sp>
        <p:nvSpPr>
          <p:cNvPr id="15" name="14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9" tIns="45714" rIns="91429" bIns="45714" anchor="ctr" compatLnSpc="1"/>
          <a:lstStyle/>
          <a:p>
            <a:pPr defTabSz="819143"/>
            <a:endParaRPr lang="en-US" sz="1600">
              <a:solidFill>
                <a:prstClr val="black"/>
              </a:solidFill>
            </a:endParaRPr>
          </a:p>
        </p:txBody>
      </p:sp>
      <p:sp>
        <p:nvSpPr>
          <p:cNvPr id="18" name="17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9" tIns="45714" rIns="91429" bIns="45714" anchor="ctr" compatLnSpc="1"/>
          <a:lstStyle/>
          <a:p>
            <a:pPr defTabSz="819143"/>
            <a:endParaRPr lang="en-US" sz="1600">
              <a:solidFill>
                <a:prstClr val="black"/>
              </a:solidFill>
            </a:endParaRPr>
          </a:p>
        </p:txBody>
      </p:sp>
      <p:sp>
        <p:nvSpPr>
          <p:cNvPr id="16" name="15 Rectángulo"/>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9" tIns="45714" rIns="91429" bIns="45714" anchor="ctr" compatLnSpc="1"/>
          <a:lstStyle/>
          <a:p>
            <a:pPr defTabSz="819143"/>
            <a:endParaRPr lang="en-US" sz="1600">
              <a:solidFill>
                <a:prstClr val="black"/>
              </a:solidFill>
            </a:endParaRPr>
          </a:p>
        </p:txBody>
      </p:sp>
      <p:sp>
        <p:nvSpPr>
          <p:cNvPr id="17" name="16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9" tIns="45714" rIns="91429" bIns="45714" anchor="ctr" compatLnSpc="1"/>
          <a:lstStyle/>
          <a:p>
            <a:pPr defTabSz="819143"/>
            <a:endParaRPr lang="en-US" sz="1600">
              <a:solidFill>
                <a:prstClr val="black"/>
              </a:solidFill>
            </a:endParaRPr>
          </a:p>
        </p:txBody>
      </p:sp>
      <p:sp>
        <p:nvSpPr>
          <p:cNvPr id="13" name="12 Rectángulo"/>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29" tIns="45714" rIns="91429" bIns="45714" anchor="ctr"/>
          <a:lstStyle/>
          <a:p>
            <a:pPr algn="ctr" defTabSz="819143"/>
            <a:endParaRPr lang="en-US" sz="1600">
              <a:solidFill>
                <a:prstClr val="white"/>
              </a:solidFill>
            </a:endParaRPr>
          </a:p>
        </p:txBody>
      </p:sp>
      <p:sp>
        <p:nvSpPr>
          <p:cNvPr id="2" name="1 Título"/>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381000" y="1981201"/>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8" name="7 Rectángulo"/>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29" tIns="45714" rIns="91429" bIns="45714" anchor="ctr" compatLnSpc="1"/>
          <a:lstStyle/>
          <a:p>
            <a:pPr defTabSz="819143"/>
            <a:endParaRPr lang="en-US" sz="1600" dirty="0">
              <a:solidFill>
                <a:prstClr val="black"/>
              </a:solidFill>
            </a:endParaRPr>
          </a:p>
        </p:txBody>
      </p:sp>
      <p:sp>
        <p:nvSpPr>
          <p:cNvPr id="9" name="8 Conector recto"/>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29" tIns="45714" rIns="91429" bIns="45714" anchor="ctr" compatLnSpc="1"/>
          <a:lstStyle/>
          <a:p>
            <a:pPr defTabSz="819143"/>
            <a:endParaRPr lang="en-US" sz="1600">
              <a:solidFill>
                <a:prstClr val="black"/>
              </a:solidFill>
            </a:endParaRPr>
          </a:p>
        </p:txBody>
      </p:sp>
      <p:sp>
        <p:nvSpPr>
          <p:cNvPr id="20" name="19 Marcador de contenido"/>
          <p:cNvSpPr>
            <a:spLocks noGrp="1"/>
          </p:cNvSpPr>
          <p:nvPr>
            <p:ph sz="quarter" idx="1"/>
          </p:nvPr>
        </p:nvSpPr>
        <p:spPr>
          <a:xfrm>
            <a:off x="3124200" y="685800"/>
            <a:ext cx="5638800" cy="5410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0" name="9 Elipse"/>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29" tIns="45714" rIns="91429" bIns="45714" anchor="ctr"/>
          <a:lstStyle/>
          <a:p>
            <a:pPr algn="ctr" defTabSz="819143"/>
            <a:endParaRPr lang="en-US" sz="1600">
              <a:solidFill>
                <a:prstClr val="white"/>
              </a:solidFill>
            </a:endParaRPr>
          </a:p>
        </p:txBody>
      </p:sp>
      <p:sp>
        <p:nvSpPr>
          <p:cNvPr id="11" name="10 Elipse"/>
          <p:cNvSpPr/>
          <p:nvPr/>
        </p:nvSpPr>
        <p:spPr>
          <a:xfrm>
            <a:off x="1389888" y="323089"/>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91429" tIns="45714" rIns="91429" bIns="45714" anchor="ctr"/>
          <a:lstStyle/>
          <a:p>
            <a:pPr algn="ctr" defTabSz="819143"/>
            <a:endParaRPr lang="en-US" sz="1600">
              <a:solidFill>
                <a:prstClr val="white"/>
              </a:solidFill>
            </a:endParaRPr>
          </a:p>
        </p:txBody>
      </p:sp>
      <p:sp>
        <p:nvSpPr>
          <p:cNvPr id="7" name="6 Marcador de número de diapositiva"/>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B6F15528-21DE-4FAA-801E-634DDDAF4B2B}" type="slidenum">
              <a:rPr lang="es-ES" smtClean="0">
                <a:solidFill>
                  <a:srgbClr val="8CADAE">
                    <a:shade val="75000"/>
                  </a:srgbClr>
                </a:solidFill>
              </a:rPr>
              <a:pPr/>
              <a:t>‹Nº›</a:t>
            </a:fld>
            <a:endParaRPr lang="es-ES">
              <a:solidFill>
                <a:srgbClr val="8CADAE">
                  <a:shade val="75000"/>
                </a:srgbClr>
              </a:solidFill>
            </a:endParaRPr>
          </a:p>
        </p:txBody>
      </p:sp>
      <p:sp>
        <p:nvSpPr>
          <p:cNvPr id="21" name="20 Rectángulo"/>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29" tIns="45714" rIns="91429" bIns="45714" anchor="ctr" compatLnSpc="1"/>
          <a:lstStyle/>
          <a:p>
            <a:pPr defTabSz="819143"/>
            <a:endParaRPr lang="en-US" sz="1600">
              <a:solidFill>
                <a:prstClr val="black"/>
              </a:solidFill>
            </a:endParaRPr>
          </a:p>
        </p:txBody>
      </p:sp>
      <p:sp>
        <p:nvSpPr>
          <p:cNvPr id="5" name="4 Marcador de fecha"/>
          <p:cNvSpPr>
            <a:spLocks noGrp="1"/>
          </p:cNvSpPr>
          <p:nvPr>
            <p:ph type="dt" sz="half" idx="10"/>
          </p:nvPr>
        </p:nvSpPr>
        <p:spPr/>
        <p:txBody>
          <a:bodyPr/>
          <a:lstStyle/>
          <a:p>
            <a:endParaRPr lang="en-US"/>
          </a:p>
        </p:txBody>
      </p:sp>
      <p:sp>
        <p:nvSpPr>
          <p:cNvPr id="6" name="5 Marcador de pie de página"/>
          <p:cNvSpPr>
            <a:spLocks noGrp="1"/>
          </p:cNvSpPr>
          <p:nvPr>
            <p:ph type="ftr" sz="quarter" idx="11"/>
          </p:nvPr>
        </p:nvSpPr>
        <p:spPr>
          <a:xfrm>
            <a:off x="301752" y="6410848"/>
            <a:ext cx="3383280" cy="365760"/>
          </a:xfrm>
        </p:spPr>
        <p:txBody>
          <a:bodyPr/>
          <a:lstStyle/>
          <a:p>
            <a:pPr marL="11379"/>
            <a:r>
              <a:rPr lang="es-ES" spc="-13" smtClean="0"/>
              <a:t>Documento estrictamente reservado a los profesionales de la salud</a:t>
            </a:r>
            <a:endParaRPr lang="es-ES" spc="-13" dirty="0"/>
          </a:p>
        </p:txBody>
      </p:sp>
    </p:spTree>
    <p:extLst>
      <p:ext uri="{BB962C8B-B14F-4D97-AF65-F5344CB8AC3E}">
        <p14:creationId xmlns:p14="http://schemas.microsoft.com/office/powerpoint/2010/main" val="1778230725"/>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21" name="20 Conector recto"/>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29" tIns="45714" rIns="91429" bIns="45714" anchor="ctr" compatLnSpc="1"/>
          <a:lstStyle/>
          <a:p>
            <a:pPr defTabSz="819143"/>
            <a:endParaRPr lang="en-US" sz="1600">
              <a:solidFill>
                <a:prstClr val="black"/>
              </a:solidFill>
            </a:endParaRPr>
          </a:p>
        </p:txBody>
      </p:sp>
      <p:sp>
        <p:nvSpPr>
          <p:cNvPr id="19" name="18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9" tIns="45714" rIns="91429" bIns="45714" anchor="ctr" compatLnSpc="1"/>
          <a:lstStyle/>
          <a:p>
            <a:pPr defTabSz="819143"/>
            <a:endParaRPr lang="en-US" sz="1600">
              <a:solidFill>
                <a:prstClr val="black"/>
              </a:solidFill>
            </a:endParaRPr>
          </a:p>
        </p:txBody>
      </p:sp>
      <p:sp>
        <p:nvSpPr>
          <p:cNvPr id="16" name="15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9" tIns="45714" rIns="91429" bIns="45714" anchor="ctr" compatLnSpc="1"/>
          <a:lstStyle/>
          <a:p>
            <a:pPr defTabSz="819143"/>
            <a:endParaRPr lang="en-US" sz="1600">
              <a:solidFill>
                <a:prstClr val="black"/>
              </a:solidFill>
            </a:endParaRPr>
          </a:p>
        </p:txBody>
      </p:sp>
      <p:sp>
        <p:nvSpPr>
          <p:cNvPr id="17" name="16 Rectángulo"/>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9" tIns="45714" rIns="91429" bIns="45714" anchor="ctr" compatLnSpc="1"/>
          <a:lstStyle/>
          <a:p>
            <a:pPr defTabSz="819143"/>
            <a:endParaRPr lang="en-US" sz="1600">
              <a:solidFill>
                <a:prstClr val="black"/>
              </a:solidFill>
            </a:endParaRPr>
          </a:p>
        </p:txBody>
      </p:sp>
      <p:sp>
        <p:nvSpPr>
          <p:cNvPr id="18" name="17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9" tIns="45714" rIns="91429" bIns="45714" anchor="ctr" compatLnSpc="1"/>
          <a:lstStyle/>
          <a:p>
            <a:pPr defTabSz="819143"/>
            <a:endParaRPr lang="en-US" sz="1600" dirty="0">
              <a:solidFill>
                <a:prstClr val="black"/>
              </a:solidFill>
            </a:endParaRPr>
          </a:p>
        </p:txBody>
      </p:sp>
      <p:sp>
        <p:nvSpPr>
          <p:cNvPr id="20" name="19 Rectángulo"/>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29" tIns="45714" rIns="91429" bIns="45714" anchor="ctr" compatLnSpc="1"/>
          <a:lstStyle/>
          <a:p>
            <a:pPr defTabSz="819143"/>
            <a:endParaRPr lang="en-US" sz="1600">
              <a:solidFill>
                <a:prstClr val="black"/>
              </a:solidFill>
            </a:endParaRPr>
          </a:p>
        </p:txBody>
      </p:sp>
      <p:sp>
        <p:nvSpPr>
          <p:cNvPr id="8" name="7 Rectángulo"/>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29" tIns="45714" rIns="91429" bIns="45714" anchor="ctr"/>
          <a:lstStyle/>
          <a:p>
            <a:pPr algn="ctr" defTabSz="819143"/>
            <a:endParaRPr lang="en-US" sz="1600">
              <a:solidFill>
                <a:prstClr val="white"/>
              </a:solidFill>
            </a:endParaRPr>
          </a:p>
        </p:txBody>
      </p:sp>
      <p:sp>
        <p:nvSpPr>
          <p:cNvPr id="15" name="14 Rectángulo"/>
          <p:cNvSpPr>
            <a:spLocks noChangeArrowheads="1"/>
          </p:cNvSpPr>
          <p:nvPr/>
        </p:nvSpPr>
        <p:spPr bwMode="auto">
          <a:xfrm>
            <a:off x="152400" y="155449"/>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29" tIns="45714" rIns="91429" bIns="45714" anchor="ctr" compatLnSpc="1"/>
          <a:lstStyle/>
          <a:p>
            <a:pPr defTabSz="819143"/>
            <a:endParaRPr lang="en-US" sz="1600" dirty="0">
              <a:solidFill>
                <a:prstClr val="black"/>
              </a:solidFill>
            </a:endParaRPr>
          </a:p>
        </p:txBody>
      </p:sp>
      <p:sp>
        <p:nvSpPr>
          <p:cNvPr id="12" name="11 Elipse"/>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29" tIns="45714" rIns="91429" bIns="45714" anchor="ctr"/>
          <a:lstStyle/>
          <a:p>
            <a:pPr algn="ctr" defTabSz="819143"/>
            <a:endParaRPr lang="en-US" sz="1600">
              <a:solidFill>
                <a:prstClr val="white"/>
              </a:solidFill>
            </a:endParaRPr>
          </a:p>
        </p:txBody>
      </p:sp>
      <p:sp>
        <p:nvSpPr>
          <p:cNvPr id="13" name="12 Elipse"/>
          <p:cNvSpPr/>
          <p:nvPr/>
        </p:nvSpPr>
        <p:spPr>
          <a:xfrm>
            <a:off x="1389888" y="323089"/>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91429" tIns="45714" rIns="91429" bIns="45714" anchor="ctr"/>
          <a:lstStyle/>
          <a:p>
            <a:pPr algn="ctr" defTabSz="819143"/>
            <a:endParaRPr lang="en-US" sz="1600">
              <a:solidFill>
                <a:prstClr val="white"/>
              </a:solidFill>
            </a:endParaRPr>
          </a:p>
        </p:txBody>
      </p:sp>
      <p:sp>
        <p:nvSpPr>
          <p:cNvPr id="7" name="6 Marcador de número de diapositiva"/>
          <p:cNvSpPr>
            <a:spLocks noGrp="1"/>
          </p:cNvSpPr>
          <p:nvPr>
            <p:ph type="sldNum" sz="quarter" idx="12"/>
          </p:nvPr>
        </p:nvSpPr>
        <p:spPr>
          <a:xfrm>
            <a:off x="1371600" y="312738"/>
            <a:ext cx="457200" cy="441325"/>
          </a:xfrm>
        </p:spPr>
        <p:txBody>
          <a:bodyPr/>
          <a:lstStyle/>
          <a:p>
            <a:fld id="{B6F15528-21DE-4FAA-801E-634DDDAF4B2B}" type="slidenum">
              <a:rPr lang="es-ES" smtClean="0">
                <a:solidFill>
                  <a:srgbClr val="8CADAE">
                    <a:shade val="75000"/>
                  </a:srgbClr>
                </a:solidFill>
              </a:rPr>
              <a:pPr/>
              <a:t>‹Nº›</a:t>
            </a:fld>
            <a:endParaRPr lang="es-ES">
              <a:solidFill>
                <a:srgbClr val="8CADAE">
                  <a:shade val="75000"/>
                </a:srgbClr>
              </a:solidFill>
            </a:endParaRPr>
          </a:p>
        </p:txBody>
      </p:sp>
      <p:sp>
        <p:nvSpPr>
          <p:cNvPr id="2" name="1 Título"/>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3000375" y="609600"/>
            <a:ext cx="5867400" cy="4267200"/>
          </a:xfrm>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22" name="21 Rectángulo"/>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29" tIns="45714" rIns="91429" bIns="45714" anchor="ctr" compatLnSpc="1"/>
          <a:lstStyle/>
          <a:p>
            <a:pPr defTabSz="819143"/>
            <a:endParaRPr lang="en-US" sz="1600">
              <a:solidFill>
                <a:prstClr val="black"/>
              </a:solidFill>
            </a:endParaRPr>
          </a:p>
        </p:txBody>
      </p:sp>
      <p:sp>
        <p:nvSpPr>
          <p:cNvPr id="5" name="4 Marcador de fecha"/>
          <p:cNvSpPr>
            <a:spLocks noGrp="1"/>
          </p:cNvSpPr>
          <p:nvPr>
            <p:ph type="dt" sz="half" idx="10"/>
          </p:nvPr>
        </p:nvSpPr>
        <p:spPr>
          <a:xfrm>
            <a:off x="5788152" y="6404984"/>
            <a:ext cx="3044952" cy="365760"/>
          </a:xfrm>
        </p:spPr>
        <p:txBody>
          <a:bodyPr/>
          <a:lstStyle/>
          <a:p>
            <a:endParaRPr lang="en-US"/>
          </a:p>
        </p:txBody>
      </p:sp>
      <p:sp>
        <p:nvSpPr>
          <p:cNvPr id="6" name="5 Marcador de pie de página"/>
          <p:cNvSpPr>
            <a:spLocks noGrp="1"/>
          </p:cNvSpPr>
          <p:nvPr>
            <p:ph type="ftr" sz="quarter" idx="11"/>
          </p:nvPr>
        </p:nvSpPr>
        <p:spPr>
          <a:xfrm>
            <a:off x="301752" y="6410848"/>
            <a:ext cx="3584448" cy="365760"/>
          </a:xfrm>
        </p:spPr>
        <p:txBody>
          <a:bodyPr/>
          <a:lstStyle/>
          <a:p>
            <a:pPr marL="11379"/>
            <a:r>
              <a:rPr lang="es-ES" spc="-13" smtClean="0"/>
              <a:t>Documento estrictamente reservado a los profesionales de la salud</a:t>
            </a:r>
            <a:endParaRPr lang="es-ES" spc="-13" dirty="0"/>
          </a:p>
        </p:txBody>
      </p:sp>
    </p:spTree>
    <p:extLst>
      <p:ext uri="{BB962C8B-B14F-4D97-AF65-F5344CB8AC3E}">
        <p14:creationId xmlns:p14="http://schemas.microsoft.com/office/powerpoint/2010/main" val="371820804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16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9" tIns="45714" rIns="91429" bIns="45714" anchor="ctr" compatLnSpc="1"/>
          <a:lstStyle/>
          <a:p>
            <a:pPr defTabSz="819143"/>
            <a:endParaRPr lang="en-US" sz="1600">
              <a:solidFill>
                <a:prstClr val="black"/>
              </a:solidFill>
            </a:endParaRPr>
          </a:p>
        </p:txBody>
      </p:sp>
      <p:sp>
        <p:nvSpPr>
          <p:cNvPr id="16" name="15 Rectángulo"/>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9" tIns="45714" rIns="91429" bIns="45714" anchor="ctr" compatLnSpc="1"/>
          <a:lstStyle/>
          <a:p>
            <a:pPr defTabSz="819143"/>
            <a:endParaRPr lang="en-US" sz="1600">
              <a:solidFill>
                <a:prstClr val="black"/>
              </a:solidFill>
            </a:endParaRPr>
          </a:p>
        </p:txBody>
      </p:sp>
      <p:sp>
        <p:nvSpPr>
          <p:cNvPr id="18" name="17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9" tIns="45714" rIns="91429" bIns="45714" anchor="ctr" compatLnSpc="1"/>
          <a:lstStyle/>
          <a:p>
            <a:pPr defTabSz="819143"/>
            <a:endParaRPr lang="en-US" sz="1600">
              <a:solidFill>
                <a:prstClr val="black"/>
              </a:solidFill>
            </a:endParaRPr>
          </a:p>
        </p:txBody>
      </p:sp>
      <p:sp>
        <p:nvSpPr>
          <p:cNvPr id="19" name="18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9" tIns="45714" rIns="91429" bIns="45714" anchor="ctr" compatLnSpc="1"/>
          <a:lstStyle/>
          <a:p>
            <a:pPr defTabSz="819143"/>
            <a:endParaRPr lang="en-US" sz="1600">
              <a:solidFill>
                <a:prstClr val="black"/>
              </a:solidFill>
            </a:endParaRPr>
          </a:p>
        </p:txBody>
      </p:sp>
      <p:sp>
        <p:nvSpPr>
          <p:cNvPr id="9" name="8 Rectángulo"/>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29" tIns="45714" rIns="91429" bIns="45714" anchor="ctr" compatLnSpc="1"/>
          <a:lstStyle/>
          <a:p>
            <a:pPr defTabSz="819143"/>
            <a:endParaRPr lang="en-US" sz="1600">
              <a:solidFill>
                <a:prstClr val="black"/>
              </a:solidFill>
            </a:endParaRPr>
          </a:p>
        </p:txBody>
      </p:sp>
      <p:sp>
        <p:nvSpPr>
          <p:cNvPr id="14" name="13 Marcador de fecha"/>
          <p:cNvSpPr>
            <a:spLocks noGrp="1"/>
          </p:cNvSpPr>
          <p:nvPr>
            <p:ph type="dt" sz="half" idx="2"/>
          </p:nvPr>
        </p:nvSpPr>
        <p:spPr>
          <a:xfrm>
            <a:off x="5791200" y="6404984"/>
            <a:ext cx="3044952" cy="365760"/>
          </a:xfrm>
          <a:prstGeom prst="rect">
            <a:avLst/>
          </a:prstGeom>
        </p:spPr>
        <p:txBody>
          <a:bodyPr vert="horz" lIns="91429" tIns="45714" rIns="91429" bIns="45714"/>
          <a:lstStyle>
            <a:lvl1pPr algn="r" eaLnBrk="1" latinLnBrk="0" hangingPunct="1">
              <a:defRPr kumimoji="0" sz="1400">
                <a:solidFill>
                  <a:srgbClr val="FFFFFF"/>
                </a:solidFill>
              </a:defRPr>
            </a:lvl1pPr>
          </a:lstStyle>
          <a:p>
            <a:pPr defTabSz="819143"/>
            <a:endParaRPr lang="en-US"/>
          </a:p>
        </p:txBody>
      </p:sp>
      <p:sp>
        <p:nvSpPr>
          <p:cNvPr id="3" name="2 Marcador de pie de página"/>
          <p:cNvSpPr>
            <a:spLocks noGrp="1"/>
          </p:cNvSpPr>
          <p:nvPr>
            <p:ph type="ftr" sz="quarter" idx="3"/>
          </p:nvPr>
        </p:nvSpPr>
        <p:spPr>
          <a:xfrm>
            <a:off x="304800" y="6410848"/>
            <a:ext cx="4682836" cy="365760"/>
          </a:xfrm>
          <a:prstGeom prst="rect">
            <a:avLst/>
          </a:prstGeom>
        </p:spPr>
        <p:txBody>
          <a:bodyPr vert="horz" lIns="91429" tIns="45714" rIns="91429" bIns="45714"/>
          <a:lstStyle>
            <a:lvl1pPr algn="l" eaLnBrk="1" latinLnBrk="0" hangingPunct="1">
              <a:defRPr kumimoji="0" sz="900">
                <a:solidFill>
                  <a:srgbClr val="FFFFFF"/>
                </a:solidFill>
              </a:defRPr>
            </a:lvl1pPr>
          </a:lstStyle>
          <a:p>
            <a:pPr marL="11379" defTabSz="819143"/>
            <a:r>
              <a:rPr lang="es-ES" spc="-13" smtClean="0"/>
              <a:t>Documento estrictamente reservado a los profesionales de la salud</a:t>
            </a:r>
            <a:endParaRPr lang="es-ES" spc="-13" dirty="0"/>
          </a:p>
        </p:txBody>
      </p:sp>
      <p:sp>
        <p:nvSpPr>
          <p:cNvPr id="8" name="7 Rectángulo"/>
          <p:cNvSpPr>
            <a:spLocks noChangeArrowheads="1"/>
          </p:cNvSpPr>
          <p:nvPr/>
        </p:nvSpPr>
        <p:spPr bwMode="auto">
          <a:xfrm>
            <a:off x="152400" y="155449"/>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29" tIns="45714" rIns="91429" bIns="45714" anchor="ctr" compatLnSpc="1"/>
          <a:lstStyle/>
          <a:p>
            <a:pPr defTabSz="819143"/>
            <a:endParaRPr lang="en-US" sz="1600" dirty="0">
              <a:solidFill>
                <a:prstClr val="black"/>
              </a:solidFill>
            </a:endParaRPr>
          </a:p>
        </p:txBody>
      </p:sp>
      <p:sp>
        <p:nvSpPr>
          <p:cNvPr id="10" name="9 Conector recto"/>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29" tIns="45714" rIns="91429" bIns="45714" anchor="ctr" compatLnSpc="1"/>
          <a:lstStyle/>
          <a:p>
            <a:pPr defTabSz="819143"/>
            <a:endParaRPr lang="en-US" sz="1600">
              <a:solidFill>
                <a:prstClr val="black"/>
              </a:solidFill>
            </a:endParaRPr>
          </a:p>
        </p:txBody>
      </p:sp>
      <p:sp>
        <p:nvSpPr>
          <p:cNvPr id="12" name="11 Elipse"/>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29" tIns="45714" rIns="91429" bIns="45714" anchor="ctr"/>
          <a:lstStyle/>
          <a:p>
            <a:pPr algn="ctr" defTabSz="819143"/>
            <a:endParaRPr lang="en-US" sz="1600">
              <a:solidFill>
                <a:prstClr val="white"/>
              </a:solidFill>
            </a:endParaRPr>
          </a:p>
        </p:txBody>
      </p:sp>
      <p:sp>
        <p:nvSpPr>
          <p:cNvPr id="15" name="14 Elipse"/>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91429" tIns="45714" rIns="91429" bIns="45714" anchor="ctr"/>
          <a:lstStyle/>
          <a:p>
            <a:pPr algn="ctr" defTabSz="819143"/>
            <a:endParaRPr lang="en-US" sz="1600">
              <a:solidFill>
                <a:prstClr val="white"/>
              </a:solidFill>
            </a:endParaRPr>
          </a:p>
        </p:txBody>
      </p:sp>
      <p:sp>
        <p:nvSpPr>
          <p:cNvPr id="23" name="22 Marcador de número de diapositiva"/>
          <p:cNvSpPr>
            <a:spLocks noGrp="1"/>
          </p:cNvSpPr>
          <p:nvPr>
            <p:ph type="sldNum" sz="quarter" idx="4"/>
          </p:nvPr>
        </p:nvSpPr>
        <p:spPr>
          <a:xfrm>
            <a:off x="4343400" y="1040175"/>
            <a:ext cx="457200" cy="441325"/>
          </a:xfrm>
          <a:prstGeom prst="rect">
            <a:avLst/>
          </a:prstGeom>
        </p:spPr>
        <p:txBody>
          <a:bodyPr vert="horz" lIns="45714" tIns="45714" rIns="45714" bIns="45714" anchor="ctr">
            <a:normAutofit/>
          </a:bodyPr>
          <a:lstStyle>
            <a:lvl1pPr algn="ctr" eaLnBrk="1" latinLnBrk="0" hangingPunct="1">
              <a:defRPr kumimoji="0" sz="1600">
                <a:solidFill>
                  <a:schemeClr val="accent3">
                    <a:shade val="75000"/>
                  </a:schemeClr>
                </a:solidFill>
              </a:defRPr>
            </a:lvl1pPr>
          </a:lstStyle>
          <a:p>
            <a:pPr defTabSz="819143"/>
            <a:fld id="{B6F15528-21DE-4FAA-801E-634DDDAF4B2B}" type="slidenum">
              <a:rPr lang="es-ES" smtClean="0">
                <a:solidFill>
                  <a:srgbClr val="8CADAE">
                    <a:shade val="75000"/>
                  </a:srgbClr>
                </a:solidFill>
              </a:rPr>
              <a:pPr defTabSz="819143"/>
              <a:t>‹Nº›</a:t>
            </a:fld>
            <a:endParaRPr lang="es-ES">
              <a:solidFill>
                <a:srgbClr val="8CADAE">
                  <a:shade val="75000"/>
                </a:srgbClr>
              </a:solidFill>
            </a:endParaRPr>
          </a:p>
        </p:txBody>
      </p:sp>
      <p:sp>
        <p:nvSpPr>
          <p:cNvPr id="22" name="21 Marcador de título"/>
          <p:cNvSpPr>
            <a:spLocks noGrp="1"/>
          </p:cNvSpPr>
          <p:nvPr>
            <p:ph type="title"/>
          </p:nvPr>
        </p:nvSpPr>
        <p:spPr>
          <a:xfrm>
            <a:off x="301752" y="228600"/>
            <a:ext cx="8534400" cy="758952"/>
          </a:xfrm>
          <a:prstGeom prst="rect">
            <a:avLst/>
          </a:prstGeom>
        </p:spPr>
        <p:txBody>
          <a:bodyPr vert="horz" lIns="91429" tIns="45714" rIns="91429" bIns="45714"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301752" y="1524000"/>
            <a:ext cx="8534400" cy="4599432"/>
          </a:xfrm>
          <a:prstGeom prst="rect">
            <a:avLst/>
          </a:prstGeom>
        </p:spPr>
        <p:txBody>
          <a:bodyPr vert="horz" lIns="91429" tIns="45714" rIns="91429" bIns="45714">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pic>
        <p:nvPicPr>
          <p:cNvPr id="2" name="1 Imagen"/>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943365" y="6306391"/>
            <a:ext cx="1039091" cy="399209"/>
          </a:xfrm>
          <a:prstGeom prst="rect">
            <a:avLst/>
          </a:prstGeom>
        </p:spPr>
      </p:pic>
    </p:spTree>
    <p:extLst>
      <p:ext uri="{BB962C8B-B14F-4D97-AF65-F5344CB8AC3E}">
        <p14:creationId xmlns:p14="http://schemas.microsoft.com/office/powerpoint/2010/main" val="13889435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iming>
    <p:tnLst>
      <p:par>
        <p:cTn id="1" dur="indefinite" restart="never" nodeType="tmRoot"/>
      </p:par>
    </p:tnLst>
  </p:timing>
  <p:hf sldNum="0" hd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288" indent="-274288"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576" indent="-274288"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864" indent="-228573"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151" indent="-228573"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440" indent="-228573"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728" indent="-182859"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015" indent="-182859"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2874" indent="-182859"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162" indent="-182859"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46" algn="l" rtl="0" eaLnBrk="1" latinLnBrk="0" hangingPunct="1">
        <a:defRPr kumimoji="0" kern="1200">
          <a:solidFill>
            <a:schemeClr val="tx1"/>
          </a:solidFill>
          <a:latin typeface="+mn-lt"/>
          <a:ea typeface="+mn-ea"/>
          <a:cs typeface="+mn-cs"/>
        </a:defRPr>
      </a:lvl2pPr>
      <a:lvl3pPr marL="914293" algn="l" rtl="0" eaLnBrk="1" latinLnBrk="0" hangingPunct="1">
        <a:defRPr kumimoji="0" kern="1200">
          <a:solidFill>
            <a:schemeClr val="tx1"/>
          </a:solidFill>
          <a:latin typeface="+mn-lt"/>
          <a:ea typeface="+mn-ea"/>
          <a:cs typeface="+mn-cs"/>
        </a:defRPr>
      </a:lvl3pPr>
      <a:lvl4pPr marL="1371440" algn="l" rtl="0" eaLnBrk="1" latinLnBrk="0" hangingPunct="1">
        <a:defRPr kumimoji="0" kern="1200">
          <a:solidFill>
            <a:schemeClr val="tx1"/>
          </a:solidFill>
          <a:latin typeface="+mn-lt"/>
          <a:ea typeface="+mn-ea"/>
          <a:cs typeface="+mn-cs"/>
        </a:defRPr>
      </a:lvl4pPr>
      <a:lvl5pPr marL="1828586" algn="l" rtl="0" eaLnBrk="1" latinLnBrk="0" hangingPunct="1">
        <a:defRPr kumimoji="0" kern="1200">
          <a:solidFill>
            <a:schemeClr val="tx1"/>
          </a:solidFill>
          <a:latin typeface="+mn-lt"/>
          <a:ea typeface="+mn-ea"/>
          <a:cs typeface="+mn-cs"/>
        </a:defRPr>
      </a:lvl5pPr>
      <a:lvl6pPr marL="2285733" algn="l" rtl="0" eaLnBrk="1" latinLnBrk="0" hangingPunct="1">
        <a:defRPr kumimoji="0" kern="1200">
          <a:solidFill>
            <a:schemeClr val="tx1"/>
          </a:solidFill>
          <a:latin typeface="+mn-lt"/>
          <a:ea typeface="+mn-ea"/>
          <a:cs typeface="+mn-cs"/>
        </a:defRPr>
      </a:lvl6pPr>
      <a:lvl7pPr marL="2742879" algn="l" rtl="0" eaLnBrk="1" latinLnBrk="0" hangingPunct="1">
        <a:defRPr kumimoji="0" kern="1200">
          <a:solidFill>
            <a:schemeClr val="tx1"/>
          </a:solidFill>
          <a:latin typeface="+mn-lt"/>
          <a:ea typeface="+mn-ea"/>
          <a:cs typeface="+mn-cs"/>
        </a:defRPr>
      </a:lvl7pPr>
      <a:lvl8pPr marL="3200026" algn="l" rtl="0" eaLnBrk="1" latinLnBrk="0" hangingPunct="1">
        <a:defRPr kumimoji="0" kern="1200">
          <a:solidFill>
            <a:schemeClr val="tx1"/>
          </a:solidFill>
          <a:latin typeface="+mn-lt"/>
          <a:ea typeface="+mn-ea"/>
          <a:cs typeface="+mn-cs"/>
        </a:defRPr>
      </a:lvl8pPr>
      <a:lvl9pPr marL="3657172"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16 Rectángulo"/>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9" tIns="45714" rIns="91429" bIns="45714" anchor="ctr" compatLnSpc="1"/>
          <a:lstStyle/>
          <a:p>
            <a:pPr defTabSz="819143"/>
            <a:endParaRPr lang="en-US" sz="1600">
              <a:solidFill>
                <a:prstClr val="black"/>
              </a:solidFill>
            </a:endParaRPr>
          </a:p>
        </p:txBody>
      </p:sp>
      <p:sp>
        <p:nvSpPr>
          <p:cNvPr id="16" name="15 Rectángulo"/>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9" tIns="45714" rIns="91429" bIns="45714" anchor="ctr" compatLnSpc="1"/>
          <a:lstStyle/>
          <a:p>
            <a:pPr defTabSz="819143"/>
            <a:endParaRPr lang="en-US" sz="1600">
              <a:solidFill>
                <a:prstClr val="black"/>
              </a:solidFill>
            </a:endParaRPr>
          </a:p>
        </p:txBody>
      </p:sp>
      <p:sp>
        <p:nvSpPr>
          <p:cNvPr id="18" name="17 Rectángulo"/>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9" tIns="45714" rIns="91429" bIns="45714" anchor="ctr" compatLnSpc="1"/>
          <a:lstStyle/>
          <a:p>
            <a:pPr defTabSz="819143"/>
            <a:endParaRPr lang="en-US" sz="1600">
              <a:solidFill>
                <a:prstClr val="black"/>
              </a:solidFill>
            </a:endParaRPr>
          </a:p>
        </p:txBody>
      </p:sp>
      <p:sp>
        <p:nvSpPr>
          <p:cNvPr id="19" name="18 Rectángulo"/>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29" tIns="45714" rIns="91429" bIns="45714" anchor="ctr" compatLnSpc="1"/>
          <a:lstStyle/>
          <a:p>
            <a:pPr defTabSz="819143"/>
            <a:endParaRPr lang="en-US" sz="1600">
              <a:solidFill>
                <a:prstClr val="black"/>
              </a:solidFill>
            </a:endParaRPr>
          </a:p>
        </p:txBody>
      </p:sp>
      <p:sp>
        <p:nvSpPr>
          <p:cNvPr id="9" name="8 Rectángulo"/>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29" tIns="45714" rIns="91429" bIns="45714" anchor="ctr" compatLnSpc="1"/>
          <a:lstStyle/>
          <a:p>
            <a:pPr defTabSz="819143"/>
            <a:endParaRPr lang="en-US" sz="1600">
              <a:solidFill>
                <a:prstClr val="black"/>
              </a:solidFill>
            </a:endParaRPr>
          </a:p>
        </p:txBody>
      </p:sp>
      <p:sp>
        <p:nvSpPr>
          <p:cNvPr id="14" name="13 Marcador de fecha"/>
          <p:cNvSpPr>
            <a:spLocks noGrp="1"/>
          </p:cNvSpPr>
          <p:nvPr>
            <p:ph type="dt" sz="half" idx="2"/>
          </p:nvPr>
        </p:nvSpPr>
        <p:spPr>
          <a:xfrm>
            <a:off x="5791200" y="6404984"/>
            <a:ext cx="3044952" cy="365760"/>
          </a:xfrm>
          <a:prstGeom prst="rect">
            <a:avLst/>
          </a:prstGeom>
        </p:spPr>
        <p:txBody>
          <a:bodyPr vert="horz" lIns="91429" tIns="45714" rIns="91429" bIns="45714"/>
          <a:lstStyle>
            <a:lvl1pPr algn="r" eaLnBrk="1" latinLnBrk="0" hangingPunct="1">
              <a:defRPr kumimoji="0" sz="1400">
                <a:solidFill>
                  <a:srgbClr val="FFFFFF"/>
                </a:solidFill>
              </a:defRPr>
            </a:lvl1pPr>
          </a:lstStyle>
          <a:p>
            <a:pPr defTabSz="819143"/>
            <a:fld id="{0143D8D1-688B-4E28-84AA-81A7AC61CB7A}" type="datetime1">
              <a:rPr lang="en-US" smtClean="0"/>
              <a:pPr defTabSz="819143"/>
              <a:t>9/30/2016</a:t>
            </a:fld>
            <a:endParaRPr lang="en-US"/>
          </a:p>
        </p:txBody>
      </p:sp>
      <p:sp>
        <p:nvSpPr>
          <p:cNvPr id="3" name="2 Marcador de pie de página"/>
          <p:cNvSpPr>
            <a:spLocks noGrp="1"/>
          </p:cNvSpPr>
          <p:nvPr>
            <p:ph type="ftr" sz="quarter" idx="3"/>
          </p:nvPr>
        </p:nvSpPr>
        <p:spPr>
          <a:xfrm>
            <a:off x="304800" y="6410848"/>
            <a:ext cx="3581400" cy="365760"/>
          </a:xfrm>
          <a:prstGeom prst="rect">
            <a:avLst/>
          </a:prstGeom>
        </p:spPr>
        <p:txBody>
          <a:bodyPr vert="horz" lIns="91429" tIns="45714" rIns="91429" bIns="45714"/>
          <a:lstStyle>
            <a:lvl1pPr algn="l" eaLnBrk="1" latinLnBrk="0" hangingPunct="1">
              <a:defRPr kumimoji="0" sz="1200">
                <a:solidFill>
                  <a:srgbClr val="FFFFFF"/>
                </a:solidFill>
              </a:defRPr>
            </a:lvl1pPr>
          </a:lstStyle>
          <a:p>
            <a:pPr marL="11379" defTabSz="819143"/>
            <a:r>
              <a:rPr lang="es-ES" spc="-13" smtClean="0"/>
              <a:t>USO PERSONAL Y NO DISTRIBUTIVO</a:t>
            </a:r>
            <a:endParaRPr lang="es-ES" spc="-13" dirty="0"/>
          </a:p>
        </p:txBody>
      </p:sp>
      <p:sp>
        <p:nvSpPr>
          <p:cNvPr id="8" name="7 Rectángulo"/>
          <p:cNvSpPr>
            <a:spLocks noChangeArrowheads="1"/>
          </p:cNvSpPr>
          <p:nvPr/>
        </p:nvSpPr>
        <p:spPr bwMode="auto">
          <a:xfrm>
            <a:off x="152400" y="155449"/>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29" tIns="45714" rIns="91429" bIns="45714" anchor="ctr" compatLnSpc="1"/>
          <a:lstStyle/>
          <a:p>
            <a:pPr defTabSz="819143"/>
            <a:endParaRPr lang="en-US" sz="1600" dirty="0">
              <a:solidFill>
                <a:prstClr val="black"/>
              </a:solidFill>
            </a:endParaRPr>
          </a:p>
        </p:txBody>
      </p:sp>
      <p:sp>
        <p:nvSpPr>
          <p:cNvPr id="10" name="9 Conector recto"/>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29" tIns="45714" rIns="91429" bIns="45714" anchor="ctr" compatLnSpc="1"/>
          <a:lstStyle/>
          <a:p>
            <a:pPr defTabSz="819143"/>
            <a:endParaRPr lang="en-US" sz="1600">
              <a:solidFill>
                <a:prstClr val="black"/>
              </a:solidFill>
            </a:endParaRPr>
          </a:p>
        </p:txBody>
      </p:sp>
      <p:sp>
        <p:nvSpPr>
          <p:cNvPr id="12" name="11 Elipse"/>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91429" tIns="45714" rIns="91429" bIns="45714" anchor="ctr"/>
          <a:lstStyle/>
          <a:p>
            <a:pPr algn="ctr" defTabSz="819143"/>
            <a:endParaRPr lang="en-US" sz="1600">
              <a:solidFill>
                <a:prstClr val="white"/>
              </a:solidFill>
            </a:endParaRPr>
          </a:p>
        </p:txBody>
      </p:sp>
      <p:sp>
        <p:nvSpPr>
          <p:cNvPr id="15" name="14 Elipse"/>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lIns="91429" tIns="45714" rIns="91429" bIns="45714" anchor="ctr"/>
          <a:lstStyle/>
          <a:p>
            <a:pPr algn="ctr" defTabSz="819143"/>
            <a:endParaRPr lang="en-US" sz="1600">
              <a:solidFill>
                <a:prstClr val="white"/>
              </a:solidFill>
            </a:endParaRPr>
          </a:p>
        </p:txBody>
      </p:sp>
      <p:sp>
        <p:nvSpPr>
          <p:cNvPr id="23" name="22 Marcador de número de diapositiva"/>
          <p:cNvSpPr>
            <a:spLocks noGrp="1"/>
          </p:cNvSpPr>
          <p:nvPr>
            <p:ph type="sldNum" sz="quarter" idx="4"/>
          </p:nvPr>
        </p:nvSpPr>
        <p:spPr>
          <a:xfrm>
            <a:off x="4343400" y="1040175"/>
            <a:ext cx="457200" cy="441325"/>
          </a:xfrm>
          <a:prstGeom prst="rect">
            <a:avLst/>
          </a:prstGeom>
        </p:spPr>
        <p:txBody>
          <a:bodyPr vert="horz" lIns="45714" tIns="45714" rIns="45714" bIns="45714" anchor="ctr">
            <a:normAutofit/>
          </a:bodyPr>
          <a:lstStyle>
            <a:lvl1pPr algn="ctr" eaLnBrk="1" latinLnBrk="0" hangingPunct="1">
              <a:defRPr kumimoji="0" sz="1600">
                <a:solidFill>
                  <a:schemeClr val="accent3">
                    <a:shade val="75000"/>
                  </a:schemeClr>
                </a:solidFill>
              </a:defRPr>
            </a:lvl1pPr>
          </a:lstStyle>
          <a:p>
            <a:pPr defTabSz="819143"/>
            <a:fld id="{B6F15528-21DE-4FAA-801E-634DDDAF4B2B}" type="slidenum">
              <a:rPr lang="es-ES" smtClean="0">
                <a:solidFill>
                  <a:srgbClr val="8CADAE">
                    <a:shade val="75000"/>
                  </a:srgbClr>
                </a:solidFill>
              </a:rPr>
              <a:pPr defTabSz="819143"/>
              <a:t>‹Nº›</a:t>
            </a:fld>
            <a:endParaRPr lang="es-ES">
              <a:solidFill>
                <a:srgbClr val="8CADAE">
                  <a:shade val="75000"/>
                </a:srgbClr>
              </a:solidFill>
            </a:endParaRPr>
          </a:p>
        </p:txBody>
      </p:sp>
      <p:sp>
        <p:nvSpPr>
          <p:cNvPr id="22" name="21 Marcador de título"/>
          <p:cNvSpPr>
            <a:spLocks noGrp="1"/>
          </p:cNvSpPr>
          <p:nvPr>
            <p:ph type="title"/>
          </p:nvPr>
        </p:nvSpPr>
        <p:spPr>
          <a:xfrm>
            <a:off x="301752" y="228600"/>
            <a:ext cx="8534400" cy="758952"/>
          </a:xfrm>
          <a:prstGeom prst="rect">
            <a:avLst/>
          </a:prstGeom>
        </p:spPr>
        <p:txBody>
          <a:bodyPr vert="horz" lIns="91429" tIns="45714" rIns="91429" bIns="45714"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301752" y="1524000"/>
            <a:ext cx="8534400" cy="4599432"/>
          </a:xfrm>
          <a:prstGeom prst="rect">
            <a:avLst/>
          </a:prstGeom>
        </p:spPr>
        <p:txBody>
          <a:bodyPr vert="horz" lIns="91429" tIns="45714" rIns="91429" bIns="45714">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Tree>
    <p:extLst>
      <p:ext uri="{BB962C8B-B14F-4D97-AF65-F5344CB8AC3E}">
        <p14:creationId xmlns:p14="http://schemas.microsoft.com/office/powerpoint/2010/main" val="195629038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hf sldNum="0" hd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288" indent="-274288"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576" indent="-274288"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864" indent="-228573"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151" indent="-228573"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440" indent="-228573"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728" indent="-182859"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015" indent="-182859"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2874" indent="-182859"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162" indent="-182859"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146" algn="l" rtl="0" eaLnBrk="1" latinLnBrk="0" hangingPunct="1">
        <a:defRPr kumimoji="0" kern="1200">
          <a:solidFill>
            <a:schemeClr val="tx1"/>
          </a:solidFill>
          <a:latin typeface="+mn-lt"/>
          <a:ea typeface="+mn-ea"/>
          <a:cs typeface="+mn-cs"/>
        </a:defRPr>
      </a:lvl2pPr>
      <a:lvl3pPr marL="914293" algn="l" rtl="0" eaLnBrk="1" latinLnBrk="0" hangingPunct="1">
        <a:defRPr kumimoji="0" kern="1200">
          <a:solidFill>
            <a:schemeClr val="tx1"/>
          </a:solidFill>
          <a:latin typeface="+mn-lt"/>
          <a:ea typeface="+mn-ea"/>
          <a:cs typeface="+mn-cs"/>
        </a:defRPr>
      </a:lvl3pPr>
      <a:lvl4pPr marL="1371440" algn="l" rtl="0" eaLnBrk="1" latinLnBrk="0" hangingPunct="1">
        <a:defRPr kumimoji="0" kern="1200">
          <a:solidFill>
            <a:schemeClr val="tx1"/>
          </a:solidFill>
          <a:latin typeface="+mn-lt"/>
          <a:ea typeface="+mn-ea"/>
          <a:cs typeface="+mn-cs"/>
        </a:defRPr>
      </a:lvl4pPr>
      <a:lvl5pPr marL="1828586" algn="l" rtl="0" eaLnBrk="1" latinLnBrk="0" hangingPunct="1">
        <a:defRPr kumimoji="0" kern="1200">
          <a:solidFill>
            <a:schemeClr val="tx1"/>
          </a:solidFill>
          <a:latin typeface="+mn-lt"/>
          <a:ea typeface="+mn-ea"/>
          <a:cs typeface="+mn-cs"/>
        </a:defRPr>
      </a:lvl5pPr>
      <a:lvl6pPr marL="2285733" algn="l" rtl="0" eaLnBrk="1" latinLnBrk="0" hangingPunct="1">
        <a:defRPr kumimoji="0" kern="1200">
          <a:solidFill>
            <a:schemeClr val="tx1"/>
          </a:solidFill>
          <a:latin typeface="+mn-lt"/>
          <a:ea typeface="+mn-ea"/>
          <a:cs typeface="+mn-cs"/>
        </a:defRPr>
      </a:lvl6pPr>
      <a:lvl7pPr marL="2742879" algn="l" rtl="0" eaLnBrk="1" latinLnBrk="0" hangingPunct="1">
        <a:defRPr kumimoji="0" kern="1200">
          <a:solidFill>
            <a:schemeClr val="tx1"/>
          </a:solidFill>
          <a:latin typeface="+mn-lt"/>
          <a:ea typeface="+mn-ea"/>
          <a:cs typeface="+mn-cs"/>
        </a:defRPr>
      </a:lvl7pPr>
      <a:lvl8pPr marL="3200026" algn="l" rtl="0" eaLnBrk="1" latinLnBrk="0" hangingPunct="1">
        <a:defRPr kumimoji="0" kern="1200">
          <a:solidFill>
            <a:schemeClr val="tx1"/>
          </a:solidFill>
          <a:latin typeface="+mn-lt"/>
          <a:ea typeface="+mn-ea"/>
          <a:cs typeface="+mn-cs"/>
        </a:defRPr>
      </a:lvl8pPr>
      <a:lvl9pPr marL="3657172"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100.xml.rels><?xml version="1.0" encoding="UTF-8" standalone="yes"?>
<Relationships xmlns="http://schemas.openxmlformats.org/package/2006/relationships"><Relationship Id="rId3" Type="http://schemas.openxmlformats.org/officeDocument/2006/relationships/diagramLayout" Target="../diagrams/layout78.xml"/><Relationship Id="rId7" Type="http://schemas.openxmlformats.org/officeDocument/2006/relationships/image" Target="../media/image28.jpg"/><Relationship Id="rId2" Type="http://schemas.openxmlformats.org/officeDocument/2006/relationships/diagramData" Target="../diagrams/data78.xml"/><Relationship Id="rId1" Type="http://schemas.openxmlformats.org/officeDocument/2006/relationships/slideLayout" Target="../slideLayouts/slideLayout2.xml"/><Relationship Id="rId6" Type="http://schemas.microsoft.com/office/2007/relationships/diagramDrawing" Target="../diagrams/drawing78.xml"/><Relationship Id="rId5" Type="http://schemas.openxmlformats.org/officeDocument/2006/relationships/diagramColors" Target="../diagrams/colors78.xml"/><Relationship Id="rId4" Type="http://schemas.openxmlformats.org/officeDocument/2006/relationships/diagramQuickStyle" Target="../diagrams/quickStyle78.xml"/></Relationships>
</file>

<file path=ppt/slides/_rels/slide101.xml.rels><?xml version="1.0" encoding="UTF-8" standalone="yes"?>
<Relationships xmlns="http://schemas.openxmlformats.org/package/2006/relationships"><Relationship Id="rId3" Type="http://schemas.openxmlformats.org/officeDocument/2006/relationships/diagramLayout" Target="../diagrams/layout79.xml"/><Relationship Id="rId7" Type="http://schemas.openxmlformats.org/officeDocument/2006/relationships/image" Target="../media/image29.jpg"/><Relationship Id="rId2" Type="http://schemas.openxmlformats.org/officeDocument/2006/relationships/diagramData" Target="../diagrams/data79.xml"/><Relationship Id="rId1" Type="http://schemas.openxmlformats.org/officeDocument/2006/relationships/slideLayout" Target="../slideLayouts/slideLayout2.xml"/><Relationship Id="rId6" Type="http://schemas.microsoft.com/office/2007/relationships/diagramDrawing" Target="../diagrams/drawing79.xml"/><Relationship Id="rId5" Type="http://schemas.openxmlformats.org/officeDocument/2006/relationships/diagramColors" Target="../diagrams/colors79.xml"/><Relationship Id="rId4" Type="http://schemas.openxmlformats.org/officeDocument/2006/relationships/diagramQuickStyle" Target="../diagrams/quickStyle79.xml"/></Relationships>
</file>

<file path=ppt/slides/_rels/slide102.xml.rels><?xml version="1.0" encoding="UTF-8" standalone="yes"?>
<Relationships xmlns="http://schemas.openxmlformats.org/package/2006/relationships"><Relationship Id="rId3" Type="http://schemas.openxmlformats.org/officeDocument/2006/relationships/diagramLayout" Target="../diagrams/layout80.xml"/><Relationship Id="rId7" Type="http://schemas.openxmlformats.org/officeDocument/2006/relationships/image" Target="../media/image30.jpg"/><Relationship Id="rId2" Type="http://schemas.openxmlformats.org/officeDocument/2006/relationships/diagramData" Target="../diagrams/data80.xml"/><Relationship Id="rId1" Type="http://schemas.openxmlformats.org/officeDocument/2006/relationships/slideLayout" Target="../slideLayouts/slideLayout2.xml"/><Relationship Id="rId6" Type="http://schemas.microsoft.com/office/2007/relationships/diagramDrawing" Target="../diagrams/drawing80.xml"/><Relationship Id="rId5" Type="http://schemas.openxmlformats.org/officeDocument/2006/relationships/diagramColors" Target="../diagrams/colors80.xml"/><Relationship Id="rId4" Type="http://schemas.openxmlformats.org/officeDocument/2006/relationships/diagramQuickStyle" Target="../diagrams/quickStyle80.xml"/></Relationships>
</file>

<file path=ppt/slides/_rels/slide103.xml.rels><?xml version="1.0" encoding="UTF-8" standalone="yes"?>
<Relationships xmlns="http://schemas.openxmlformats.org/package/2006/relationships"><Relationship Id="rId3" Type="http://schemas.openxmlformats.org/officeDocument/2006/relationships/diagramLayout" Target="../diagrams/layout81.xml"/><Relationship Id="rId7" Type="http://schemas.openxmlformats.org/officeDocument/2006/relationships/image" Target="../media/image31.jpg"/><Relationship Id="rId2" Type="http://schemas.openxmlformats.org/officeDocument/2006/relationships/diagramData" Target="../diagrams/data81.xml"/><Relationship Id="rId1" Type="http://schemas.openxmlformats.org/officeDocument/2006/relationships/slideLayout" Target="../slideLayouts/slideLayout2.xml"/><Relationship Id="rId6" Type="http://schemas.microsoft.com/office/2007/relationships/diagramDrawing" Target="../diagrams/drawing81.xml"/><Relationship Id="rId5" Type="http://schemas.openxmlformats.org/officeDocument/2006/relationships/diagramColors" Target="../diagrams/colors81.xml"/><Relationship Id="rId4" Type="http://schemas.openxmlformats.org/officeDocument/2006/relationships/diagramQuickStyle" Target="../diagrams/quickStyle81.xml"/></Relationships>
</file>

<file path=ppt/slides/_rels/slide104.xml.rels><?xml version="1.0" encoding="UTF-8" standalone="yes"?>
<Relationships xmlns="http://schemas.openxmlformats.org/package/2006/relationships"><Relationship Id="rId3" Type="http://schemas.openxmlformats.org/officeDocument/2006/relationships/diagramLayout" Target="../diagrams/layout82.xml"/><Relationship Id="rId7" Type="http://schemas.openxmlformats.org/officeDocument/2006/relationships/chart" Target="../charts/chart51.xml"/><Relationship Id="rId2" Type="http://schemas.openxmlformats.org/officeDocument/2006/relationships/diagramData" Target="../diagrams/data82.xml"/><Relationship Id="rId1" Type="http://schemas.openxmlformats.org/officeDocument/2006/relationships/slideLayout" Target="../slideLayouts/slideLayout2.xml"/><Relationship Id="rId6" Type="http://schemas.microsoft.com/office/2007/relationships/diagramDrawing" Target="../diagrams/drawing82.xml"/><Relationship Id="rId5" Type="http://schemas.openxmlformats.org/officeDocument/2006/relationships/diagramColors" Target="../diagrams/colors82.xml"/><Relationship Id="rId4" Type="http://schemas.openxmlformats.org/officeDocument/2006/relationships/diagramQuickStyle" Target="../diagrams/quickStyle8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8" Type="http://schemas.openxmlformats.org/officeDocument/2006/relationships/image" Target="../media/image6.emf"/><Relationship Id="rId13" Type="http://schemas.microsoft.com/office/2007/relationships/diagramDrawing" Target="../diagrams/drawing5.xml"/><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diagramColors" Target="../diagrams/colors5.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4.xml"/><Relationship Id="rId11" Type="http://schemas.openxmlformats.org/officeDocument/2006/relationships/diagramQuickStyle" Target="../diagrams/quickStyle5.xml"/><Relationship Id="rId5" Type="http://schemas.openxmlformats.org/officeDocument/2006/relationships/diagramQuickStyle" Target="../diagrams/quickStyle4.xml"/><Relationship Id="rId10" Type="http://schemas.openxmlformats.org/officeDocument/2006/relationships/diagramLayout" Target="../diagrams/layout5.xml"/><Relationship Id="rId4" Type="http://schemas.openxmlformats.org/officeDocument/2006/relationships/diagramLayout" Target="../diagrams/layout4.xml"/><Relationship Id="rId9" Type="http://schemas.openxmlformats.org/officeDocument/2006/relationships/diagramData" Target="../diagrams/data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7.xml.rels><?xml version="1.0" encoding="UTF-8" standalone="yes"?>
<Relationships xmlns="http://schemas.openxmlformats.org/package/2006/relationships"><Relationship Id="rId8" Type="http://schemas.openxmlformats.org/officeDocument/2006/relationships/hyperlink" Target="http://www.ksm66ashwagandhaa.com/" TargetMode="External"/><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8.xml.rels><?xml version="1.0" encoding="UTF-8" standalone="yes"?>
<Relationships xmlns="http://schemas.openxmlformats.org/package/2006/relationships"><Relationship Id="rId8" Type="http://schemas.openxmlformats.org/officeDocument/2006/relationships/hyperlink" Target="http://www.ksm66ashwagandhaa.com/" TargetMode="External"/><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23.xml.rels><?xml version="1.0" encoding="UTF-8" standalone="yes"?>
<Relationships xmlns="http://schemas.openxmlformats.org/package/2006/relationships"><Relationship Id="rId8" Type="http://schemas.openxmlformats.org/officeDocument/2006/relationships/hyperlink" Target="http://www.ksm66ashwagandhaa.com/" TargetMode="External"/><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image" Target="../media/image9.emf"/><Relationship Id="rId1" Type="http://schemas.openxmlformats.org/officeDocument/2006/relationships/slideLayout" Target="../slideLayouts/slideLayout12.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image" Target="../media/image10.emf"/><Relationship Id="rId1" Type="http://schemas.openxmlformats.org/officeDocument/2006/relationships/slideLayout" Target="../slideLayouts/slideLayout12.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33.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25.xml"/><Relationship Id="rId7" Type="http://schemas.openxmlformats.org/officeDocument/2006/relationships/chart" Target="../charts/chart1.xml"/><Relationship Id="rId2" Type="http://schemas.openxmlformats.org/officeDocument/2006/relationships/diagramData" Target="../diagrams/data25.xml"/><Relationship Id="rId1" Type="http://schemas.openxmlformats.org/officeDocument/2006/relationships/slideLayout" Target="../slideLayouts/slideLayout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36.xml.rels><?xml version="1.0" encoding="UTF-8" standalone="yes"?>
<Relationships xmlns="http://schemas.openxmlformats.org/package/2006/relationships"><Relationship Id="rId8" Type="http://schemas.openxmlformats.org/officeDocument/2006/relationships/hyperlink" Target="http://www.ksm66ashwagandhaa.com/" TargetMode="External"/><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 Id="rId9" Type="http://schemas.openxmlformats.org/officeDocument/2006/relationships/chart" Target="../charts/chart2.xml"/></Relationships>
</file>

<file path=ppt/slides/_rels/slide37.xml.rels><?xml version="1.0" encoding="UTF-8" standalone="yes"?>
<Relationships xmlns="http://schemas.openxmlformats.org/package/2006/relationships"><Relationship Id="rId8" Type="http://schemas.openxmlformats.org/officeDocument/2006/relationships/hyperlink" Target="http://www.ksm66ashwagandhaa.com/" TargetMode="External"/><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notesSlide" Target="../notesSlides/notesSlide17.xml"/><Relationship Id="rId1" Type="http://schemas.openxmlformats.org/officeDocument/2006/relationships/slideLayout" Target="../slideLayouts/slideLayout12.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 Id="rId9" Type="http://schemas.openxmlformats.org/officeDocument/2006/relationships/chart" Target="../charts/chart3.xml"/></Relationships>
</file>

<file path=ppt/slides/_rels/slide38.xml.rels><?xml version="1.0" encoding="UTF-8" standalone="yes"?>
<Relationships xmlns="http://schemas.openxmlformats.org/package/2006/relationships"><Relationship Id="rId8" Type="http://schemas.openxmlformats.org/officeDocument/2006/relationships/hyperlink" Target="http://www.ksm66ashwagandhaa.com/" TargetMode="External"/><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notesSlide" Target="../notesSlides/notesSlide18.xml"/><Relationship Id="rId1" Type="http://schemas.openxmlformats.org/officeDocument/2006/relationships/slideLayout" Target="../slideLayouts/slideLayout12.xml"/><Relationship Id="rId6" Type="http://schemas.openxmlformats.org/officeDocument/2006/relationships/diagramColors" Target="../diagrams/colors28.xml"/><Relationship Id="rId5" Type="http://schemas.openxmlformats.org/officeDocument/2006/relationships/diagramQuickStyle" Target="../diagrams/quickStyle28.xml"/><Relationship Id="rId10" Type="http://schemas.openxmlformats.org/officeDocument/2006/relationships/chart" Target="../charts/chart5.xml"/><Relationship Id="rId4" Type="http://schemas.openxmlformats.org/officeDocument/2006/relationships/diagramLayout" Target="../diagrams/layout28.xml"/><Relationship Id="rId9" Type="http://schemas.openxmlformats.org/officeDocument/2006/relationships/chart" Target="../charts/chart4.xml"/></Relationships>
</file>

<file path=ppt/slides/_rels/slide39.xml.rels><?xml version="1.0" encoding="UTF-8" standalone="yes"?>
<Relationships xmlns="http://schemas.openxmlformats.org/package/2006/relationships"><Relationship Id="rId8" Type="http://schemas.openxmlformats.org/officeDocument/2006/relationships/hyperlink" Target="http://www.ksm66ashwagandhaa.com/" TargetMode="External"/><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diagramColors" Target="../diagrams/colors29.xml"/><Relationship Id="rId5" Type="http://schemas.openxmlformats.org/officeDocument/2006/relationships/diagramQuickStyle" Target="../diagrams/quickStyle29.xml"/><Relationship Id="rId10" Type="http://schemas.openxmlformats.org/officeDocument/2006/relationships/chart" Target="../charts/chart7.xml"/><Relationship Id="rId4" Type="http://schemas.openxmlformats.org/officeDocument/2006/relationships/diagramLayout" Target="../diagrams/layout29.xml"/><Relationship Id="rId9" Type="http://schemas.openxmlformats.org/officeDocument/2006/relationships/chart" Target="../charts/char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8" Type="http://schemas.openxmlformats.org/officeDocument/2006/relationships/hyperlink" Target="http://www.ksm66ashwagandhaa.com/" TargetMode="External"/><Relationship Id="rId3" Type="http://schemas.openxmlformats.org/officeDocument/2006/relationships/diagramData" Target="../diagrams/data30.xml"/><Relationship Id="rId7" Type="http://schemas.microsoft.com/office/2007/relationships/diagramDrawing" Target="../diagrams/drawing30.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30.xml"/><Relationship Id="rId5" Type="http://schemas.openxmlformats.org/officeDocument/2006/relationships/diagramQuickStyle" Target="../diagrams/quickStyle30.xml"/><Relationship Id="rId4" Type="http://schemas.openxmlformats.org/officeDocument/2006/relationships/diagramLayout" Target="../diagrams/layout30.xml"/></Relationships>
</file>

<file path=ppt/slides/_rels/slide41.xml.rels><?xml version="1.0" encoding="UTF-8" standalone="yes"?>
<Relationships xmlns="http://schemas.openxmlformats.org/package/2006/relationships"><Relationship Id="rId2" Type="http://schemas.openxmlformats.org/officeDocument/2006/relationships/hyperlink" Target="http://www.ncbi.nlm.nih.gov/pubmed/27055824" TargetMode="Externa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chart" Target="../charts/chart13.xml"/><Relationship Id="rId1" Type="http://schemas.openxmlformats.org/officeDocument/2006/relationships/slideLayout" Target="../slideLayouts/slideLayout15.xml"/><Relationship Id="rId5" Type="http://schemas.openxmlformats.org/officeDocument/2006/relationships/chart" Target="../charts/chart16.xml"/><Relationship Id="rId4" Type="http://schemas.openxmlformats.org/officeDocument/2006/relationships/chart" Target="../charts/char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15.xml"/><Relationship Id="rId5" Type="http://schemas.openxmlformats.org/officeDocument/2006/relationships/chart" Target="../charts/chart20.xml"/><Relationship Id="rId4" Type="http://schemas.openxmlformats.org/officeDocument/2006/relationships/chart" Target="../charts/chart19.xm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31.xml"/><Relationship Id="rId7" Type="http://schemas.microsoft.com/office/2007/relationships/diagramDrawing" Target="../diagrams/drawing31.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31.xml"/><Relationship Id="rId5" Type="http://schemas.openxmlformats.org/officeDocument/2006/relationships/diagramQuickStyle" Target="../diagrams/quickStyle31.xml"/><Relationship Id="rId4" Type="http://schemas.openxmlformats.org/officeDocument/2006/relationships/diagramLayout" Target="../diagrams/layout31.xml"/></Relationships>
</file>

<file path=ppt/slides/_rels/slide52.xml.rels><?xml version="1.0" encoding="UTF-8" standalone="yes"?>
<Relationships xmlns="http://schemas.openxmlformats.org/package/2006/relationships"><Relationship Id="rId8" Type="http://schemas.openxmlformats.org/officeDocument/2006/relationships/chart" Target="../charts/chart21.xml"/><Relationship Id="rId3" Type="http://schemas.openxmlformats.org/officeDocument/2006/relationships/diagramData" Target="../diagrams/data32.xml"/><Relationship Id="rId7" Type="http://schemas.microsoft.com/office/2007/relationships/diagramDrawing" Target="../diagrams/drawing32.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32.xml"/><Relationship Id="rId5" Type="http://schemas.openxmlformats.org/officeDocument/2006/relationships/diagramQuickStyle" Target="../diagrams/quickStyle32.xml"/><Relationship Id="rId4" Type="http://schemas.openxmlformats.org/officeDocument/2006/relationships/diagramLayout" Target="../diagrams/layout32.xml"/></Relationships>
</file>

<file path=ppt/slides/_rels/slide53.xml.rels><?xml version="1.0" encoding="UTF-8" standalone="yes"?>
<Relationships xmlns="http://schemas.openxmlformats.org/package/2006/relationships"><Relationship Id="rId8" Type="http://schemas.microsoft.com/office/2007/relationships/diagramDrawing" Target="../diagrams/drawing33.xml"/><Relationship Id="rId3" Type="http://schemas.openxmlformats.org/officeDocument/2006/relationships/chart" Target="../charts/chart22.xml"/><Relationship Id="rId7" Type="http://schemas.openxmlformats.org/officeDocument/2006/relationships/diagramColors" Target="../diagrams/colors33.xml"/><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diagramQuickStyle" Target="../diagrams/quickStyle33.xml"/><Relationship Id="rId5" Type="http://schemas.openxmlformats.org/officeDocument/2006/relationships/diagramLayout" Target="../diagrams/layout33.xml"/><Relationship Id="rId4" Type="http://schemas.openxmlformats.org/officeDocument/2006/relationships/diagramData" Target="../diagrams/data33.xml"/><Relationship Id="rId9" Type="http://schemas.openxmlformats.org/officeDocument/2006/relationships/chart" Target="../charts/chart23.xml"/></Relationships>
</file>

<file path=ppt/slides/_rels/slide54.xml.rels><?xml version="1.0" encoding="UTF-8" standalone="yes"?>
<Relationships xmlns="http://schemas.openxmlformats.org/package/2006/relationships"><Relationship Id="rId8" Type="http://schemas.openxmlformats.org/officeDocument/2006/relationships/chart" Target="../charts/chart24.xml"/><Relationship Id="rId3" Type="http://schemas.openxmlformats.org/officeDocument/2006/relationships/diagramData" Target="../diagrams/data34.xml"/><Relationship Id="rId7" Type="http://schemas.microsoft.com/office/2007/relationships/diagramDrawing" Target="../diagrams/drawing34.xml"/><Relationship Id="rId2" Type="http://schemas.openxmlformats.org/officeDocument/2006/relationships/notesSlide" Target="../notesSlides/notesSlide24.xml"/><Relationship Id="rId1" Type="http://schemas.openxmlformats.org/officeDocument/2006/relationships/slideLayout" Target="../slideLayouts/slideLayout12.xml"/><Relationship Id="rId6" Type="http://schemas.openxmlformats.org/officeDocument/2006/relationships/diagramColors" Target="../diagrams/colors34.xml"/><Relationship Id="rId5" Type="http://schemas.openxmlformats.org/officeDocument/2006/relationships/diagramQuickStyle" Target="../diagrams/quickStyle34.xml"/><Relationship Id="rId4" Type="http://schemas.openxmlformats.org/officeDocument/2006/relationships/diagramLayout" Target="../diagrams/layout34.xml"/><Relationship Id="rId9" Type="http://schemas.openxmlformats.org/officeDocument/2006/relationships/chart" Target="../charts/chart25.xml"/></Relationships>
</file>

<file path=ppt/slides/_rels/slide55.xml.rels><?xml version="1.0" encoding="UTF-8" standalone="yes"?>
<Relationships xmlns="http://schemas.openxmlformats.org/package/2006/relationships"><Relationship Id="rId8" Type="http://schemas.openxmlformats.org/officeDocument/2006/relationships/chart" Target="../charts/chart26.xml"/><Relationship Id="rId3" Type="http://schemas.openxmlformats.org/officeDocument/2006/relationships/diagramData" Target="../diagrams/data35.xml"/><Relationship Id="rId7" Type="http://schemas.microsoft.com/office/2007/relationships/diagramDrawing" Target="../diagrams/drawing35.xml"/><Relationship Id="rId2" Type="http://schemas.openxmlformats.org/officeDocument/2006/relationships/notesSlide" Target="../notesSlides/notesSlide25.xml"/><Relationship Id="rId1" Type="http://schemas.openxmlformats.org/officeDocument/2006/relationships/slideLayout" Target="../slideLayouts/slideLayout12.xml"/><Relationship Id="rId6" Type="http://schemas.openxmlformats.org/officeDocument/2006/relationships/diagramColors" Target="../diagrams/colors35.xml"/><Relationship Id="rId5" Type="http://schemas.openxmlformats.org/officeDocument/2006/relationships/diagramQuickStyle" Target="../diagrams/quickStyle35.xml"/><Relationship Id="rId4" Type="http://schemas.openxmlformats.org/officeDocument/2006/relationships/diagramLayout" Target="../diagrams/layout35.xml"/><Relationship Id="rId9" Type="http://schemas.openxmlformats.org/officeDocument/2006/relationships/chart" Target="../charts/chart27.xml"/></Relationships>
</file>

<file path=ppt/slides/_rels/slide56.xml.rels><?xml version="1.0" encoding="UTF-8" standalone="yes"?>
<Relationships xmlns="http://schemas.openxmlformats.org/package/2006/relationships"><Relationship Id="rId8" Type="http://schemas.openxmlformats.org/officeDocument/2006/relationships/chart" Target="../charts/chart28.xml"/><Relationship Id="rId3" Type="http://schemas.openxmlformats.org/officeDocument/2006/relationships/diagramData" Target="../diagrams/data36.xml"/><Relationship Id="rId7" Type="http://schemas.microsoft.com/office/2007/relationships/diagramDrawing" Target="../diagrams/drawing36.xml"/><Relationship Id="rId2" Type="http://schemas.openxmlformats.org/officeDocument/2006/relationships/notesSlide" Target="../notesSlides/notesSlide26.xml"/><Relationship Id="rId1" Type="http://schemas.openxmlformats.org/officeDocument/2006/relationships/slideLayout" Target="../slideLayouts/slideLayout12.xml"/><Relationship Id="rId6" Type="http://schemas.openxmlformats.org/officeDocument/2006/relationships/diagramColors" Target="../diagrams/colors36.xml"/><Relationship Id="rId5" Type="http://schemas.openxmlformats.org/officeDocument/2006/relationships/diagramQuickStyle" Target="../diagrams/quickStyle36.xml"/><Relationship Id="rId4" Type="http://schemas.openxmlformats.org/officeDocument/2006/relationships/diagramLayout" Target="../diagrams/layout36.xml"/><Relationship Id="rId9" Type="http://schemas.openxmlformats.org/officeDocument/2006/relationships/chart" Target="../charts/chart29.xml"/></Relationships>
</file>

<file path=ppt/slides/_rels/slide57.xml.rels><?xml version="1.0" encoding="UTF-8" standalone="yes"?>
<Relationships xmlns="http://schemas.openxmlformats.org/package/2006/relationships"><Relationship Id="rId8" Type="http://schemas.openxmlformats.org/officeDocument/2006/relationships/chart" Target="../charts/chart30.xml"/><Relationship Id="rId3" Type="http://schemas.openxmlformats.org/officeDocument/2006/relationships/diagramData" Target="../diagrams/data37.xml"/><Relationship Id="rId7" Type="http://schemas.microsoft.com/office/2007/relationships/diagramDrawing" Target="../diagrams/drawing37.xml"/><Relationship Id="rId2" Type="http://schemas.openxmlformats.org/officeDocument/2006/relationships/notesSlide" Target="../notesSlides/notesSlide27.xml"/><Relationship Id="rId1" Type="http://schemas.openxmlformats.org/officeDocument/2006/relationships/slideLayout" Target="../slideLayouts/slideLayout12.xml"/><Relationship Id="rId6" Type="http://schemas.openxmlformats.org/officeDocument/2006/relationships/diagramColors" Target="../diagrams/colors37.xml"/><Relationship Id="rId5" Type="http://schemas.openxmlformats.org/officeDocument/2006/relationships/diagramQuickStyle" Target="../diagrams/quickStyle37.xml"/><Relationship Id="rId4" Type="http://schemas.openxmlformats.org/officeDocument/2006/relationships/diagramLayout" Target="../diagrams/layout37.xml"/><Relationship Id="rId9" Type="http://schemas.openxmlformats.org/officeDocument/2006/relationships/chart" Target="../charts/chart31.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38.xml"/><Relationship Id="rId7" Type="http://schemas.microsoft.com/office/2007/relationships/diagramDrawing" Target="../diagrams/drawing38.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38.xml"/><Relationship Id="rId5" Type="http://schemas.openxmlformats.org/officeDocument/2006/relationships/diagramQuickStyle" Target="../diagrams/quickStyle38.xml"/><Relationship Id="rId4" Type="http://schemas.openxmlformats.org/officeDocument/2006/relationships/diagramLayout" Target="../diagrams/layout38.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39.xml"/><Relationship Id="rId7" Type="http://schemas.microsoft.com/office/2007/relationships/diagramDrawing" Target="../diagrams/drawing39.xml"/><Relationship Id="rId2" Type="http://schemas.openxmlformats.org/officeDocument/2006/relationships/notesSlide" Target="../notesSlides/notesSlide29.xml"/><Relationship Id="rId1" Type="http://schemas.openxmlformats.org/officeDocument/2006/relationships/slideLayout" Target="../slideLayouts/slideLayout12.xml"/><Relationship Id="rId6" Type="http://schemas.openxmlformats.org/officeDocument/2006/relationships/diagramColors" Target="../diagrams/colors39.xml"/><Relationship Id="rId5" Type="http://schemas.openxmlformats.org/officeDocument/2006/relationships/diagramQuickStyle" Target="../diagrams/quickStyle39.xml"/><Relationship Id="rId4" Type="http://schemas.openxmlformats.org/officeDocument/2006/relationships/diagramLayout" Target="../diagrams/layout3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40.xml"/><Relationship Id="rId7" Type="http://schemas.openxmlformats.org/officeDocument/2006/relationships/image" Target="../media/image12.png"/><Relationship Id="rId2" Type="http://schemas.openxmlformats.org/officeDocument/2006/relationships/diagramData" Target="../diagrams/data40.xml"/><Relationship Id="rId1" Type="http://schemas.openxmlformats.org/officeDocument/2006/relationships/slideLayout" Target="../slideLayouts/slideLayout2.xml"/><Relationship Id="rId6" Type="http://schemas.microsoft.com/office/2007/relationships/diagramDrawing" Target="../diagrams/drawing40.xml"/><Relationship Id="rId5" Type="http://schemas.openxmlformats.org/officeDocument/2006/relationships/diagramColors" Target="../diagrams/colors40.xml"/><Relationship Id="rId4" Type="http://schemas.openxmlformats.org/officeDocument/2006/relationships/diagramQuickStyle" Target="../diagrams/quickStyle40.xml"/></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41.xml"/><Relationship Id="rId7" Type="http://schemas.microsoft.com/office/2007/relationships/diagramDrawing" Target="../diagrams/drawing41.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41.xml"/><Relationship Id="rId5" Type="http://schemas.openxmlformats.org/officeDocument/2006/relationships/diagramQuickStyle" Target="../diagrams/quickStyle41.xml"/><Relationship Id="rId4" Type="http://schemas.openxmlformats.org/officeDocument/2006/relationships/diagramLayout" Target="../diagrams/layout41.xml"/></Relationships>
</file>

<file path=ppt/slides/_rels/slide62.xml.rels><?xml version="1.0" encoding="UTF-8" standalone="yes"?>
<Relationships xmlns="http://schemas.openxmlformats.org/package/2006/relationships"><Relationship Id="rId8" Type="http://schemas.openxmlformats.org/officeDocument/2006/relationships/chart" Target="../charts/chart32.xml"/><Relationship Id="rId3" Type="http://schemas.openxmlformats.org/officeDocument/2006/relationships/diagramData" Target="../diagrams/data42.xml"/><Relationship Id="rId7" Type="http://schemas.microsoft.com/office/2007/relationships/diagramDrawing" Target="../diagrams/drawing42.xml"/><Relationship Id="rId2" Type="http://schemas.openxmlformats.org/officeDocument/2006/relationships/notesSlide" Target="../notesSlides/notesSlide31.xml"/><Relationship Id="rId1" Type="http://schemas.openxmlformats.org/officeDocument/2006/relationships/slideLayout" Target="../slideLayouts/slideLayout12.xml"/><Relationship Id="rId6" Type="http://schemas.openxmlformats.org/officeDocument/2006/relationships/diagramColors" Target="../diagrams/colors42.xml"/><Relationship Id="rId5" Type="http://schemas.openxmlformats.org/officeDocument/2006/relationships/diagramQuickStyle" Target="../diagrams/quickStyle42.xml"/><Relationship Id="rId4" Type="http://schemas.openxmlformats.org/officeDocument/2006/relationships/diagramLayout" Target="../diagrams/layout42.xml"/><Relationship Id="rId9" Type="http://schemas.openxmlformats.org/officeDocument/2006/relationships/chart" Target="../charts/chart33.xml"/></Relationships>
</file>

<file path=ppt/slides/_rels/slide63.xml.rels><?xml version="1.0" encoding="UTF-8" standalone="yes"?>
<Relationships xmlns="http://schemas.openxmlformats.org/package/2006/relationships"><Relationship Id="rId8" Type="http://schemas.openxmlformats.org/officeDocument/2006/relationships/chart" Target="../charts/chart35.xml"/><Relationship Id="rId3" Type="http://schemas.openxmlformats.org/officeDocument/2006/relationships/diagramLayout" Target="../diagrams/layout43.xml"/><Relationship Id="rId7" Type="http://schemas.openxmlformats.org/officeDocument/2006/relationships/chart" Target="../charts/chart34.xml"/><Relationship Id="rId2" Type="http://schemas.openxmlformats.org/officeDocument/2006/relationships/diagramData" Target="../diagrams/data43.xml"/><Relationship Id="rId1" Type="http://schemas.openxmlformats.org/officeDocument/2006/relationships/slideLayout" Target="../slideLayouts/slideLayout12.xml"/><Relationship Id="rId6" Type="http://schemas.microsoft.com/office/2007/relationships/diagramDrawing" Target="../diagrams/drawing43.xml"/><Relationship Id="rId5" Type="http://schemas.openxmlformats.org/officeDocument/2006/relationships/diagramColors" Target="../diagrams/colors43.xml"/><Relationship Id="rId4" Type="http://schemas.openxmlformats.org/officeDocument/2006/relationships/diagramQuickStyle" Target="../diagrams/quickStyle43.xml"/></Relationships>
</file>

<file path=ppt/slides/_rels/slide64.xml.rels><?xml version="1.0" encoding="UTF-8" standalone="yes"?>
<Relationships xmlns="http://schemas.openxmlformats.org/package/2006/relationships"><Relationship Id="rId8" Type="http://schemas.openxmlformats.org/officeDocument/2006/relationships/diagramColors" Target="../diagrams/colors44.xml"/><Relationship Id="rId3" Type="http://schemas.openxmlformats.org/officeDocument/2006/relationships/chart" Target="../charts/chart36.xml"/><Relationship Id="rId7" Type="http://schemas.openxmlformats.org/officeDocument/2006/relationships/diagramQuickStyle" Target="../diagrams/quickStyle44.xml"/><Relationship Id="rId2" Type="http://schemas.openxmlformats.org/officeDocument/2006/relationships/notesSlide" Target="../notesSlides/notesSlide32.xml"/><Relationship Id="rId1" Type="http://schemas.openxmlformats.org/officeDocument/2006/relationships/slideLayout" Target="../slideLayouts/slideLayout12.xml"/><Relationship Id="rId6" Type="http://schemas.openxmlformats.org/officeDocument/2006/relationships/diagramLayout" Target="../diagrams/layout44.xml"/><Relationship Id="rId5" Type="http://schemas.openxmlformats.org/officeDocument/2006/relationships/diagramData" Target="../diagrams/data44.xml"/><Relationship Id="rId4" Type="http://schemas.openxmlformats.org/officeDocument/2006/relationships/chart" Target="../charts/chart37.xml"/><Relationship Id="rId9" Type="http://schemas.microsoft.com/office/2007/relationships/diagramDrawing" Target="../diagrams/drawing44.xml"/></Relationships>
</file>

<file path=ppt/slides/_rels/slide65.xml.rels><?xml version="1.0" encoding="UTF-8" standalone="yes"?>
<Relationships xmlns="http://schemas.openxmlformats.org/package/2006/relationships"><Relationship Id="rId3" Type="http://schemas.openxmlformats.org/officeDocument/2006/relationships/diagramData" Target="../diagrams/data45.xml"/><Relationship Id="rId7" Type="http://schemas.microsoft.com/office/2007/relationships/diagramDrawing" Target="../diagrams/drawing45.xml"/><Relationship Id="rId2" Type="http://schemas.openxmlformats.org/officeDocument/2006/relationships/chart" Target="../charts/chart38.xml"/><Relationship Id="rId1" Type="http://schemas.openxmlformats.org/officeDocument/2006/relationships/slideLayout" Target="../slideLayouts/slideLayout12.xml"/><Relationship Id="rId6" Type="http://schemas.openxmlformats.org/officeDocument/2006/relationships/diagramColors" Target="../diagrams/colors45.xml"/><Relationship Id="rId5" Type="http://schemas.openxmlformats.org/officeDocument/2006/relationships/diagramQuickStyle" Target="../diagrams/quickStyle45.xml"/><Relationship Id="rId4" Type="http://schemas.openxmlformats.org/officeDocument/2006/relationships/diagramLayout" Target="../diagrams/layout45.xml"/></Relationships>
</file>

<file path=ppt/slides/_rels/slide66.xml.rels><?xml version="1.0" encoding="UTF-8" standalone="yes"?>
<Relationships xmlns="http://schemas.openxmlformats.org/package/2006/relationships"><Relationship Id="rId8" Type="http://schemas.openxmlformats.org/officeDocument/2006/relationships/chart" Target="../charts/chart40.xml"/><Relationship Id="rId3" Type="http://schemas.openxmlformats.org/officeDocument/2006/relationships/diagramLayout" Target="../diagrams/layout46.xml"/><Relationship Id="rId7" Type="http://schemas.openxmlformats.org/officeDocument/2006/relationships/chart" Target="../charts/chart39.xml"/><Relationship Id="rId2" Type="http://schemas.openxmlformats.org/officeDocument/2006/relationships/diagramData" Target="../diagrams/data46.xml"/><Relationship Id="rId1" Type="http://schemas.openxmlformats.org/officeDocument/2006/relationships/slideLayout" Target="../slideLayouts/slideLayout12.xml"/><Relationship Id="rId6" Type="http://schemas.microsoft.com/office/2007/relationships/diagramDrawing" Target="../diagrams/drawing46.xml"/><Relationship Id="rId5" Type="http://schemas.openxmlformats.org/officeDocument/2006/relationships/diagramColors" Target="../diagrams/colors46.xml"/><Relationship Id="rId4" Type="http://schemas.openxmlformats.org/officeDocument/2006/relationships/diagramQuickStyle" Target="../diagrams/quickStyle46.xml"/></Relationships>
</file>

<file path=ppt/slides/_rels/slide67.xml.rels><?xml version="1.0" encoding="UTF-8" standalone="yes"?>
<Relationships xmlns="http://schemas.openxmlformats.org/package/2006/relationships"><Relationship Id="rId8" Type="http://schemas.openxmlformats.org/officeDocument/2006/relationships/hyperlink" Target="http://www.ksm66ashwagandhaa.com/" TargetMode="External"/><Relationship Id="rId3" Type="http://schemas.openxmlformats.org/officeDocument/2006/relationships/diagramData" Target="../diagrams/data47.xml"/><Relationship Id="rId7" Type="http://schemas.microsoft.com/office/2007/relationships/diagramDrawing" Target="../diagrams/drawing47.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47.xml"/><Relationship Id="rId5" Type="http://schemas.openxmlformats.org/officeDocument/2006/relationships/diagramQuickStyle" Target="../diagrams/quickStyle47.xml"/><Relationship Id="rId4" Type="http://schemas.openxmlformats.org/officeDocument/2006/relationships/diagramLayout" Target="../diagrams/layout47.xml"/></Relationships>
</file>

<file path=ppt/slides/_rels/slide68.xml.rels><?xml version="1.0" encoding="UTF-8" standalone="yes"?>
<Relationships xmlns="http://schemas.openxmlformats.org/package/2006/relationships"><Relationship Id="rId3" Type="http://schemas.openxmlformats.org/officeDocument/2006/relationships/diagramData" Target="../diagrams/data48.xml"/><Relationship Id="rId7" Type="http://schemas.microsoft.com/office/2007/relationships/diagramDrawing" Target="../diagrams/drawing48.xm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diagramColors" Target="../diagrams/colors48.xml"/><Relationship Id="rId5" Type="http://schemas.openxmlformats.org/officeDocument/2006/relationships/diagramQuickStyle" Target="../diagrams/quickStyle48.xml"/><Relationship Id="rId4" Type="http://schemas.openxmlformats.org/officeDocument/2006/relationships/diagramLayout" Target="../diagrams/layout48.xml"/></Relationships>
</file>

<file path=ppt/slides/_rels/slide69.xml.rels><?xml version="1.0" encoding="UTF-8" standalone="yes"?>
<Relationships xmlns="http://schemas.openxmlformats.org/package/2006/relationships"><Relationship Id="rId3" Type="http://schemas.openxmlformats.org/officeDocument/2006/relationships/diagramLayout" Target="../diagrams/layout49.xml"/><Relationship Id="rId2" Type="http://schemas.openxmlformats.org/officeDocument/2006/relationships/diagramData" Target="../diagrams/data49.xml"/><Relationship Id="rId1" Type="http://schemas.openxmlformats.org/officeDocument/2006/relationships/slideLayout" Target="../slideLayouts/slideLayout2.xml"/><Relationship Id="rId6" Type="http://schemas.microsoft.com/office/2007/relationships/diagramDrawing" Target="../diagrams/drawing49.xml"/><Relationship Id="rId5" Type="http://schemas.openxmlformats.org/officeDocument/2006/relationships/diagramColors" Target="../diagrams/colors49.xml"/><Relationship Id="rId4" Type="http://schemas.openxmlformats.org/officeDocument/2006/relationships/diagramQuickStyle" Target="../diagrams/quickStyle4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50.xml"/><Relationship Id="rId2" Type="http://schemas.openxmlformats.org/officeDocument/2006/relationships/diagramData" Target="../diagrams/data50.xml"/><Relationship Id="rId1" Type="http://schemas.openxmlformats.org/officeDocument/2006/relationships/slideLayout" Target="../slideLayouts/slideLayout2.xml"/><Relationship Id="rId6" Type="http://schemas.microsoft.com/office/2007/relationships/diagramDrawing" Target="../diagrams/drawing50.xml"/><Relationship Id="rId5" Type="http://schemas.openxmlformats.org/officeDocument/2006/relationships/diagramColors" Target="../diagrams/colors50.xml"/><Relationship Id="rId4" Type="http://schemas.openxmlformats.org/officeDocument/2006/relationships/diagramQuickStyle" Target="../diagrams/quickStyle50.xml"/></Relationships>
</file>

<file path=ppt/slides/_rels/slide71.xml.rels><?xml version="1.0" encoding="UTF-8" standalone="yes"?>
<Relationships xmlns="http://schemas.openxmlformats.org/package/2006/relationships"><Relationship Id="rId3" Type="http://schemas.openxmlformats.org/officeDocument/2006/relationships/diagramData" Target="../diagrams/data51.xml"/><Relationship Id="rId7" Type="http://schemas.microsoft.com/office/2007/relationships/diagramDrawing" Target="../diagrams/drawing51.xm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diagramColors" Target="../diagrams/colors51.xml"/><Relationship Id="rId5" Type="http://schemas.openxmlformats.org/officeDocument/2006/relationships/diagramQuickStyle" Target="../diagrams/quickStyle51.xml"/><Relationship Id="rId4" Type="http://schemas.openxmlformats.org/officeDocument/2006/relationships/diagramLayout" Target="../diagrams/layout51.xml"/></Relationships>
</file>

<file path=ppt/slides/_rels/slide72.xml.rels><?xml version="1.0" encoding="UTF-8" standalone="yes"?>
<Relationships xmlns="http://schemas.openxmlformats.org/package/2006/relationships"><Relationship Id="rId8" Type="http://schemas.microsoft.com/office/2007/relationships/diagramDrawing" Target="../diagrams/drawing52.xml"/><Relationship Id="rId3" Type="http://schemas.openxmlformats.org/officeDocument/2006/relationships/chart" Target="../charts/chart41.xml"/><Relationship Id="rId7" Type="http://schemas.openxmlformats.org/officeDocument/2006/relationships/diagramColors" Target="../diagrams/colors52.xml"/><Relationship Id="rId2" Type="http://schemas.openxmlformats.org/officeDocument/2006/relationships/notesSlide" Target="../notesSlides/notesSlide36.xml"/><Relationship Id="rId1" Type="http://schemas.openxmlformats.org/officeDocument/2006/relationships/slideLayout" Target="../slideLayouts/slideLayout12.xml"/><Relationship Id="rId6" Type="http://schemas.openxmlformats.org/officeDocument/2006/relationships/diagramQuickStyle" Target="../diagrams/quickStyle52.xml"/><Relationship Id="rId5" Type="http://schemas.openxmlformats.org/officeDocument/2006/relationships/diagramLayout" Target="../diagrams/layout52.xml"/><Relationship Id="rId4" Type="http://schemas.openxmlformats.org/officeDocument/2006/relationships/diagramData" Target="../diagrams/data52.xml"/></Relationships>
</file>

<file path=ppt/slides/_rels/slide73.xml.rels><?xml version="1.0" encoding="UTF-8" standalone="yes"?>
<Relationships xmlns="http://schemas.openxmlformats.org/package/2006/relationships"><Relationship Id="rId3" Type="http://schemas.openxmlformats.org/officeDocument/2006/relationships/diagramLayout" Target="../diagrams/layout53.xml"/><Relationship Id="rId7" Type="http://schemas.openxmlformats.org/officeDocument/2006/relationships/chart" Target="../charts/chart42.xml"/><Relationship Id="rId2" Type="http://schemas.openxmlformats.org/officeDocument/2006/relationships/diagramData" Target="../diagrams/data53.xml"/><Relationship Id="rId1" Type="http://schemas.openxmlformats.org/officeDocument/2006/relationships/slideLayout" Target="../slideLayouts/slideLayout12.xml"/><Relationship Id="rId6" Type="http://schemas.microsoft.com/office/2007/relationships/diagramDrawing" Target="../diagrams/drawing53.xml"/><Relationship Id="rId5" Type="http://schemas.openxmlformats.org/officeDocument/2006/relationships/diagramColors" Target="../diagrams/colors53.xml"/><Relationship Id="rId4" Type="http://schemas.openxmlformats.org/officeDocument/2006/relationships/diagramQuickStyle" Target="../diagrams/quickStyle53.xml"/></Relationships>
</file>

<file path=ppt/slides/_rels/slide74.xml.rels><?xml version="1.0" encoding="UTF-8" standalone="yes"?>
<Relationships xmlns="http://schemas.openxmlformats.org/package/2006/relationships"><Relationship Id="rId8" Type="http://schemas.openxmlformats.org/officeDocument/2006/relationships/chart" Target="../charts/chart43.xml"/><Relationship Id="rId3" Type="http://schemas.openxmlformats.org/officeDocument/2006/relationships/diagramData" Target="../diagrams/data54.xml"/><Relationship Id="rId7" Type="http://schemas.microsoft.com/office/2007/relationships/diagramDrawing" Target="../diagrams/drawing54.xml"/><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diagramColors" Target="../diagrams/colors54.xml"/><Relationship Id="rId5" Type="http://schemas.openxmlformats.org/officeDocument/2006/relationships/diagramQuickStyle" Target="../diagrams/quickStyle54.xml"/><Relationship Id="rId4" Type="http://schemas.openxmlformats.org/officeDocument/2006/relationships/diagramLayout" Target="../diagrams/layout54.xml"/></Relationships>
</file>

<file path=ppt/slides/_rels/slide75.xml.rels><?xml version="1.0" encoding="UTF-8" standalone="yes"?>
<Relationships xmlns="http://schemas.openxmlformats.org/package/2006/relationships"><Relationship Id="rId8" Type="http://schemas.openxmlformats.org/officeDocument/2006/relationships/chart" Target="../charts/chart45.xml"/><Relationship Id="rId3" Type="http://schemas.openxmlformats.org/officeDocument/2006/relationships/diagramLayout" Target="../diagrams/layout55.xml"/><Relationship Id="rId7" Type="http://schemas.openxmlformats.org/officeDocument/2006/relationships/chart" Target="../charts/chart44.xml"/><Relationship Id="rId2" Type="http://schemas.openxmlformats.org/officeDocument/2006/relationships/diagramData" Target="../diagrams/data55.xml"/><Relationship Id="rId1" Type="http://schemas.openxmlformats.org/officeDocument/2006/relationships/slideLayout" Target="../slideLayouts/slideLayout12.xml"/><Relationship Id="rId6" Type="http://schemas.microsoft.com/office/2007/relationships/diagramDrawing" Target="../diagrams/drawing55.xml"/><Relationship Id="rId5" Type="http://schemas.openxmlformats.org/officeDocument/2006/relationships/diagramColors" Target="../diagrams/colors55.xml"/><Relationship Id="rId4" Type="http://schemas.openxmlformats.org/officeDocument/2006/relationships/diagramQuickStyle" Target="../diagrams/quickStyle55.xml"/></Relationships>
</file>

<file path=ppt/slides/_rels/slide76.xml.rels><?xml version="1.0" encoding="UTF-8" standalone="yes"?>
<Relationships xmlns="http://schemas.openxmlformats.org/package/2006/relationships"><Relationship Id="rId8" Type="http://schemas.openxmlformats.org/officeDocument/2006/relationships/diagramColors" Target="../diagrams/colors56.xml"/><Relationship Id="rId3" Type="http://schemas.openxmlformats.org/officeDocument/2006/relationships/chart" Target="../charts/chart47.xml"/><Relationship Id="rId7" Type="http://schemas.openxmlformats.org/officeDocument/2006/relationships/diagramQuickStyle" Target="../diagrams/quickStyle56.xml"/><Relationship Id="rId2" Type="http://schemas.openxmlformats.org/officeDocument/2006/relationships/chart" Target="../charts/chart46.xml"/><Relationship Id="rId1" Type="http://schemas.openxmlformats.org/officeDocument/2006/relationships/slideLayout" Target="../slideLayouts/slideLayout12.xml"/><Relationship Id="rId6" Type="http://schemas.openxmlformats.org/officeDocument/2006/relationships/diagramLayout" Target="../diagrams/layout56.xml"/><Relationship Id="rId5" Type="http://schemas.openxmlformats.org/officeDocument/2006/relationships/diagramData" Target="../diagrams/data56.xml"/><Relationship Id="rId4" Type="http://schemas.openxmlformats.org/officeDocument/2006/relationships/chart" Target="../charts/chart48.xml"/><Relationship Id="rId9" Type="http://schemas.microsoft.com/office/2007/relationships/diagramDrawing" Target="../diagrams/drawing56.xml"/></Relationships>
</file>

<file path=ppt/slides/_rels/slide77.xml.rels><?xml version="1.0" encoding="UTF-8" standalone="yes"?>
<Relationships xmlns="http://schemas.openxmlformats.org/package/2006/relationships"><Relationship Id="rId3" Type="http://schemas.openxmlformats.org/officeDocument/2006/relationships/diagramLayout" Target="../diagrams/layout57.xml"/><Relationship Id="rId7" Type="http://schemas.openxmlformats.org/officeDocument/2006/relationships/chart" Target="../charts/chart49.xml"/><Relationship Id="rId2" Type="http://schemas.openxmlformats.org/officeDocument/2006/relationships/diagramData" Target="../diagrams/data57.xml"/><Relationship Id="rId1" Type="http://schemas.openxmlformats.org/officeDocument/2006/relationships/slideLayout" Target="../slideLayouts/slideLayout12.xml"/><Relationship Id="rId6" Type="http://schemas.microsoft.com/office/2007/relationships/diagramDrawing" Target="../diagrams/drawing57.xml"/><Relationship Id="rId5" Type="http://schemas.openxmlformats.org/officeDocument/2006/relationships/diagramColors" Target="../diagrams/colors57.xml"/><Relationship Id="rId4" Type="http://schemas.openxmlformats.org/officeDocument/2006/relationships/diagramQuickStyle" Target="../diagrams/quickStyle57.xml"/></Relationships>
</file>

<file path=ppt/slides/_rels/slide78.xml.rels><?xml version="1.0" encoding="UTF-8" standalone="yes"?>
<Relationships xmlns="http://schemas.openxmlformats.org/package/2006/relationships"><Relationship Id="rId3" Type="http://schemas.openxmlformats.org/officeDocument/2006/relationships/diagramLayout" Target="../diagrams/layout58.xml"/><Relationship Id="rId7" Type="http://schemas.openxmlformats.org/officeDocument/2006/relationships/chart" Target="../charts/chart50.xml"/><Relationship Id="rId2" Type="http://schemas.openxmlformats.org/officeDocument/2006/relationships/diagramData" Target="../diagrams/data58.xml"/><Relationship Id="rId1" Type="http://schemas.openxmlformats.org/officeDocument/2006/relationships/slideLayout" Target="../slideLayouts/slideLayout12.xml"/><Relationship Id="rId6" Type="http://schemas.microsoft.com/office/2007/relationships/diagramDrawing" Target="../diagrams/drawing58.xml"/><Relationship Id="rId5" Type="http://schemas.openxmlformats.org/officeDocument/2006/relationships/diagramColors" Target="../diagrams/colors58.xml"/><Relationship Id="rId4" Type="http://schemas.openxmlformats.org/officeDocument/2006/relationships/diagramQuickStyle" Target="../diagrams/quickStyle58.xml"/></Relationships>
</file>

<file path=ppt/slides/_rels/slide79.xml.rels><?xml version="1.0" encoding="UTF-8" standalone="yes"?>
<Relationships xmlns="http://schemas.openxmlformats.org/package/2006/relationships"><Relationship Id="rId8" Type="http://schemas.openxmlformats.org/officeDocument/2006/relationships/hyperlink" Target="http://www.ksm66ashwagandhaa.com/" TargetMode="External"/><Relationship Id="rId3" Type="http://schemas.openxmlformats.org/officeDocument/2006/relationships/diagramData" Target="../diagrams/data59.xml"/><Relationship Id="rId7" Type="http://schemas.microsoft.com/office/2007/relationships/diagramDrawing" Target="../diagrams/drawing59.xml"/><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diagramColors" Target="../diagrams/colors59.xml"/><Relationship Id="rId5" Type="http://schemas.openxmlformats.org/officeDocument/2006/relationships/diagramQuickStyle" Target="../diagrams/quickStyle59.xml"/><Relationship Id="rId4" Type="http://schemas.openxmlformats.org/officeDocument/2006/relationships/diagramLayout" Target="../diagrams/layout5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0.xml.rels><?xml version="1.0" encoding="UTF-8" standalone="yes"?>
<Relationships xmlns="http://schemas.openxmlformats.org/package/2006/relationships"><Relationship Id="rId3" Type="http://schemas.openxmlformats.org/officeDocument/2006/relationships/diagramLayout" Target="../diagrams/layout60.xml"/><Relationship Id="rId2" Type="http://schemas.openxmlformats.org/officeDocument/2006/relationships/diagramData" Target="../diagrams/data60.xml"/><Relationship Id="rId1" Type="http://schemas.openxmlformats.org/officeDocument/2006/relationships/slideLayout" Target="../slideLayouts/slideLayout12.xml"/><Relationship Id="rId6" Type="http://schemas.microsoft.com/office/2007/relationships/diagramDrawing" Target="../diagrams/drawing60.xml"/><Relationship Id="rId5" Type="http://schemas.openxmlformats.org/officeDocument/2006/relationships/diagramColors" Target="../diagrams/colors60.xml"/><Relationship Id="rId4" Type="http://schemas.openxmlformats.org/officeDocument/2006/relationships/diagramQuickStyle" Target="../diagrams/quickStyle60.xml"/></Relationships>
</file>

<file path=ppt/slides/_rels/slide81.xml.rels><?xml version="1.0" encoding="UTF-8" standalone="yes"?>
<Relationships xmlns="http://schemas.openxmlformats.org/package/2006/relationships"><Relationship Id="rId3" Type="http://schemas.openxmlformats.org/officeDocument/2006/relationships/diagramLayout" Target="../diagrams/layout61.xml"/><Relationship Id="rId2" Type="http://schemas.openxmlformats.org/officeDocument/2006/relationships/diagramData" Target="../diagrams/data61.xml"/><Relationship Id="rId1" Type="http://schemas.openxmlformats.org/officeDocument/2006/relationships/slideLayout" Target="../slideLayouts/slideLayout12.xml"/><Relationship Id="rId6" Type="http://schemas.microsoft.com/office/2007/relationships/diagramDrawing" Target="../diagrams/drawing61.xml"/><Relationship Id="rId5" Type="http://schemas.openxmlformats.org/officeDocument/2006/relationships/diagramColors" Target="../diagrams/colors61.xml"/><Relationship Id="rId4" Type="http://schemas.openxmlformats.org/officeDocument/2006/relationships/diagramQuickStyle" Target="../diagrams/quickStyle61.xml"/></Relationships>
</file>

<file path=ppt/slides/_rels/slide82.xml.rels><?xml version="1.0" encoding="UTF-8" standalone="yes"?>
<Relationships xmlns="http://schemas.openxmlformats.org/package/2006/relationships"><Relationship Id="rId8" Type="http://schemas.openxmlformats.org/officeDocument/2006/relationships/hyperlink" Target="http://www.ksm66ashwagandhaa.com/" TargetMode="External"/><Relationship Id="rId3" Type="http://schemas.openxmlformats.org/officeDocument/2006/relationships/diagramData" Target="../diagrams/data62.xml"/><Relationship Id="rId7" Type="http://schemas.microsoft.com/office/2007/relationships/diagramDrawing" Target="../diagrams/drawing62.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62.xml"/><Relationship Id="rId5" Type="http://schemas.openxmlformats.org/officeDocument/2006/relationships/diagramQuickStyle" Target="../diagrams/quickStyle62.xml"/><Relationship Id="rId4" Type="http://schemas.openxmlformats.org/officeDocument/2006/relationships/diagramLayout" Target="../diagrams/layout62.xml"/></Relationships>
</file>

<file path=ppt/slides/_rels/slide8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63.xml"/><Relationship Id="rId7" Type="http://schemas.microsoft.com/office/2007/relationships/diagramDrawing" Target="../diagrams/drawing63.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Colors" Target="../diagrams/colors63.xml"/><Relationship Id="rId5" Type="http://schemas.openxmlformats.org/officeDocument/2006/relationships/diagramQuickStyle" Target="../diagrams/quickStyle63.xml"/><Relationship Id="rId4" Type="http://schemas.openxmlformats.org/officeDocument/2006/relationships/diagramLayout" Target="../diagrams/layout63.xml"/></Relationships>
</file>

<file path=ppt/slides/_rels/slide8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diagramData" Target="../diagrams/data64.xml"/><Relationship Id="rId7" Type="http://schemas.microsoft.com/office/2007/relationships/diagramDrawing" Target="../diagrams/drawing64.xml"/><Relationship Id="rId2" Type="http://schemas.openxmlformats.org/officeDocument/2006/relationships/notesSlide" Target="../notesSlides/notesSlide41.xml"/><Relationship Id="rId1" Type="http://schemas.openxmlformats.org/officeDocument/2006/relationships/slideLayout" Target="../slideLayouts/slideLayout12.xml"/><Relationship Id="rId6" Type="http://schemas.openxmlformats.org/officeDocument/2006/relationships/diagramColors" Target="../diagrams/colors64.xml"/><Relationship Id="rId5" Type="http://schemas.openxmlformats.org/officeDocument/2006/relationships/diagramQuickStyle" Target="../diagrams/quickStyle64.xml"/><Relationship Id="rId4" Type="http://schemas.openxmlformats.org/officeDocument/2006/relationships/diagramLayout" Target="../diagrams/layout64.xml"/></Relationships>
</file>

<file path=ppt/slides/_rels/slide8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2.xml"/><Relationship Id="rId1" Type="http://schemas.openxmlformats.org/officeDocument/2006/relationships/slideLayout" Target="../slideLayouts/slideLayout12.xml"/><Relationship Id="rId4" Type="http://schemas.openxmlformats.org/officeDocument/2006/relationships/image" Target="../media/image16.jpg"/></Relationships>
</file>

<file path=ppt/slides/_rels/slide86.xml.rels><?xml version="1.0" encoding="UTF-8" standalone="yes"?>
<Relationships xmlns="http://schemas.openxmlformats.org/package/2006/relationships"><Relationship Id="rId3" Type="http://schemas.openxmlformats.org/officeDocument/2006/relationships/diagramData" Target="../diagrams/data65.xml"/><Relationship Id="rId7" Type="http://schemas.microsoft.com/office/2007/relationships/diagramDrawing" Target="../diagrams/drawing65.xm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diagramColors" Target="../diagrams/colors65.xml"/><Relationship Id="rId5" Type="http://schemas.openxmlformats.org/officeDocument/2006/relationships/diagramQuickStyle" Target="../diagrams/quickStyle65.xml"/><Relationship Id="rId4" Type="http://schemas.openxmlformats.org/officeDocument/2006/relationships/diagramLayout" Target="../diagrams/layout65.xml"/></Relationships>
</file>

<file path=ppt/slides/_rels/slide87.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diagramData" Target="../diagrams/data66.xml"/><Relationship Id="rId7" Type="http://schemas.microsoft.com/office/2007/relationships/diagramDrawing" Target="../diagrams/drawing66.xml"/><Relationship Id="rId2" Type="http://schemas.openxmlformats.org/officeDocument/2006/relationships/notesSlide" Target="../notesSlides/notesSlide44.xml"/><Relationship Id="rId1" Type="http://schemas.openxmlformats.org/officeDocument/2006/relationships/slideLayout" Target="../slideLayouts/slideLayout12.xml"/><Relationship Id="rId6" Type="http://schemas.openxmlformats.org/officeDocument/2006/relationships/diagramColors" Target="../diagrams/colors66.xml"/><Relationship Id="rId5" Type="http://schemas.openxmlformats.org/officeDocument/2006/relationships/diagramQuickStyle" Target="../diagrams/quickStyle66.xml"/><Relationship Id="rId4" Type="http://schemas.openxmlformats.org/officeDocument/2006/relationships/diagramLayout" Target="../diagrams/layout66.xml"/></Relationships>
</file>

<file path=ppt/slides/_rels/slide88.xml.rels><?xml version="1.0" encoding="UTF-8" standalone="yes"?>
<Relationships xmlns="http://schemas.openxmlformats.org/package/2006/relationships"><Relationship Id="rId3" Type="http://schemas.openxmlformats.org/officeDocument/2006/relationships/diagramData" Target="../diagrams/data67.xml"/><Relationship Id="rId7" Type="http://schemas.microsoft.com/office/2007/relationships/diagramDrawing" Target="../diagrams/drawing67.xml"/><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diagramColors" Target="../diagrams/colors67.xml"/><Relationship Id="rId5" Type="http://schemas.openxmlformats.org/officeDocument/2006/relationships/diagramQuickStyle" Target="../diagrams/quickStyle67.xml"/><Relationship Id="rId4" Type="http://schemas.openxmlformats.org/officeDocument/2006/relationships/diagramLayout" Target="../diagrams/layout67.xml"/></Relationships>
</file>

<file path=ppt/slides/_rels/slide89.xml.rels><?xml version="1.0" encoding="UTF-8" standalone="yes"?>
<Relationships xmlns="http://schemas.openxmlformats.org/package/2006/relationships"><Relationship Id="rId3" Type="http://schemas.openxmlformats.org/officeDocument/2006/relationships/diagramLayout" Target="../diagrams/layout68.xml"/><Relationship Id="rId2" Type="http://schemas.openxmlformats.org/officeDocument/2006/relationships/diagramData" Target="../diagrams/data68.xml"/><Relationship Id="rId1" Type="http://schemas.openxmlformats.org/officeDocument/2006/relationships/slideLayout" Target="../slideLayouts/slideLayout2.xml"/><Relationship Id="rId6" Type="http://schemas.microsoft.com/office/2007/relationships/diagramDrawing" Target="../diagrams/drawing68.xml"/><Relationship Id="rId5" Type="http://schemas.openxmlformats.org/officeDocument/2006/relationships/diagramColors" Target="../diagrams/colors68.xml"/><Relationship Id="rId4" Type="http://schemas.openxmlformats.org/officeDocument/2006/relationships/diagramQuickStyle" Target="../diagrams/quickStyle6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0.xml.rels><?xml version="1.0" encoding="UTF-8" standalone="yes"?>
<Relationships xmlns="http://schemas.openxmlformats.org/package/2006/relationships"><Relationship Id="rId3" Type="http://schemas.openxmlformats.org/officeDocument/2006/relationships/diagramLayout" Target="../diagrams/layout69.xml"/><Relationship Id="rId7" Type="http://schemas.openxmlformats.org/officeDocument/2006/relationships/image" Target="../media/image18.jpg"/><Relationship Id="rId2" Type="http://schemas.openxmlformats.org/officeDocument/2006/relationships/diagramData" Target="../diagrams/data69.xml"/><Relationship Id="rId1" Type="http://schemas.openxmlformats.org/officeDocument/2006/relationships/slideLayout" Target="../slideLayouts/slideLayout2.xml"/><Relationship Id="rId6" Type="http://schemas.microsoft.com/office/2007/relationships/diagramDrawing" Target="../diagrams/drawing69.xml"/><Relationship Id="rId5" Type="http://schemas.openxmlformats.org/officeDocument/2006/relationships/diagramColors" Target="../diagrams/colors69.xml"/><Relationship Id="rId4" Type="http://schemas.openxmlformats.org/officeDocument/2006/relationships/diagramQuickStyle" Target="../diagrams/quickStyle69.xml"/></Relationships>
</file>

<file path=ppt/slides/_rels/slide91.xml.rels><?xml version="1.0" encoding="UTF-8" standalone="yes"?>
<Relationships xmlns="http://schemas.openxmlformats.org/package/2006/relationships"><Relationship Id="rId3" Type="http://schemas.openxmlformats.org/officeDocument/2006/relationships/diagramLayout" Target="../diagrams/layout70.xml"/><Relationship Id="rId7" Type="http://schemas.openxmlformats.org/officeDocument/2006/relationships/image" Target="../media/image19.jpg"/><Relationship Id="rId2" Type="http://schemas.openxmlformats.org/officeDocument/2006/relationships/diagramData" Target="../diagrams/data70.xml"/><Relationship Id="rId1" Type="http://schemas.openxmlformats.org/officeDocument/2006/relationships/slideLayout" Target="../slideLayouts/slideLayout2.xml"/><Relationship Id="rId6" Type="http://schemas.microsoft.com/office/2007/relationships/diagramDrawing" Target="../diagrams/drawing70.xml"/><Relationship Id="rId5" Type="http://schemas.openxmlformats.org/officeDocument/2006/relationships/diagramColors" Target="../diagrams/colors70.xml"/><Relationship Id="rId4" Type="http://schemas.openxmlformats.org/officeDocument/2006/relationships/diagramQuickStyle" Target="../diagrams/quickStyle70.xml"/></Relationships>
</file>

<file path=ppt/slides/_rels/slide92.xml.rels><?xml version="1.0" encoding="UTF-8" standalone="yes"?>
<Relationships xmlns="http://schemas.openxmlformats.org/package/2006/relationships"><Relationship Id="rId3" Type="http://schemas.openxmlformats.org/officeDocument/2006/relationships/diagramLayout" Target="../diagrams/layout71.xml"/><Relationship Id="rId7" Type="http://schemas.openxmlformats.org/officeDocument/2006/relationships/image" Target="../media/image20.jpg"/><Relationship Id="rId2" Type="http://schemas.openxmlformats.org/officeDocument/2006/relationships/diagramData" Target="../diagrams/data71.xml"/><Relationship Id="rId1" Type="http://schemas.openxmlformats.org/officeDocument/2006/relationships/slideLayout" Target="../slideLayouts/slideLayout2.xml"/><Relationship Id="rId6" Type="http://schemas.microsoft.com/office/2007/relationships/diagramDrawing" Target="../diagrams/drawing71.xml"/><Relationship Id="rId5" Type="http://schemas.openxmlformats.org/officeDocument/2006/relationships/diagramColors" Target="../diagrams/colors71.xml"/><Relationship Id="rId4" Type="http://schemas.openxmlformats.org/officeDocument/2006/relationships/diagramQuickStyle" Target="../diagrams/quickStyle71.xml"/></Relationships>
</file>

<file path=ppt/slides/_rels/slide93.xml.rels><?xml version="1.0" encoding="UTF-8" standalone="yes"?>
<Relationships xmlns="http://schemas.openxmlformats.org/package/2006/relationships"><Relationship Id="rId3" Type="http://schemas.openxmlformats.org/officeDocument/2006/relationships/diagramLayout" Target="../diagrams/layout72.xml"/><Relationship Id="rId7" Type="http://schemas.openxmlformats.org/officeDocument/2006/relationships/image" Target="../media/image21.jpg"/><Relationship Id="rId2" Type="http://schemas.openxmlformats.org/officeDocument/2006/relationships/diagramData" Target="../diagrams/data72.xml"/><Relationship Id="rId1" Type="http://schemas.openxmlformats.org/officeDocument/2006/relationships/slideLayout" Target="../slideLayouts/slideLayout2.xml"/><Relationship Id="rId6" Type="http://schemas.microsoft.com/office/2007/relationships/diagramDrawing" Target="../diagrams/drawing72.xml"/><Relationship Id="rId5" Type="http://schemas.openxmlformats.org/officeDocument/2006/relationships/diagramColors" Target="../diagrams/colors72.xml"/><Relationship Id="rId4" Type="http://schemas.openxmlformats.org/officeDocument/2006/relationships/diagramQuickStyle" Target="../diagrams/quickStyle72.xml"/></Relationships>
</file>

<file path=ppt/slides/_rels/slide94.xml.rels><?xml version="1.0" encoding="UTF-8" standalone="yes"?>
<Relationships xmlns="http://schemas.openxmlformats.org/package/2006/relationships"><Relationship Id="rId3" Type="http://schemas.openxmlformats.org/officeDocument/2006/relationships/diagramLayout" Target="../diagrams/layout73.xml"/><Relationship Id="rId7" Type="http://schemas.openxmlformats.org/officeDocument/2006/relationships/image" Target="../media/image22.jpg"/><Relationship Id="rId2" Type="http://schemas.openxmlformats.org/officeDocument/2006/relationships/diagramData" Target="../diagrams/data73.xml"/><Relationship Id="rId1" Type="http://schemas.openxmlformats.org/officeDocument/2006/relationships/slideLayout" Target="../slideLayouts/slideLayout2.xml"/><Relationship Id="rId6" Type="http://schemas.microsoft.com/office/2007/relationships/diagramDrawing" Target="../diagrams/drawing73.xml"/><Relationship Id="rId5" Type="http://schemas.openxmlformats.org/officeDocument/2006/relationships/diagramColors" Target="../diagrams/colors73.xml"/><Relationship Id="rId4" Type="http://schemas.openxmlformats.org/officeDocument/2006/relationships/diagramQuickStyle" Target="../diagrams/quickStyle73.xml"/></Relationships>
</file>

<file path=ppt/slides/_rels/slide95.xml.rels><?xml version="1.0" encoding="UTF-8" standalone="yes"?>
<Relationships xmlns="http://schemas.openxmlformats.org/package/2006/relationships"><Relationship Id="rId3" Type="http://schemas.openxmlformats.org/officeDocument/2006/relationships/diagramLayout" Target="../diagrams/layout74.xml"/><Relationship Id="rId7" Type="http://schemas.openxmlformats.org/officeDocument/2006/relationships/image" Target="../media/image23.jpg"/><Relationship Id="rId2" Type="http://schemas.openxmlformats.org/officeDocument/2006/relationships/diagramData" Target="../diagrams/data74.xml"/><Relationship Id="rId1" Type="http://schemas.openxmlformats.org/officeDocument/2006/relationships/slideLayout" Target="../slideLayouts/slideLayout2.xml"/><Relationship Id="rId6" Type="http://schemas.microsoft.com/office/2007/relationships/diagramDrawing" Target="../diagrams/drawing74.xml"/><Relationship Id="rId5" Type="http://schemas.openxmlformats.org/officeDocument/2006/relationships/diagramColors" Target="../diagrams/colors74.xml"/><Relationship Id="rId4" Type="http://schemas.openxmlformats.org/officeDocument/2006/relationships/diagramQuickStyle" Target="../diagrams/quickStyle74.xml"/></Relationships>
</file>

<file path=ppt/slides/_rels/slide96.xml.rels><?xml version="1.0" encoding="UTF-8" standalone="yes"?>
<Relationships xmlns="http://schemas.openxmlformats.org/package/2006/relationships"><Relationship Id="rId3" Type="http://schemas.openxmlformats.org/officeDocument/2006/relationships/diagramLayout" Target="../diagrams/layout75.xml"/><Relationship Id="rId7" Type="http://schemas.openxmlformats.org/officeDocument/2006/relationships/image" Target="../media/image24.jpg"/><Relationship Id="rId2" Type="http://schemas.openxmlformats.org/officeDocument/2006/relationships/diagramData" Target="../diagrams/data75.xml"/><Relationship Id="rId1" Type="http://schemas.openxmlformats.org/officeDocument/2006/relationships/slideLayout" Target="../slideLayouts/slideLayout2.xml"/><Relationship Id="rId6" Type="http://schemas.microsoft.com/office/2007/relationships/diagramDrawing" Target="../diagrams/drawing75.xml"/><Relationship Id="rId5" Type="http://schemas.openxmlformats.org/officeDocument/2006/relationships/diagramColors" Target="../diagrams/colors75.xml"/><Relationship Id="rId4" Type="http://schemas.openxmlformats.org/officeDocument/2006/relationships/diagramQuickStyle" Target="../diagrams/quickStyle75.xml"/></Relationships>
</file>

<file path=ppt/slides/_rels/slide97.xml.rels><?xml version="1.0" encoding="UTF-8" standalone="yes"?>
<Relationships xmlns="http://schemas.openxmlformats.org/package/2006/relationships"><Relationship Id="rId3" Type="http://schemas.openxmlformats.org/officeDocument/2006/relationships/diagramLayout" Target="../diagrams/layout76.xml"/><Relationship Id="rId7" Type="http://schemas.openxmlformats.org/officeDocument/2006/relationships/image" Target="../media/image25.jpg"/><Relationship Id="rId2" Type="http://schemas.openxmlformats.org/officeDocument/2006/relationships/diagramData" Target="../diagrams/data76.xml"/><Relationship Id="rId1" Type="http://schemas.openxmlformats.org/officeDocument/2006/relationships/slideLayout" Target="../slideLayouts/slideLayout2.xml"/><Relationship Id="rId6" Type="http://schemas.microsoft.com/office/2007/relationships/diagramDrawing" Target="../diagrams/drawing76.xml"/><Relationship Id="rId5" Type="http://schemas.openxmlformats.org/officeDocument/2006/relationships/diagramColors" Target="../diagrams/colors76.xml"/><Relationship Id="rId4" Type="http://schemas.openxmlformats.org/officeDocument/2006/relationships/diagramQuickStyle" Target="../diagrams/quickStyle76.xml"/></Relationships>
</file>

<file path=ppt/slides/_rels/slide98.xml.rels><?xml version="1.0" encoding="UTF-8" standalone="yes"?>
<Relationships xmlns="http://schemas.openxmlformats.org/package/2006/relationships"><Relationship Id="rId3" Type="http://schemas.openxmlformats.org/officeDocument/2006/relationships/diagramLayout" Target="../diagrams/layout77.xml"/><Relationship Id="rId7" Type="http://schemas.openxmlformats.org/officeDocument/2006/relationships/image" Target="../media/image26.jpg"/><Relationship Id="rId2" Type="http://schemas.openxmlformats.org/officeDocument/2006/relationships/diagramData" Target="../diagrams/data77.xml"/><Relationship Id="rId1" Type="http://schemas.openxmlformats.org/officeDocument/2006/relationships/slideLayout" Target="../slideLayouts/slideLayout2.xml"/><Relationship Id="rId6" Type="http://schemas.microsoft.com/office/2007/relationships/diagramDrawing" Target="../diagrams/drawing77.xml"/><Relationship Id="rId5" Type="http://schemas.openxmlformats.org/officeDocument/2006/relationships/diagramColors" Target="../diagrams/colors77.xml"/><Relationship Id="rId4" Type="http://schemas.openxmlformats.org/officeDocument/2006/relationships/diagramQuickStyle" Target="../diagrams/quickStyle77.xml"/></Relationships>
</file>

<file path=ppt/slides/_rels/slide9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pie de página"/>
          <p:cNvSpPr>
            <a:spLocks noGrp="1"/>
          </p:cNvSpPr>
          <p:nvPr>
            <p:ph type="ftr" sz="quarter" idx="5"/>
          </p:nvPr>
        </p:nvSpPr>
        <p:spPr>
          <a:xfrm>
            <a:off x="304800" y="6410848"/>
            <a:ext cx="8423564" cy="365760"/>
          </a:xfrm>
        </p:spPr>
        <p:txBody>
          <a:bodyPr/>
          <a:lstStyle/>
          <a:p>
            <a:pPr marL="11373"/>
            <a:r>
              <a:rPr lang="es-ES" sz="1100" spc="-13" dirty="0">
                <a:solidFill>
                  <a:prstClr val="white"/>
                </a:solidFill>
              </a:rPr>
              <a:t>Documento estrictamente reservado a los profesionales de la salud</a:t>
            </a:r>
          </a:p>
        </p:txBody>
      </p:sp>
      <p:graphicFrame>
        <p:nvGraphicFramePr>
          <p:cNvPr id="4" name="3 Diagrama"/>
          <p:cNvGraphicFramePr/>
          <p:nvPr>
            <p:extLst>
              <p:ext uri="{D42A27DB-BD31-4B8C-83A1-F6EECF244321}">
                <p14:modId xmlns:p14="http://schemas.microsoft.com/office/powerpoint/2010/main" val="229523708"/>
              </p:ext>
            </p:extLst>
          </p:nvPr>
        </p:nvGraphicFramePr>
        <p:xfrm>
          <a:off x="969818" y="1277475"/>
          <a:ext cx="6858000" cy="22811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365201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CuadroTexto"/>
          <p:cNvSpPr txBox="1"/>
          <p:nvPr/>
        </p:nvSpPr>
        <p:spPr>
          <a:xfrm>
            <a:off x="2632372" y="739594"/>
            <a:ext cx="2496190" cy="359709"/>
          </a:xfrm>
          <a:prstGeom prst="rect">
            <a:avLst/>
          </a:prstGeom>
          <a:noFill/>
        </p:spPr>
        <p:txBody>
          <a:bodyPr wrap="none" lIns="81912" tIns="40955" rIns="81912" bIns="40955" rtlCol="0">
            <a:spAutoFit/>
          </a:bodyPr>
          <a:lstStyle/>
          <a:p>
            <a:pPr defTabSz="819047"/>
            <a:r>
              <a:rPr lang="es-ES" dirty="0">
                <a:solidFill>
                  <a:prstClr val="black"/>
                </a:solidFill>
              </a:rPr>
              <a:t>Los efectos de STRESS</a:t>
            </a:r>
          </a:p>
        </p:txBody>
      </p:sp>
      <p:pic>
        <p:nvPicPr>
          <p:cNvPr id="3" name="2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1629" y="1848750"/>
            <a:ext cx="6200775" cy="3160500"/>
          </a:xfrm>
          <a:prstGeom prst="rect">
            <a:avLst/>
          </a:prstGeom>
        </p:spPr>
      </p:pic>
      <p:sp>
        <p:nvSpPr>
          <p:cNvPr id="4" name="3 CuadroTexto"/>
          <p:cNvSpPr txBox="1"/>
          <p:nvPr/>
        </p:nvSpPr>
        <p:spPr>
          <a:xfrm>
            <a:off x="539552" y="5949280"/>
            <a:ext cx="6373091" cy="224044"/>
          </a:xfrm>
          <a:prstGeom prst="rect">
            <a:avLst/>
          </a:prstGeom>
          <a:noFill/>
        </p:spPr>
        <p:txBody>
          <a:bodyPr wrap="square" lIns="81912" tIns="40955" rIns="81912" bIns="40955" rtlCol="0">
            <a:spAutoFit/>
          </a:bodyPr>
          <a:lstStyle/>
          <a:p>
            <a:pPr defTabSz="819047"/>
            <a:r>
              <a:rPr lang="es-ES" sz="900" dirty="0" err="1">
                <a:solidFill>
                  <a:prstClr val="black"/>
                </a:solidFill>
              </a:rPr>
              <a:t>Fuente:Psicología</a:t>
            </a:r>
            <a:r>
              <a:rPr lang="es-ES" sz="900" dirty="0">
                <a:solidFill>
                  <a:prstClr val="black"/>
                </a:solidFill>
              </a:rPr>
              <a:t> online : Los efectos del Stress</a:t>
            </a:r>
          </a:p>
        </p:txBody>
      </p:sp>
      <p:sp>
        <p:nvSpPr>
          <p:cNvPr id="5" name="4 Marcador de pie de página"/>
          <p:cNvSpPr>
            <a:spLocks noGrp="1"/>
          </p:cNvSpPr>
          <p:nvPr>
            <p:ph type="ftr" sz="quarter" idx="5"/>
          </p:nvPr>
        </p:nvSpPr>
        <p:spPr>
          <a:xfrm>
            <a:off x="476373" y="6381328"/>
            <a:ext cx="6499448" cy="365760"/>
          </a:xfrm>
        </p:spPr>
        <p:txBody>
          <a:bodyPr/>
          <a:lstStyle/>
          <a:p>
            <a:pPr marL="11377"/>
            <a:r>
              <a:rPr lang="es-ES" sz="1100" spc="-13" dirty="0">
                <a:solidFill>
                  <a:prstClr val="white"/>
                </a:solidFill>
              </a:rPr>
              <a:t>Documento estrictamente reservado a los profesionales de la salud</a:t>
            </a:r>
          </a:p>
        </p:txBody>
      </p:sp>
    </p:spTree>
    <p:extLst>
      <p:ext uri="{BB962C8B-B14F-4D97-AF65-F5344CB8AC3E}">
        <p14:creationId xmlns:p14="http://schemas.microsoft.com/office/powerpoint/2010/main" val="31825044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1033776500"/>
              </p:ext>
            </p:extLst>
          </p:nvPr>
        </p:nvGraphicFramePr>
        <p:xfrm>
          <a:off x="301752" y="228600"/>
          <a:ext cx="8534400" cy="758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Marcador de pie de página"/>
          <p:cNvSpPr>
            <a:spLocks noGrp="1"/>
          </p:cNvSpPr>
          <p:nvPr>
            <p:ph type="ftr" sz="quarter" idx="11"/>
          </p:nvPr>
        </p:nvSpPr>
        <p:spPr>
          <a:xfrm>
            <a:off x="304801" y="6410848"/>
            <a:ext cx="5860473" cy="365760"/>
          </a:xfrm>
        </p:spPr>
        <p:txBody>
          <a:bodyPr/>
          <a:lstStyle/>
          <a:p>
            <a:pPr marL="11377"/>
            <a:r>
              <a:rPr lang="es-ES" spc="-13" dirty="0"/>
              <a:t>Documento estrictamente reservado a los profesionales de la salud</a:t>
            </a:r>
          </a:p>
        </p:txBody>
      </p:sp>
      <p:sp>
        <p:nvSpPr>
          <p:cNvPr id="3" name="2 Marcador de contenido"/>
          <p:cNvSpPr>
            <a:spLocks noGrp="1"/>
          </p:cNvSpPr>
          <p:nvPr>
            <p:ph sz="quarter" idx="1"/>
          </p:nvPr>
        </p:nvSpPr>
        <p:spPr/>
        <p:txBody>
          <a:bodyPr/>
          <a:lstStyle/>
          <a:p>
            <a:pPr marL="274257" lvl="1" indent="0">
              <a:buNone/>
            </a:pPr>
            <a:endParaRPr lang="es-ES" sz="1700" dirty="0">
              <a:latin typeface="Calibri" pitchFamily="34" charset="0"/>
            </a:endParaRPr>
          </a:p>
          <a:p>
            <a:pPr marL="0" indent="0">
              <a:buNone/>
            </a:pPr>
            <a:endParaRPr lang="es-ES" sz="2200" dirty="0">
              <a:latin typeface="Calibri" pitchFamily="34" charset="0"/>
            </a:endParaRPr>
          </a:p>
          <a:p>
            <a:pPr marL="0" indent="0">
              <a:buNone/>
            </a:pPr>
            <a:endParaRPr lang="es-ES" sz="2900" dirty="0">
              <a:latin typeface="Calibri" pitchFamily="34" charset="0"/>
            </a:endParaRPr>
          </a:p>
          <a:p>
            <a:endParaRPr lang="es-ES" dirty="0"/>
          </a:p>
        </p:txBody>
      </p:sp>
      <p:pic>
        <p:nvPicPr>
          <p:cNvPr id="2" name="1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21629" y="2554941"/>
            <a:ext cx="6927273" cy="3731559"/>
          </a:xfrm>
          <a:prstGeom prst="rect">
            <a:avLst/>
          </a:prstGeom>
        </p:spPr>
      </p:pic>
      <p:sp>
        <p:nvSpPr>
          <p:cNvPr id="7" name="6 CuadroTexto"/>
          <p:cNvSpPr txBox="1"/>
          <p:nvPr/>
        </p:nvSpPr>
        <p:spPr>
          <a:xfrm>
            <a:off x="346364" y="1546412"/>
            <a:ext cx="8451273" cy="883070"/>
          </a:xfrm>
          <a:prstGeom prst="rect">
            <a:avLst/>
          </a:prstGeom>
          <a:noFill/>
        </p:spPr>
        <p:txBody>
          <a:bodyPr wrap="square" lIns="82048" tIns="41025" rIns="82048" bIns="41025" rtlCol="0">
            <a:spAutoFit/>
          </a:bodyPr>
          <a:lstStyle/>
          <a:p>
            <a:pPr defTabSz="818759"/>
            <a:r>
              <a:rPr lang="es-ES" sz="1300" dirty="0">
                <a:solidFill>
                  <a:prstClr val="black"/>
                </a:solidFill>
              </a:rPr>
              <a:t>Los antioxidantes primarios tienen altas propiedades catalíticas y están involucrados en la eliminación de millones de radicales libres. Al contrario de antioxidantes primarios, antioxidantes secundarios saciar único de radicales libres y se agota rápidamente, sin posibilidad de renovación. De esta manera, las reservas de antioxidantes secundarios pueden convertirse rápidamente saturado y el estrés oxidativo no controlada.</a:t>
            </a:r>
          </a:p>
        </p:txBody>
      </p:sp>
    </p:spTree>
    <p:extLst>
      <p:ext uri="{BB962C8B-B14F-4D97-AF65-F5344CB8AC3E}">
        <p14:creationId xmlns:p14="http://schemas.microsoft.com/office/powerpoint/2010/main" val="1298551087"/>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2898482385"/>
              </p:ext>
            </p:extLst>
          </p:nvPr>
        </p:nvGraphicFramePr>
        <p:xfrm>
          <a:off x="301752" y="228600"/>
          <a:ext cx="8534400" cy="758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Marcador de pie de página"/>
          <p:cNvSpPr>
            <a:spLocks noGrp="1"/>
          </p:cNvSpPr>
          <p:nvPr>
            <p:ph type="ftr" sz="quarter" idx="11"/>
          </p:nvPr>
        </p:nvSpPr>
        <p:spPr>
          <a:xfrm>
            <a:off x="304801" y="6410848"/>
            <a:ext cx="5860473" cy="365760"/>
          </a:xfrm>
        </p:spPr>
        <p:txBody>
          <a:bodyPr/>
          <a:lstStyle/>
          <a:p>
            <a:pPr marL="11377"/>
            <a:r>
              <a:rPr lang="es-ES" spc="-13" dirty="0"/>
              <a:t>Documento estrictamente reservado a los profesionales de la salud</a:t>
            </a:r>
          </a:p>
        </p:txBody>
      </p:sp>
      <p:sp>
        <p:nvSpPr>
          <p:cNvPr id="3" name="2 Marcador de contenido"/>
          <p:cNvSpPr>
            <a:spLocks noGrp="1"/>
          </p:cNvSpPr>
          <p:nvPr>
            <p:ph sz="quarter" idx="1"/>
          </p:nvPr>
        </p:nvSpPr>
        <p:spPr/>
        <p:txBody>
          <a:bodyPr/>
          <a:lstStyle/>
          <a:p>
            <a:pPr marL="274257" lvl="1" indent="0">
              <a:buNone/>
            </a:pPr>
            <a:endParaRPr lang="es-ES" sz="1700" dirty="0">
              <a:latin typeface="Calibri" pitchFamily="34" charset="0"/>
            </a:endParaRPr>
          </a:p>
          <a:p>
            <a:pPr marL="0" indent="0">
              <a:buNone/>
            </a:pPr>
            <a:endParaRPr lang="es-ES" sz="2200" dirty="0">
              <a:latin typeface="Calibri" pitchFamily="34" charset="0"/>
            </a:endParaRPr>
          </a:p>
          <a:p>
            <a:pPr marL="0" indent="0">
              <a:buNone/>
            </a:pPr>
            <a:endParaRPr lang="es-ES" sz="2900" dirty="0">
              <a:latin typeface="Calibri" pitchFamily="34" charset="0"/>
            </a:endParaRPr>
          </a:p>
          <a:p>
            <a:endParaRPr lang="es-ES" dirty="0"/>
          </a:p>
        </p:txBody>
      </p:sp>
      <p:pic>
        <p:nvPicPr>
          <p:cNvPr id="6" name="5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74274" y="1538008"/>
            <a:ext cx="5195455" cy="3781985"/>
          </a:xfrm>
          <a:prstGeom prst="rect">
            <a:avLst/>
          </a:prstGeom>
        </p:spPr>
      </p:pic>
    </p:spTree>
    <p:extLst>
      <p:ext uri="{BB962C8B-B14F-4D97-AF65-F5344CB8AC3E}">
        <p14:creationId xmlns:p14="http://schemas.microsoft.com/office/powerpoint/2010/main" val="1890680911"/>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954004318"/>
              </p:ext>
            </p:extLst>
          </p:nvPr>
        </p:nvGraphicFramePr>
        <p:xfrm>
          <a:off x="301752" y="228600"/>
          <a:ext cx="8534400" cy="758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Marcador de pie de página"/>
          <p:cNvSpPr>
            <a:spLocks noGrp="1"/>
          </p:cNvSpPr>
          <p:nvPr>
            <p:ph type="ftr" sz="quarter" idx="11"/>
          </p:nvPr>
        </p:nvSpPr>
        <p:spPr>
          <a:xfrm>
            <a:off x="304801" y="6410848"/>
            <a:ext cx="5860473" cy="365760"/>
          </a:xfrm>
        </p:spPr>
        <p:txBody>
          <a:bodyPr/>
          <a:lstStyle/>
          <a:p>
            <a:pPr marL="11377"/>
            <a:r>
              <a:rPr lang="es-ES" spc="-13" dirty="0"/>
              <a:t>Documento estrictamente reservado a los profesionales de la salud</a:t>
            </a:r>
          </a:p>
        </p:txBody>
      </p:sp>
      <p:sp>
        <p:nvSpPr>
          <p:cNvPr id="3" name="2 Marcador de contenido"/>
          <p:cNvSpPr>
            <a:spLocks noGrp="1"/>
          </p:cNvSpPr>
          <p:nvPr>
            <p:ph sz="quarter" idx="1"/>
          </p:nvPr>
        </p:nvSpPr>
        <p:spPr/>
        <p:txBody>
          <a:bodyPr/>
          <a:lstStyle/>
          <a:p>
            <a:pPr marL="274257" lvl="1" indent="0">
              <a:buNone/>
            </a:pPr>
            <a:endParaRPr lang="es-ES" sz="1700" dirty="0">
              <a:latin typeface="Calibri" pitchFamily="34" charset="0"/>
            </a:endParaRPr>
          </a:p>
          <a:p>
            <a:pPr marL="0" indent="0">
              <a:buNone/>
            </a:pPr>
            <a:endParaRPr lang="es-ES" sz="2200" dirty="0">
              <a:latin typeface="Calibri" pitchFamily="34" charset="0"/>
            </a:endParaRPr>
          </a:p>
          <a:p>
            <a:pPr marL="0" indent="0">
              <a:buNone/>
            </a:pPr>
            <a:endParaRPr lang="es-ES" sz="2900" dirty="0">
              <a:latin typeface="Calibri" pitchFamily="34" charset="0"/>
            </a:endParaRPr>
          </a:p>
          <a:p>
            <a:endParaRPr lang="es-ES" dirty="0"/>
          </a:p>
        </p:txBody>
      </p:sp>
      <p:pic>
        <p:nvPicPr>
          <p:cNvPr id="2" name="1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5637" y="1748118"/>
            <a:ext cx="8312727" cy="4538382"/>
          </a:xfrm>
          <a:prstGeom prst="rect">
            <a:avLst/>
          </a:prstGeom>
        </p:spPr>
      </p:pic>
    </p:spTree>
    <p:extLst>
      <p:ext uri="{BB962C8B-B14F-4D97-AF65-F5344CB8AC3E}">
        <p14:creationId xmlns:p14="http://schemas.microsoft.com/office/powerpoint/2010/main" val="294787868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2230521548"/>
              </p:ext>
            </p:extLst>
          </p:nvPr>
        </p:nvGraphicFramePr>
        <p:xfrm>
          <a:off x="301752" y="228600"/>
          <a:ext cx="8534400" cy="758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Marcador de pie de página"/>
          <p:cNvSpPr>
            <a:spLocks noGrp="1"/>
          </p:cNvSpPr>
          <p:nvPr>
            <p:ph type="ftr" sz="quarter" idx="11"/>
          </p:nvPr>
        </p:nvSpPr>
        <p:spPr>
          <a:xfrm>
            <a:off x="304801" y="6410848"/>
            <a:ext cx="5860473" cy="365760"/>
          </a:xfrm>
        </p:spPr>
        <p:txBody>
          <a:bodyPr/>
          <a:lstStyle/>
          <a:p>
            <a:pPr marL="11377"/>
            <a:r>
              <a:rPr lang="es-ES" spc="-13" dirty="0"/>
              <a:t>Documento estrictamente reservado a los profesionales de la salud</a:t>
            </a:r>
          </a:p>
        </p:txBody>
      </p:sp>
      <p:sp>
        <p:nvSpPr>
          <p:cNvPr id="3" name="2 Marcador de contenido"/>
          <p:cNvSpPr>
            <a:spLocks noGrp="1"/>
          </p:cNvSpPr>
          <p:nvPr>
            <p:ph sz="quarter" idx="1"/>
          </p:nvPr>
        </p:nvSpPr>
        <p:spPr/>
        <p:txBody>
          <a:bodyPr/>
          <a:lstStyle/>
          <a:p>
            <a:pPr marL="274257" lvl="1" indent="0">
              <a:buNone/>
            </a:pPr>
            <a:endParaRPr lang="es-ES" sz="1700" dirty="0">
              <a:latin typeface="Calibri" pitchFamily="34" charset="0"/>
            </a:endParaRPr>
          </a:p>
          <a:p>
            <a:pPr marL="0" indent="0">
              <a:buNone/>
            </a:pPr>
            <a:endParaRPr lang="es-ES" sz="2200" dirty="0">
              <a:latin typeface="Calibri" pitchFamily="34" charset="0"/>
            </a:endParaRPr>
          </a:p>
          <a:p>
            <a:pPr marL="0" indent="0">
              <a:buNone/>
            </a:pPr>
            <a:endParaRPr lang="es-ES" sz="2900" dirty="0">
              <a:latin typeface="Calibri" pitchFamily="34" charset="0"/>
            </a:endParaRPr>
          </a:p>
          <a:p>
            <a:endParaRPr lang="es-ES" dirty="0"/>
          </a:p>
        </p:txBody>
      </p:sp>
      <p:pic>
        <p:nvPicPr>
          <p:cNvPr id="6" name="5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39092" y="1882589"/>
            <a:ext cx="6580909" cy="3790390"/>
          </a:xfrm>
          <a:prstGeom prst="rect">
            <a:avLst/>
          </a:prstGeom>
        </p:spPr>
      </p:pic>
    </p:spTree>
    <p:extLst>
      <p:ext uri="{BB962C8B-B14F-4D97-AF65-F5344CB8AC3E}">
        <p14:creationId xmlns:p14="http://schemas.microsoft.com/office/powerpoint/2010/main" val="3448470247"/>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3073971257"/>
              </p:ext>
            </p:extLst>
          </p:nvPr>
        </p:nvGraphicFramePr>
        <p:xfrm>
          <a:off x="301752" y="228600"/>
          <a:ext cx="8534400" cy="758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pie de página"/>
          <p:cNvSpPr>
            <a:spLocks noGrp="1"/>
          </p:cNvSpPr>
          <p:nvPr>
            <p:ph type="ftr" sz="quarter" idx="11"/>
          </p:nvPr>
        </p:nvSpPr>
        <p:spPr>
          <a:xfrm>
            <a:off x="304801" y="6410848"/>
            <a:ext cx="4890655" cy="365760"/>
          </a:xfrm>
        </p:spPr>
        <p:txBody>
          <a:bodyPr/>
          <a:lstStyle/>
          <a:p>
            <a:pPr marL="11377"/>
            <a:r>
              <a:rPr lang="es-ES" spc="-13" dirty="0"/>
              <a:t>Documento estrictamente reservado a los profesionales de la salud</a:t>
            </a:r>
          </a:p>
        </p:txBody>
      </p:sp>
      <p:graphicFrame>
        <p:nvGraphicFramePr>
          <p:cNvPr id="4" name="3 Marcador de contenido"/>
          <p:cNvGraphicFramePr>
            <a:graphicFrameLocks noGrp="1"/>
          </p:cNvGraphicFramePr>
          <p:nvPr>
            <p:ph sz="quarter" idx="1"/>
          </p:nvPr>
        </p:nvGraphicFramePr>
        <p:xfrm>
          <a:off x="301627" y="1526801"/>
          <a:ext cx="8504670" cy="45720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21468508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CuadroTexto"/>
          <p:cNvSpPr txBox="1"/>
          <p:nvPr/>
        </p:nvSpPr>
        <p:spPr>
          <a:xfrm>
            <a:off x="2632372" y="739594"/>
            <a:ext cx="2496190" cy="359709"/>
          </a:xfrm>
          <a:prstGeom prst="rect">
            <a:avLst/>
          </a:prstGeom>
          <a:noFill/>
        </p:spPr>
        <p:txBody>
          <a:bodyPr wrap="none" lIns="81912" tIns="40955" rIns="81912" bIns="40955" rtlCol="0">
            <a:spAutoFit/>
          </a:bodyPr>
          <a:lstStyle/>
          <a:p>
            <a:pPr defTabSz="819047"/>
            <a:r>
              <a:rPr lang="es-ES" dirty="0">
                <a:solidFill>
                  <a:prstClr val="black"/>
                </a:solidFill>
              </a:rPr>
              <a:t>Los efectos de STRESS</a:t>
            </a:r>
          </a:p>
        </p:txBody>
      </p:sp>
      <p:sp>
        <p:nvSpPr>
          <p:cNvPr id="4" name="3 CuadroTexto"/>
          <p:cNvSpPr txBox="1"/>
          <p:nvPr/>
        </p:nvSpPr>
        <p:spPr>
          <a:xfrm>
            <a:off x="900546" y="2017065"/>
            <a:ext cx="7273636" cy="3883750"/>
          </a:xfrm>
          <a:prstGeom prst="rect">
            <a:avLst/>
          </a:prstGeom>
          <a:noFill/>
        </p:spPr>
        <p:txBody>
          <a:bodyPr wrap="square" lIns="81912" tIns="40955" rIns="81912" bIns="40955" rtlCol="0">
            <a:spAutoFit/>
          </a:bodyPr>
          <a:lstStyle/>
          <a:p>
            <a:pPr algn="just" defTabSz="819047"/>
            <a:r>
              <a:rPr lang="es-ES" sz="1300" dirty="0">
                <a:solidFill>
                  <a:prstClr val="black"/>
                </a:solidFill>
                <a:latin typeface="Calibri" pitchFamily="34" charset="0"/>
              </a:rPr>
              <a:t>El sistema inmunológico moviliza batallones adicionales de células defensivas para afrontar las consecuencias originadas por la situación amenazante. El sistema inmunológico es el responsable de combatir los gérmenes que invaden el cuerpo provocando enfermedades, por ello cuando el estrés es crónico la persona puede enfermar mucho más fácilmente por quedar debilitado este sistema inmunológico.</a:t>
            </a:r>
          </a:p>
          <a:p>
            <a:pPr algn="just" defTabSz="819047"/>
            <a:endParaRPr lang="es-ES" sz="1300" dirty="0">
              <a:solidFill>
                <a:prstClr val="black"/>
              </a:solidFill>
              <a:latin typeface="Calibri" pitchFamily="34" charset="0"/>
            </a:endParaRPr>
          </a:p>
          <a:p>
            <a:pPr algn="just" defTabSz="819047"/>
            <a:r>
              <a:rPr lang="es-ES" sz="1300" dirty="0">
                <a:solidFill>
                  <a:prstClr val="black"/>
                </a:solidFill>
                <a:latin typeface="Calibri" pitchFamily="34" charset="0"/>
              </a:rPr>
              <a:t>- Las glándulas suprarrenales activan la liberación de adrenalina que se encargará de que el cerebro y los músculos cuenten con un aporte adicional de energía.</a:t>
            </a:r>
          </a:p>
          <a:p>
            <a:pPr algn="just" defTabSz="819047"/>
            <a:endParaRPr lang="es-ES" sz="1300" dirty="0">
              <a:solidFill>
                <a:prstClr val="black"/>
              </a:solidFill>
              <a:latin typeface="Calibri" pitchFamily="34" charset="0"/>
            </a:endParaRPr>
          </a:p>
          <a:p>
            <a:pPr algn="just" defTabSz="819047"/>
            <a:r>
              <a:rPr lang="es-ES" sz="1300" dirty="0">
                <a:solidFill>
                  <a:prstClr val="black"/>
                </a:solidFill>
                <a:latin typeface="Calibri" pitchFamily="34" charset="0"/>
              </a:rPr>
              <a:t>- El cuerpo ya está listo para huir o para defenderse. Una vez superada esta primera fase de reacción la señal de “Peligro” llega a la corteza cerebral donde reside el pensamiento consciente y ahí es donde se analiza la situación. Si el cerebro a través del pensamiento califica también la señal como de “peligro” (una situación amenazante para nosotros, por ej.) la reacción se intensifica. Y es a partir de este momento cuando comienza la carrera hormonal por el cerebro y por todo el cuerpo. La meta vuelve a estar en las glándulas suprarrenales que ahora van a segregar cortisol. Esta hormona agudiza aún más la reacción corporal y se encargará entre otras cosas, de mantener la respuesta de estrés movilizando las reservas suficientes para que el suministro de energía sea el adecuado. Más tarde, una vez pasada la percepción de peligro, será el propio cortisol quien se encargue de dar la señal de parada y de que el sistema inmune vuelva a su situación de normalidad poniendo fin a la situación de estrés.</a:t>
            </a:r>
          </a:p>
        </p:txBody>
      </p:sp>
      <p:sp>
        <p:nvSpPr>
          <p:cNvPr id="5" name="4 CuadroTexto"/>
          <p:cNvSpPr txBox="1"/>
          <p:nvPr/>
        </p:nvSpPr>
        <p:spPr>
          <a:xfrm>
            <a:off x="1039095" y="6454592"/>
            <a:ext cx="6373091" cy="224044"/>
          </a:xfrm>
          <a:prstGeom prst="rect">
            <a:avLst/>
          </a:prstGeom>
          <a:noFill/>
        </p:spPr>
        <p:txBody>
          <a:bodyPr wrap="square" lIns="81912" tIns="40955" rIns="81912" bIns="40955" rtlCol="0">
            <a:spAutoFit/>
          </a:bodyPr>
          <a:lstStyle/>
          <a:p>
            <a:pPr defTabSz="819047"/>
            <a:r>
              <a:rPr lang="es-ES" sz="900" dirty="0" err="1">
                <a:solidFill>
                  <a:prstClr val="black"/>
                </a:solidFill>
              </a:rPr>
              <a:t>Fuente:Psicología</a:t>
            </a:r>
            <a:r>
              <a:rPr lang="es-ES" sz="900" dirty="0">
                <a:solidFill>
                  <a:prstClr val="black"/>
                </a:solidFill>
              </a:rPr>
              <a:t> online : Los efectos del Stress</a:t>
            </a:r>
          </a:p>
        </p:txBody>
      </p:sp>
      <p:sp>
        <p:nvSpPr>
          <p:cNvPr id="3" name="2 Marcador de pie de página"/>
          <p:cNvSpPr>
            <a:spLocks noGrp="1"/>
          </p:cNvSpPr>
          <p:nvPr>
            <p:ph type="ftr" sz="quarter" idx="5"/>
          </p:nvPr>
        </p:nvSpPr>
        <p:spPr>
          <a:xfrm>
            <a:off x="1323644" y="6383734"/>
            <a:ext cx="6427440" cy="365760"/>
          </a:xfrm>
        </p:spPr>
        <p:txBody>
          <a:bodyPr/>
          <a:lstStyle/>
          <a:p>
            <a:pPr marL="11377"/>
            <a:r>
              <a:rPr lang="es-ES" sz="1100" spc="-13" dirty="0">
                <a:solidFill>
                  <a:prstClr val="white"/>
                </a:solidFill>
              </a:rPr>
              <a:t>Documento estrictamente reservado a los profesionales de la salud</a:t>
            </a:r>
          </a:p>
        </p:txBody>
      </p:sp>
    </p:spTree>
    <p:extLst>
      <p:ext uri="{BB962C8B-B14F-4D97-AF65-F5344CB8AC3E}">
        <p14:creationId xmlns:p14="http://schemas.microsoft.com/office/powerpoint/2010/main" val="9323988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CuadroTexto"/>
          <p:cNvSpPr txBox="1"/>
          <p:nvPr/>
        </p:nvSpPr>
        <p:spPr>
          <a:xfrm>
            <a:off x="2632372" y="739594"/>
            <a:ext cx="2496190" cy="359709"/>
          </a:xfrm>
          <a:prstGeom prst="rect">
            <a:avLst/>
          </a:prstGeom>
          <a:noFill/>
        </p:spPr>
        <p:txBody>
          <a:bodyPr wrap="none" lIns="81912" tIns="40955" rIns="81912" bIns="40955" rtlCol="0">
            <a:spAutoFit/>
          </a:bodyPr>
          <a:lstStyle/>
          <a:p>
            <a:pPr defTabSz="819047"/>
            <a:r>
              <a:rPr lang="es-ES" dirty="0">
                <a:solidFill>
                  <a:prstClr val="black"/>
                </a:solidFill>
              </a:rPr>
              <a:t>Los efectos de STRESS</a:t>
            </a:r>
          </a:p>
        </p:txBody>
      </p:sp>
      <p:sp>
        <p:nvSpPr>
          <p:cNvPr id="4" name="3 CuadroTexto"/>
          <p:cNvSpPr txBox="1"/>
          <p:nvPr/>
        </p:nvSpPr>
        <p:spPr>
          <a:xfrm>
            <a:off x="900546" y="2017066"/>
            <a:ext cx="7273636" cy="4083805"/>
          </a:xfrm>
          <a:prstGeom prst="rect">
            <a:avLst/>
          </a:prstGeom>
          <a:noFill/>
        </p:spPr>
        <p:txBody>
          <a:bodyPr wrap="square" lIns="81912" tIns="40955" rIns="81912" bIns="40955" rtlCol="0">
            <a:spAutoFit/>
          </a:bodyPr>
          <a:lstStyle/>
          <a:p>
            <a:pPr algn="just" defTabSz="819047"/>
            <a:endParaRPr lang="es-ES" sz="1300" dirty="0">
              <a:solidFill>
                <a:prstClr val="black"/>
              </a:solidFill>
            </a:endParaRPr>
          </a:p>
          <a:p>
            <a:pPr algn="just" defTabSz="819047"/>
            <a:r>
              <a:rPr lang="es-ES" sz="1300" dirty="0">
                <a:solidFill>
                  <a:prstClr val="black"/>
                </a:solidFill>
                <a:latin typeface="Calibri" pitchFamily="34" charset="0"/>
              </a:rPr>
              <a:t>El estrés agudo ayuda a nuestro organismo a que se ponga en acción, a que se movilice y nos levantemos por las mañanas: después de horas de relajación, el cuerpo debe activarse y el sistema circulatorio necesita un aumento de presión proporcionado por las hormonas del estrés. En las persona sanas, la concentración de cortisol alcanza su nivel máximo al despertar y las prepara para afrontar el día.</a:t>
            </a:r>
          </a:p>
          <a:p>
            <a:pPr algn="just" defTabSz="819047"/>
            <a:endParaRPr lang="es-ES" sz="1300" dirty="0">
              <a:solidFill>
                <a:prstClr val="black"/>
              </a:solidFill>
              <a:latin typeface="Calibri" pitchFamily="34" charset="0"/>
            </a:endParaRPr>
          </a:p>
          <a:p>
            <a:pPr algn="just" defTabSz="819047"/>
            <a:r>
              <a:rPr lang="es-ES" sz="1300" dirty="0">
                <a:solidFill>
                  <a:prstClr val="black"/>
                </a:solidFill>
                <a:latin typeface="Calibri" pitchFamily="34" charset="0"/>
              </a:rPr>
              <a:t>Con estrés agudo aparece angustia, aumento del ritmo cardíaco, dilatación de pupilas y, en general, preparación del organismo para actuar y ejecutar una respuesta de alarma, huida rápida, que son signos de estrés. Aunque a lo largo de la existencia del hombre, como especie, la activación de este sistema ha significado su supervivencia, cuando ocurre durante periodos prolongados y continuos menoscaba poco a poco la salud de la persona, pues al estar continuamente en estado de alerta, hay un decremento de las defensas.</a:t>
            </a:r>
          </a:p>
          <a:p>
            <a:pPr algn="just" defTabSz="819047"/>
            <a:endParaRPr lang="es-ES" sz="1300" dirty="0">
              <a:solidFill>
                <a:prstClr val="black"/>
              </a:solidFill>
              <a:latin typeface="Calibri" pitchFamily="34" charset="0"/>
            </a:endParaRPr>
          </a:p>
          <a:p>
            <a:pPr algn="just" defTabSz="819047"/>
            <a:r>
              <a:rPr lang="es-ES" sz="1300" dirty="0">
                <a:solidFill>
                  <a:prstClr val="black"/>
                </a:solidFill>
                <a:latin typeface="Calibri" pitchFamily="34" charset="0"/>
              </a:rPr>
              <a:t>Este complejo mecanismo de adaptación se ha perpetuado hasta nuestros días gracias a la selección natural. Y aunque en la actualidad los peligros han cambiado completamente, seguimos recurriendo a este recurso para garantizar el éxito adaptativo a las constantes alteraciones del entorno. Una mayor activación fisiológica y cognitiva nos permite percibir mejor y con mayor rapidez la situación, seleccionar la conducta más adaptativa y llevarla a término de la forma más rápida, adecuada e intensa posible.</a:t>
            </a:r>
          </a:p>
          <a:p>
            <a:pPr algn="just" defTabSz="819047"/>
            <a:endParaRPr lang="es-ES" sz="1300" dirty="0">
              <a:solidFill>
                <a:prstClr val="black"/>
              </a:solidFill>
            </a:endParaRPr>
          </a:p>
          <a:p>
            <a:pPr algn="just" defTabSz="819047"/>
            <a:endParaRPr lang="es-ES" sz="1300" dirty="0">
              <a:solidFill>
                <a:prstClr val="black"/>
              </a:solidFill>
            </a:endParaRPr>
          </a:p>
        </p:txBody>
      </p:sp>
      <p:sp>
        <p:nvSpPr>
          <p:cNvPr id="5" name="4 CuadroTexto"/>
          <p:cNvSpPr txBox="1"/>
          <p:nvPr/>
        </p:nvSpPr>
        <p:spPr>
          <a:xfrm>
            <a:off x="971600" y="5988849"/>
            <a:ext cx="6373091" cy="224044"/>
          </a:xfrm>
          <a:prstGeom prst="rect">
            <a:avLst/>
          </a:prstGeom>
          <a:noFill/>
        </p:spPr>
        <p:txBody>
          <a:bodyPr wrap="square" lIns="81912" tIns="40955" rIns="81912" bIns="40955" rtlCol="0">
            <a:spAutoFit/>
          </a:bodyPr>
          <a:lstStyle/>
          <a:p>
            <a:pPr defTabSz="819047"/>
            <a:r>
              <a:rPr lang="es-ES" sz="900" dirty="0" err="1">
                <a:solidFill>
                  <a:prstClr val="black"/>
                </a:solidFill>
              </a:rPr>
              <a:t>Fuente:Psicología</a:t>
            </a:r>
            <a:r>
              <a:rPr lang="es-ES" sz="900" dirty="0">
                <a:solidFill>
                  <a:prstClr val="black"/>
                </a:solidFill>
              </a:rPr>
              <a:t> online : Los efectos del Stress</a:t>
            </a:r>
          </a:p>
        </p:txBody>
      </p:sp>
      <p:sp>
        <p:nvSpPr>
          <p:cNvPr id="3" name="2 Marcador de pie de página"/>
          <p:cNvSpPr>
            <a:spLocks noGrp="1"/>
          </p:cNvSpPr>
          <p:nvPr>
            <p:ph type="ftr" sz="quarter" idx="5"/>
          </p:nvPr>
        </p:nvSpPr>
        <p:spPr>
          <a:xfrm>
            <a:off x="323528" y="6381328"/>
            <a:ext cx="8011616" cy="365760"/>
          </a:xfrm>
        </p:spPr>
        <p:txBody>
          <a:bodyPr/>
          <a:lstStyle/>
          <a:p>
            <a:pPr marL="11377"/>
            <a:r>
              <a:rPr lang="es-ES" sz="1400" spc="-13" dirty="0">
                <a:solidFill>
                  <a:prstClr val="white"/>
                </a:solidFill>
              </a:rPr>
              <a:t>Documento estrictamente reservado a los profesionales de la salud</a:t>
            </a:r>
          </a:p>
        </p:txBody>
      </p:sp>
    </p:spTree>
    <p:extLst>
      <p:ext uri="{BB962C8B-B14F-4D97-AF65-F5344CB8AC3E}">
        <p14:creationId xmlns:p14="http://schemas.microsoft.com/office/powerpoint/2010/main" val="587942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CuadroTexto"/>
          <p:cNvSpPr txBox="1"/>
          <p:nvPr/>
        </p:nvSpPr>
        <p:spPr>
          <a:xfrm>
            <a:off x="2632372" y="739594"/>
            <a:ext cx="2496190" cy="359709"/>
          </a:xfrm>
          <a:prstGeom prst="rect">
            <a:avLst/>
          </a:prstGeom>
          <a:noFill/>
        </p:spPr>
        <p:txBody>
          <a:bodyPr wrap="none" lIns="81912" tIns="40955" rIns="81912" bIns="40955" rtlCol="0">
            <a:spAutoFit/>
          </a:bodyPr>
          <a:lstStyle/>
          <a:p>
            <a:pPr defTabSz="819047"/>
            <a:r>
              <a:rPr lang="es-ES" dirty="0">
                <a:solidFill>
                  <a:prstClr val="black"/>
                </a:solidFill>
              </a:rPr>
              <a:t>Los efectos de STRESS</a:t>
            </a:r>
          </a:p>
        </p:txBody>
      </p:sp>
      <p:sp>
        <p:nvSpPr>
          <p:cNvPr id="4" name="3 CuadroTexto"/>
          <p:cNvSpPr txBox="1"/>
          <p:nvPr/>
        </p:nvSpPr>
        <p:spPr>
          <a:xfrm>
            <a:off x="900546" y="1344715"/>
            <a:ext cx="7273636" cy="4884024"/>
          </a:xfrm>
          <a:prstGeom prst="rect">
            <a:avLst/>
          </a:prstGeom>
          <a:noFill/>
        </p:spPr>
        <p:txBody>
          <a:bodyPr wrap="square" lIns="81912" tIns="40955" rIns="81912" bIns="40955" rtlCol="0">
            <a:spAutoFit/>
          </a:bodyPr>
          <a:lstStyle/>
          <a:p>
            <a:pPr algn="just" defTabSz="819047"/>
            <a:endParaRPr lang="es-ES" sz="1300" dirty="0">
              <a:solidFill>
                <a:prstClr val="black"/>
              </a:solidFill>
            </a:endParaRPr>
          </a:p>
          <a:p>
            <a:pPr algn="just" defTabSz="819047"/>
            <a:r>
              <a:rPr lang="es-ES" sz="1300" b="1" dirty="0">
                <a:solidFill>
                  <a:prstClr val="black"/>
                </a:solidFill>
              </a:rPr>
              <a:t>Ahora bien el inconveniente de este fabuloso mecanismo de adaptación es que genera un importante desgaste del organismo y un alto consumo de energía, por lo que es necesario desarrollar unos recursos y un periodo de recuperación del que no siempre somos conscientes ni lo llevamos a cabo.</a:t>
            </a:r>
          </a:p>
          <a:p>
            <a:pPr algn="just" defTabSz="819047"/>
            <a:endParaRPr lang="es-ES" sz="1300" dirty="0">
              <a:solidFill>
                <a:prstClr val="black"/>
              </a:solidFill>
            </a:endParaRPr>
          </a:p>
          <a:p>
            <a:pPr algn="just" defTabSz="819047"/>
            <a:r>
              <a:rPr lang="es-ES" sz="1300" dirty="0">
                <a:solidFill>
                  <a:prstClr val="black"/>
                </a:solidFill>
              </a:rPr>
              <a:t>Según estamos viendo, el estrés en principio es un fenómeno fisiológico necesario y normal, es la respuesta que emite un organismo ante aquellos estímulos que percibe como amenazantes o ante los que tiene que actuar.</a:t>
            </a:r>
          </a:p>
          <a:p>
            <a:pPr algn="just" defTabSz="819047"/>
            <a:endParaRPr lang="es-ES" sz="1300" dirty="0">
              <a:solidFill>
                <a:prstClr val="black"/>
              </a:solidFill>
            </a:endParaRPr>
          </a:p>
          <a:p>
            <a:pPr algn="just" defTabSz="819047"/>
            <a:r>
              <a:rPr lang="es-ES" sz="1300" dirty="0">
                <a:solidFill>
                  <a:prstClr val="black"/>
                </a:solidFill>
              </a:rPr>
              <a:t>De ahí que el buen estrés sea positivo y necesario: pues ayuda no sólo a soportar situaciones exigentes sino también a reaccionar a las demandas que exige en todo momento el entorno.</a:t>
            </a:r>
          </a:p>
          <a:p>
            <a:pPr algn="just" defTabSz="819047"/>
            <a:endParaRPr lang="es-ES" sz="1300" dirty="0">
              <a:solidFill>
                <a:prstClr val="black"/>
              </a:solidFill>
            </a:endParaRPr>
          </a:p>
          <a:p>
            <a:pPr algn="just" defTabSz="819047"/>
            <a:r>
              <a:rPr lang="es-ES" sz="1300" dirty="0">
                <a:solidFill>
                  <a:prstClr val="black"/>
                </a:solidFill>
              </a:rPr>
              <a:t>Por el contrario el estrés negativo y por tanto dañino: aparece cuando el organismo no es capaz de adaptarse a determinadas situaciones o dar respuestas adecuadas a las demandas requeridas por el entorno. Se produce, en este caso, una </a:t>
            </a:r>
            <a:r>
              <a:rPr lang="es-ES" sz="1300" dirty="0" err="1">
                <a:solidFill>
                  <a:prstClr val="black"/>
                </a:solidFill>
              </a:rPr>
              <a:t>sobreactivación</a:t>
            </a:r>
            <a:r>
              <a:rPr lang="es-ES" sz="1300" dirty="0">
                <a:solidFill>
                  <a:prstClr val="black"/>
                </a:solidFill>
              </a:rPr>
              <a:t> y una ansiedad desmesurada, acompañada de bloqueo y de incapacidad para centrarse eficazmente en el desempeño de las tareas. El malabarista ejecuta sus malabarismos con tres bolas, después con cuatro, posteriormente con cinco; pero al incorporar la sexta, se le caen todas las bolas, lo mismo ocurre con las cuerdas de la guitarra, tienen que tener la tensión justa ni más ni menos, si están muy flojas sonará mal pero si están muy tensas tampoco funcionará correctamente e incluso se romperán. Algo similar ocurre con el estrés la cuerda de nuestro organismo se va tensando hasta que termina por romperse.</a:t>
            </a:r>
          </a:p>
          <a:p>
            <a:pPr algn="just" defTabSz="819047"/>
            <a:endParaRPr lang="es-ES" sz="1300" dirty="0">
              <a:solidFill>
                <a:prstClr val="black"/>
              </a:solidFill>
            </a:endParaRPr>
          </a:p>
        </p:txBody>
      </p:sp>
      <p:sp>
        <p:nvSpPr>
          <p:cNvPr id="3" name="2 CuadroTexto"/>
          <p:cNvSpPr txBox="1"/>
          <p:nvPr/>
        </p:nvSpPr>
        <p:spPr>
          <a:xfrm>
            <a:off x="1039095" y="6093296"/>
            <a:ext cx="6373091" cy="224044"/>
          </a:xfrm>
          <a:prstGeom prst="rect">
            <a:avLst/>
          </a:prstGeom>
          <a:noFill/>
        </p:spPr>
        <p:txBody>
          <a:bodyPr wrap="square" lIns="81912" tIns="40955" rIns="81912" bIns="40955" rtlCol="0">
            <a:spAutoFit/>
          </a:bodyPr>
          <a:lstStyle/>
          <a:p>
            <a:pPr defTabSz="819047"/>
            <a:r>
              <a:rPr lang="es-ES" sz="900" dirty="0" err="1">
                <a:solidFill>
                  <a:prstClr val="black"/>
                </a:solidFill>
              </a:rPr>
              <a:t>Fuente:Psicología</a:t>
            </a:r>
            <a:r>
              <a:rPr lang="es-ES" sz="900" dirty="0">
                <a:solidFill>
                  <a:prstClr val="black"/>
                </a:solidFill>
              </a:rPr>
              <a:t> online : Los efectos del Stress</a:t>
            </a:r>
          </a:p>
        </p:txBody>
      </p:sp>
      <p:sp>
        <p:nvSpPr>
          <p:cNvPr id="5" name="4 Marcador de pie de página"/>
          <p:cNvSpPr>
            <a:spLocks noGrp="1"/>
          </p:cNvSpPr>
          <p:nvPr>
            <p:ph type="ftr" sz="quarter" idx="5"/>
          </p:nvPr>
        </p:nvSpPr>
        <p:spPr>
          <a:xfrm>
            <a:off x="179512" y="6333963"/>
            <a:ext cx="6984776" cy="365760"/>
          </a:xfrm>
        </p:spPr>
        <p:txBody>
          <a:bodyPr/>
          <a:lstStyle/>
          <a:p>
            <a:pPr marL="11377"/>
            <a:r>
              <a:rPr lang="es-ES" sz="1400" spc="-13" dirty="0">
                <a:solidFill>
                  <a:prstClr val="white"/>
                </a:solidFill>
              </a:rPr>
              <a:t>Documento estrictamente reservado a los profesionales de la salud</a:t>
            </a:r>
          </a:p>
        </p:txBody>
      </p:sp>
    </p:spTree>
    <p:extLst>
      <p:ext uri="{BB962C8B-B14F-4D97-AF65-F5344CB8AC3E}">
        <p14:creationId xmlns:p14="http://schemas.microsoft.com/office/powerpoint/2010/main" val="3173502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Marcador de pie de página"/>
          <p:cNvSpPr>
            <a:spLocks noGrp="1"/>
          </p:cNvSpPr>
          <p:nvPr>
            <p:ph type="ftr" sz="quarter" idx="5"/>
          </p:nvPr>
        </p:nvSpPr>
        <p:spPr>
          <a:xfrm>
            <a:off x="304800" y="6410848"/>
            <a:ext cx="7453745" cy="365760"/>
          </a:xfrm>
        </p:spPr>
        <p:txBody>
          <a:bodyPr/>
          <a:lstStyle/>
          <a:p>
            <a:pPr marL="11377"/>
            <a:r>
              <a:rPr lang="es-ES" sz="900" spc="-13" dirty="0">
                <a:solidFill>
                  <a:prstClr val="white"/>
                </a:solidFill>
              </a:rPr>
              <a:t>Documento estrictamente reservado a los profesionales de la salud</a:t>
            </a:r>
          </a:p>
        </p:txBody>
      </p:sp>
      <p:graphicFrame>
        <p:nvGraphicFramePr>
          <p:cNvPr id="8" name="7 Diagrama"/>
          <p:cNvGraphicFramePr/>
          <p:nvPr>
            <p:extLst>
              <p:ext uri="{D42A27DB-BD31-4B8C-83A1-F6EECF244321}">
                <p14:modId xmlns:p14="http://schemas.microsoft.com/office/powerpoint/2010/main" val="3859622951"/>
              </p:ext>
            </p:extLst>
          </p:nvPr>
        </p:nvGraphicFramePr>
        <p:xfrm>
          <a:off x="802978" y="336177"/>
          <a:ext cx="5223749" cy="3258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065820" y="134470"/>
            <a:ext cx="1619250" cy="2033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9" name="8 Diagrama"/>
          <p:cNvGraphicFramePr/>
          <p:nvPr>
            <p:extLst>
              <p:ext uri="{D42A27DB-BD31-4B8C-83A1-F6EECF244321}">
                <p14:modId xmlns:p14="http://schemas.microsoft.com/office/powerpoint/2010/main" val="2710732518"/>
              </p:ext>
            </p:extLst>
          </p:nvPr>
        </p:nvGraphicFramePr>
        <p:xfrm>
          <a:off x="691686" y="2286000"/>
          <a:ext cx="7342909" cy="3496235"/>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Tree>
    <p:extLst>
      <p:ext uri="{BB962C8B-B14F-4D97-AF65-F5344CB8AC3E}">
        <p14:creationId xmlns:p14="http://schemas.microsoft.com/office/powerpoint/2010/main" val="429285913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txBox="1"/>
          <p:nvPr/>
        </p:nvSpPr>
        <p:spPr>
          <a:xfrm>
            <a:off x="1290784" y="2257929"/>
            <a:ext cx="6825673" cy="892552"/>
          </a:xfrm>
          <a:prstGeom prst="rect">
            <a:avLst/>
          </a:prstGeom>
        </p:spPr>
        <p:txBody>
          <a:bodyPr vert="horz" wrap="square" lIns="0" tIns="0" rIns="0" bIns="0" rtlCol="0">
            <a:spAutoFit/>
          </a:bodyPr>
          <a:lstStyle/>
          <a:p>
            <a:pPr marL="1528891" defTabSz="819047"/>
            <a:r>
              <a:rPr sz="2900" spc="-13" dirty="0">
                <a:solidFill>
                  <a:srgbClr val="177C3E"/>
                </a:solidFill>
                <a:latin typeface="Calibri"/>
                <a:cs typeface="Calibri"/>
              </a:rPr>
              <a:t>KSM-6</a:t>
            </a:r>
            <a:r>
              <a:rPr sz="2900" spc="-18" dirty="0">
                <a:solidFill>
                  <a:srgbClr val="177C3E"/>
                </a:solidFill>
                <a:latin typeface="Calibri"/>
                <a:cs typeface="Calibri"/>
              </a:rPr>
              <a:t>6</a:t>
            </a:r>
            <a:r>
              <a:rPr sz="2900" dirty="0">
                <a:solidFill>
                  <a:srgbClr val="177C3E"/>
                </a:solidFill>
                <a:latin typeface="Calibri"/>
                <a:cs typeface="Calibri"/>
              </a:rPr>
              <a:t> </a:t>
            </a:r>
            <a:r>
              <a:rPr sz="2900" spc="-18" dirty="0">
                <a:solidFill>
                  <a:srgbClr val="177C3E"/>
                </a:solidFill>
                <a:latin typeface="Calibri"/>
                <a:cs typeface="Calibri"/>
              </a:rPr>
              <a:t>Ashwagandha:</a:t>
            </a:r>
            <a:endParaRPr sz="2900" dirty="0">
              <a:solidFill>
                <a:prstClr val="black"/>
              </a:solidFill>
              <a:latin typeface="Calibri"/>
              <a:cs typeface="Calibri"/>
            </a:endParaRPr>
          </a:p>
          <a:p>
            <a:pPr marL="11377" defTabSz="819047"/>
            <a:r>
              <a:rPr sz="2900" spc="-13" dirty="0">
                <a:solidFill>
                  <a:srgbClr val="177C3E"/>
                </a:solidFill>
                <a:latin typeface="Calibri"/>
                <a:cs typeface="Calibri"/>
              </a:rPr>
              <a:t>Alta</a:t>
            </a:r>
            <a:r>
              <a:rPr sz="2900" spc="4" dirty="0">
                <a:solidFill>
                  <a:srgbClr val="177C3E"/>
                </a:solidFill>
                <a:latin typeface="Calibri"/>
                <a:cs typeface="Calibri"/>
              </a:rPr>
              <a:t> </a:t>
            </a:r>
            <a:r>
              <a:rPr sz="2900" spc="-13" dirty="0">
                <a:solidFill>
                  <a:srgbClr val="177C3E"/>
                </a:solidFill>
                <a:latin typeface="Calibri"/>
                <a:cs typeface="Calibri"/>
              </a:rPr>
              <a:t>Potencia</a:t>
            </a:r>
            <a:r>
              <a:rPr sz="2900" spc="-4" dirty="0">
                <a:solidFill>
                  <a:srgbClr val="177C3E"/>
                </a:solidFill>
                <a:latin typeface="Calibri"/>
                <a:cs typeface="Calibri"/>
              </a:rPr>
              <a:t>,</a:t>
            </a:r>
            <a:r>
              <a:rPr sz="2900" spc="-13" dirty="0">
                <a:solidFill>
                  <a:srgbClr val="177C3E"/>
                </a:solidFill>
                <a:latin typeface="Calibri"/>
                <a:cs typeface="Calibri"/>
              </a:rPr>
              <a:t>Ingrediente</a:t>
            </a:r>
            <a:r>
              <a:rPr sz="2900" spc="4" dirty="0">
                <a:solidFill>
                  <a:srgbClr val="177C3E"/>
                </a:solidFill>
                <a:latin typeface="Calibri"/>
                <a:cs typeface="Calibri"/>
              </a:rPr>
              <a:t> </a:t>
            </a:r>
            <a:r>
              <a:rPr sz="2900" spc="-18" dirty="0">
                <a:solidFill>
                  <a:srgbClr val="177C3E"/>
                </a:solidFill>
                <a:latin typeface="Calibri"/>
                <a:cs typeface="Calibri"/>
              </a:rPr>
              <a:t>de</a:t>
            </a:r>
            <a:r>
              <a:rPr sz="2900" spc="4" dirty="0">
                <a:solidFill>
                  <a:srgbClr val="177C3E"/>
                </a:solidFill>
                <a:latin typeface="Calibri"/>
                <a:cs typeface="Calibri"/>
              </a:rPr>
              <a:t> </a:t>
            </a:r>
            <a:r>
              <a:rPr sz="2900" spc="-18" dirty="0">
                <a:solidFill>
                  <a:srgbClr val="177C3E"/>
                </a:solidFill>
                <a:latin typeface="Calibri"/>
                <a:cs typeface="Calibri"/>
              </a:rPr>
              <a:t>amp</a:t>
            </a:r>
            <a:r>
              <a:rPr sz="2900" spc="-4" dirty="0">
                <a:solidFill>
                  <a:srgbClr val="177C3E"/>
                </a:solidFill>
                <a:latin typeface="Calibri"/>
                <a:cs typeface="Calibri"/>
              </a:rPr>
              <a:t>l</a:t>
            </a:r>
            <a:r>
              <a:rPr sz="2900" spc="-13" dirty="0">
                <a:solidFill>
                  <a:srgbClr val="177C3E"/>
                </a:solidFill>
                <a:latin typeface="Calibri"/>
                <a:cs typeface="Calibri"/>
              </a:rPr>
              <a:t>io</a:t>
            </a:r>
            <a:r>
              <a:rPr sz="2900" spc="4" dirty="0">
                <a:solidFill>
                  <a:srgbClr val="177C3E"/>
                </a:solidFill>
                <a:latin typeface="Calibri"/>
                <a:cs typeface="Calibri"/>
              </a:rPr>
              <a:t> </a:t>
            </a:r>
            <a:r>
              <a:rPr sz="2900" spc="-13" dirty="0">
                <a:solidFill>
                  <a:srgbClr val="177C3E"/>
                </a:solidFill>
                <a:latin typeface="Calibri"/>
                <a:cs typeface="Calibri"/>
              </a:rPr>
              <a:t>espectro</a:t>
            </a:r>
            <a:endParaRPr sz="2900" dirty="0">
              <a:solidFill>
                <a:prstClr val="black"/>
              </a:solidFill>
              <a:latin typeface="Calibri"/>
              <a:cs typeface="Calibri"/>
            </a:endParaRPr>
          </a:p>
        </p:txBody>
      </p:sp>
      <p:sp>
        <p:nvSpPr>
          <p:cNvPr id="4" name="object 4"/>
          <p:cNvSpPr txBox="1"/>
          <p:nvPr/>
        </p:nvSpPr>
        <p:spPr>
          <a:xfrm>
            <a:off x="802978" y="3117765"/>
            <a:ext cx="7665605" cy="892552"/>
          </a:xfrm>
          <a:prstGeom prst="rect">
            <a:avLst/>
          </a:prstGeom>
        </p:spPr>
        <p:txBody>
          <a:bodyPr vert="horz" wrap="square" lIns="0" tIns="0" rIns="0" bIns="0" rtlCol="0">
            <a:spAutoFit/>
          </a:bodyPr>
          <a:lstStyle/>
          <a:p>
            <a:pPr marR="625664" algn="ctr" defTabSz="819047"/>
            <a:r>
              <a:rPr sz="2900" spc="-13" dirty="0">
                <a:solidFill>
                  <a:srgbClr val="177C3E"/>
                </a:solidFill>
                <a:latin typeface="Calibri"/>
                <a:cs typeface="Calibri"/>
              </a:rPr>
              <a:t>para</a:t>
            </a:r>
            <a:endParaRPr sz="2900" dirty="0">
              <a:solidFill>
                <a:prstClr val="black"/>
              </a:solidFill>
              <a:latin typeface="Calibri"/>
              <a:cs typeface="Calibri"/>
            </a:endParaRPr>
          </a:p>
          <a:p>
            <a:pPr marL="11377" defTabSz="819047"/>
            <a:r>
              <a:rPr sz="2900" spc="-13" dirty="0">
                <a:solidFill>
                  <a:srgbClr val="177C3E"/>
                </a:solidFill>
                <a:latin typeface="Calibri"/>
                <a:cs typeface="Calibri"/>
              </a:rPr>
              <a:t>la</a:t>
            </a:r>
            <a:r>
              <a:rPr sz="2900" spc="4" dirty="0">
                <a:solidFill>
                  <a:srgbClr val="177C3E"/>
                </a:solidFill>
                <a:latin typeface="Calibri"/>
                <a:cs typeface="Calibri"/>
              </a:rPr>
              <a:t> </a:t>
            </a:r>
            <a:r>
              <a:rPr sz="2900" spc="-18" dirty="0">
                <a:solidFill>
                  <a:srgbClr val="177C3E"/>
                </a:solidFill>
                <a:latin typeface="Calibri"/>
                <a:cs typeface="Calibri"/>
              </a:rPr>
              <a:t>mejora</a:t>
            </a:r>
            <a:r>
              <a:rPr sz="2900" spc="4" dirty="0">
                <a:solidFill>
                  <a:srgbClr val="177C3E"/>
                </a:solidFill>
                <a:latin typeface="Calibri"/>
                <a:cs typeface="Calibri"/>
              </a:rPr>
              <a:t> </a:t>
            </a:r>
            <a:r>
              <a:rPr sz="2900" spc="-18" dirty="0">
                <a:solidFill>
                  <a:srgbClr val="177C3E"/>
                </a:solidFill>
                <a:latin typeface="Calibri"/>
                <a:cs typeface="Calibri"/>
              </a:rPr>
              <a:t>de</a:t>
            </a:r>
            <a:r>
              <a:rPr sz="2900" spc="4" dirty="0">
                <a:solidFill>
                  <a:srgbClr val="177C3E"/>
                </a:solidFill>
                <a:latin typeface="Calibri"/>
                <a:cs typeface="Calibri"/>
              </a:rPr>
              <a:t> </a:t>
            </a:r>
            <a:r>
              <a:rPr sz="2900" spc="-13" dirty="0">
                <a:solidFill>
                  <a:srgbClr val="177C3E"/>
                </a:solidFill>
                <a:latin typeface="Calibri"/>
                <a:cs typeface="Calibri"/>
              </a:rPr>
              <a:t>Stress,Energía,</a:t>
            </a:r>
            <a:r>
              <a:rPr sz="2900" spc="4" dirty="0">
                <a:solidFill>
                  <a:srgbClr val="177C3E"/>
                </a:solidFill>
                <a:latin typeface="Calibri"/>
                <a:cs typeface="Calibri"/>
              </a:rPr>
              <a:t> </a:t>
            </a:r>
            <a:r>
              <a:rPr sz="2900" spc="-13" dirty="0">
                <a:solidFill>
                  <a:srgbClr val="177C3E"/>
                </a:solidFill>
                <a:latin typeface="Calibri"/>
                <a:cs typeface="Calibri"/>
              </a:rPr>
              <a:t>cognición</a:t>
            </a:r>
            <a:r>
              <a:rPr sz="2900" spc="4" dirty="0">
                <a:solidFill>
                  <a:srgbClr val="177C3E"/>
                </a:solidFill>
                <a:latin typeface="Calibri"/>
                <a:cs typeface="Calibri"/>
              </a:rPr>
              <a:t> </a:t>
            </a:r>
            <a:r>
              <a:rPr sz="2900" spc="-13" dirty="0">
                <a:solidFill>
                  <a:srgbClr val="177C3E"/>
                </a:solidFill>
                <a:latin typeface="Calibri"/>
                <a:cs typeface="Calibri"/>
              </a:rPr>
              <a:t>y</a:t>
            </a:r>
            <a:r>
              <a:rPr sz="2900" spc="4" dirty="0">
                <a:solidFill>
                  <a:srgbClr val="177C3E"/>
                </a:solidFill>
                <a:latin typeface="Calibri"/>
                <a:cs typeface="Calibri"/>
              </a:rPr>
              <a:t> </a:t>
            </a:r>
            <a:r>
              <a:rPr sz="2900" spc="-18" dirty="0">
                <a:solidFill>
                  <a:srgbClr val="177C3E"/>
                </a:solidFill>
                <a:latin typeface="Calibri"/>
                <a:cs typeface="Calibri"/>
              </a:rPr>
              <a:t>Inmunidad</a:t>
            </a:r>
            <a:endParaRPr sz="2900" dirty="0">
              <a:solidFill>
                <a:prstClr val="black"/>
              </a:solidFill>
              <a:latin typeface="Calibri"/>
              <a:cs typeface="Calibri"/>
            </a:endParaRPr>
          </a:p>
        </p:txBody>
      </p:sp>
      <p:sp>
        <p:nvSpPr>
          <p:cNvPr id="5" name="4 Marcador de pie de página"/>
          <p:cNvSpPr>
            <a:spLocks noGrp="1"/>
          </p:cNvSpPr>
          <p:nvPr>
            <p:ph type="ftr" sz="quarter" idx="5"/>
          </p:nvPr>
        </p:nvSpPr>
        <p:spPr/>
        <p:txBody>
          <a:bodyPr/>
          <a:lstStyle/>
          <a:p>
            <a:pPr marL="11377"/>
            <a:r>
              <a:rPr lang="es-ES" sz="1100" spc="-13" dirty="0">
                <a:solidFill>
                  <a:prstClr val="white"/>
                </a:solidFill>
              </a:rPr>
              <a:t>Documento estrictamente reservado a los profesionales de la salud</a:t>
            </a:r>
          </a:p>
        </p:txBody>
      </p:sp>
    </p:spTree>
    <p:extLst>
      <p:ext uri="{BB962C8B-B14F-4D97-AF65-F5344CB8AC3E}">
        <p14:creationId xmlns:p14="http://schemas.microsoft.com/office/powerpoint/2010/main" val="32152620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extLst>
              <p:ext uri="{D42A27DB-BD31-4B8C-83A1-F6EECF244321}">
                <p14:modId xmlns:p14="http://schemas.microsoft.com/office/powerpoint/2010/main" val="3452001827"/>
              </p:ext>
            </p:extLst>
          </p:nvPr>
        </p:nvGraphicFramePr>
        <p:xfrm>
          <a:off x="301752" y="602847"/>
          <a:ext cx="8534400" cy="3847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3 Marcador de pie de página"/>
          <p:cNvSpPr>
            <a:spLocks noGrp="1"/>
          </p:cNvSpPr>
          <p:nvPr>
            <p:ph type="ftr" sz="quarter" idx="11"/>
          </p:nvPr>
        </p:nvSpPr>
        <p:spPr/>
        <p:txBody>
          <a:bodyPr/>
          <a:lstStyle/>
          <a:p>
            <a:pPr marL="11377"/>
            <a:r>
              <a:rPr lang="es-ES" spc="-13"/>
              <a:t>Documento estrictamente reservado a los profesionales de la salud</a:t>
            </a:r>
            <a:endParaRPr lang="es-ES" spc="-13" dirty="0"/>
          </a:p>
        </p:txBody>
      </p:sp>
      <p:sp>
        <p:nvSpPr>
          <p:cNvPr id="3" name="object 3"/>
          <p:cNvSpPr txBox="1"/>
          <p:nvPr/>
        </p:nvSpPr>
        <p:spPr>
          <a:xfrm>
            <a:off x="3743731" y="1924666"/>
            <a:ext cx="4786168" cy="2816156"/>
          </a:xfrm>
          <a:prstGeom prst="rect">
            <a:avLst/>
          </a:prstGeom>
        </p:spPr>
        <p:txBody>
          <a:bodyPr vert="horz" wrap="square" lIns="0" tIns="0" rIns="0" bIns="0" rtlCol="0">
            <a:spAutoFit/>
          </a:bodyPr>
          <a:lstStyle/>
          <a:p>
            <a:pPr marL="11377" defTabSz="819047"/>
            <a:r>
              <a:rPr b="1" spc="-13" dirty="0">
                <a:solidFill>
                  <a:prstClr val="black"/>
                </a:solidFill>
                <a:latin typeface="Calibri"/>
                <a:cs typeface="Calibri"/>
              </a:rPr>
              <a:t>Nombre</a:t>
            </a:r>
            <a:r>
              <a:rPr b="1" spc="-4" dirty="0">
                <a:solidFill>
                  <a:prstClr val="black"/>
                </a:solidFill>
                <a:latin typeface="Calibri"/>
                <a:cs typeface="Calibri"/>
              </a:rPr>
              <a:t> </a:t>
            </a:r>
            <a:r>
              <a:rPr b="1" spc="-9" dirty="0">
                <a:solidFill>
                  <a:prstClr val="black"/>
                </a:solidFill>
                <a:latin typeface="Calibri"/>
                <a:cs typeface="Calibri"/>
              </a:rPr>
              <a:t>cientifico</a:t>
            </a:r>
            <a:r>
              <a:rPr b="1" spc="-4" dirty="0">
                <a:solidFill>
                  <a:prstClr val="black"/>
                </a:solidFill>
                <a:latin typeface="Calibri"/>
                <a:cs typeface="Calibri"/>
              </a:rPr>
              <a:t> </a:t>
            </a:r>
            <a:r>
              <a:rPr b="1" spc="-9" dirty="0">
                <a:solidFill>
                  <a:prstClr val="black"/>
                </a:solidFill>
                <a:latin typeface="Calibri"/>
                <a:cs typeface="Calibri"/>
              </a:rPr>
              <a:t>:</a:t>
            </a:r>
            <a:r>
              <a:rPr b="1" dirty="0">
                <a:solidFill>
                  <a:prstClr val="black"/>
                </a:solidFill>
                <a:latin typeface="Calibri"/>
                <a:cs typeface="Calibri"/>
              </a:rPr>
              <a:t> </a:t>
            </a:r>
            <a:r>
              <a:rPr i="1" spc="-9" dirty="0">
                <a:solidFill>
                  <a:prstClr val="black"/>
                </a:solidFill>
                <a:latin typeface="Calibri"/>
                <a:cs typeface="Calibri"/>
              </a:rPr>
              <a:t>Withania</a:t>
            </a:r>
            <a:r>
              <a:rPr i="1" spc="-4" dirty="0">
                <a:solidFill>
                  <a:prstClr val="black"/>
                </a:solidFill>
                <a:latin typeface="Calibri"/>
                <a:cs typeface="Calibri"/>
              </a:rPr>
              <a:t> </a:t>
            </a:r>
            <a:r>
              <a:rPr i="1" spc="-9" dirty="0">
                <a:solidFill>
                  <a:prstClr val="black"/>
                </a:solidFill>
                <a:latin typeface="Calibri"/>
                <a:cs typeface="Calibri"/>
              </a:rPr>
              <a:t>Somnifera</a:t>
            </a:r>
            <a:endParaRPr>
              <a:solidFill>
                <a:prstClr val="black"/>
              </a:solidFill>
              <a:latin typeface="Calibri"/>
              <a:cs typeface="Calibri"/>
            </a:endParaRPr>
          </a:p>
          <a:p>
            <a:pPr defTabSz="819047">
              <a:spcBef>
                <a:spcPts val="12"/>
              </a:spcBef>
            </a:pPr>
            <a:endParaRPr sz="2100">
              <a:solidFill>
                <a:prstClr val="black"/>
              </a:solidFill>
              <a:latin typeface="Times New Roman"/>
              <a:cs typeface="Times New Roman"/>
            </a:endParaRPr>
          </a:p>
          <a:p>
            <a:pPr marL="11377" marR="681406" defTabSz="819047"/>
            <a:r>
              <a:rPr b="1" spc="-9" dirty="0">
                <a:solidFill>
                  <a:prstClr val="black"/>
                </a:solidFill>
                <a:latin typeface="Calibri"/>
                <a:cs typeface="Calibri"/>
              </a:rPr>
              <a:t>Ingredientes</a:t>
            </a:r>
            <a:r>
              <a:rPr b="1" spc="-4" dirty="0">
                <a:solidFill>
                  <a:prstClr val="black"/>
                </a:solidFill>
                <a:latin typeface="Calibri"/>
                <a:cs typeface="Calibri"/>
              </a:rPr>
              <a:t> </a:t>
            </a:r>
            <a:r>
              <a:rPr b="1" spc="-9" dirty="0">
                <a:solidFill>
                  <a:prstClr val="black"/>
                </a:solidFill>
                <a:latin typeface="Calibri"/>
                <a:cs typeface="Calibri"/>
              </a:rPr>
              <a:t>activos</a:t>
            </a:r>
            <a:r>
              <a:rPr b="1" spc="-4" dirty="0">
                <a:solidFill>
                  <a:prstClr val="black"/>
                </a:solidFill>
                <a:latin typeface="Calibri"/>
                <a:cs typeface="Calibri"/>
              </a:rPr>
              <a:t> </a:t>
            </a:r>
            <a:r>
              <a:rPr b="1" spc="-9" dirty="0">
                <a:solidFill>
                  <a:prstClr val="black"/>
                </a:solidFill>
                <a:latin typeface="Calibri"/>
                <a:cs typeface="Calibri"/>
              </a:rPr>
              <a:t>:</a:t>
            </a:r>
            <a:r>
              <a:rPr b="1" spc="-4" dirty="0">
                <a:solidFill>
                  <a:prstClr val="black"/>
                </a:solidFill>
                <a:latin typeface="Calibri"/>
                <a:cs typeface="Calibri"/>
              </a:rPr>
              <a:t> </a:t>
            </a:r>
            <a:r>
              <a:rPr spc="-9" dirty="0">
                <a:solidFill>
                  <a:prstClr val="black"/>
                </a:solidFill>
                <a:latin typeface="Calibri"/>
                <a:cs typeface="Calibri"/>
              </a:rPr>
              <a:t>lactonas</a:t>
            </a:r>
            <a:r>
              <a:rPr dirty="0">
                <a:solidFill>
                  <a:prstClr val="black"/>
                </a:solidFill>
                <a:latin typeface="Calibri"/>
                <a:cs typeface="Calibri"/>
              </a:rPr>
              <a:t> </a:t>
            </a:r>
            <a:r>
              <a:rPr spc="-9" dirty="0">
                <a:solidFill>
                  <a:prstClr val="black"/>
                </a:solidFill>
                <a:latin typeface="Calibri"/>
                <a:cs typeface="Calibri"/>
              </a:rPr>
              <a:t>esteroidales (withanólidos,</a:t>
            </a:r>
            <a:r>
              <a:rPr dirty="0">
                <a:solidFill>
                  <a:prstClr val="black"/>
                </a:solidFill>
                <a:latin typeface="Calibri"/>
                <a:cs typeface="Calibri"/>
              </a:rPr>
              <a:t> </a:t>
            </a:r>
            <a:r>
              <a:rPr spc="-9" dirty="0">
                <a:solidFill>
                  <a:prstClr val="black"/>
                </a:solidFill>
                <a:latin typeface="Calibri"/>
                <a:cs typeface="Calibri"/>
              </a:rPr>
              <a:t>witaferina</a:t>
            </a:r>
            <a:r>
              <a:rPr dirty="0">
                <a:solidFill>
                  <a:prstClr val="black"/>
                </a:solidFill>
                <a:latin typeface="Calibri"/>
                <a:cs typeface="Calibri"/>
              </a:rPr>
              <a:t> </a:t>
            </a:r>
            <a:r>
              <a:rPr spc="-9" dirty="0">
                <a:solidFill>
                  <a:prstClr val="black"/>
                </a:solidFill>
                <a:latin typeface="Calibri"/>
                <a:cs typeface="Calibri"/>
              </a:rPr>
              <a:t>A),</a:t>
            </a:r>
            <a:r>
              <a:rPr dirty="0">
                <a:solidFill>
                  <a:prstClr val="black"/>
                </a:solidFill>
                <a:latin typeface="Calibri"/>
                <a:cs typeface="Calibri"/>
              </a:rPr>
              <a:t> </a:t>
            </a:r>
            <a:r>
              <a:rPr spc="-9" dirty="0">
                <a:solidFill>
                  <a:prstClr val="black"/>
                </a:solidFill>
                <a:latin typeface="Calibri"/>
                <a:cs typeface="Calibri"/>
              </a:rPr>
              <a:t>alcaloides</a:t>
            </a:r>
            <a:endParaRPr>
              <a:solidFill>
                <a:prstClr val="black"/>
              </a:solidFill>
              <a:latin typeface="Calibri"/>
              <a:cs typeface="Calibri"/>
            </a:endParaRPr>
          </a:p>
          <a:p>
            <a:pPr marL="11377" marR="4559" defTabSz="819047"/>
            <a:r>
              <a:rPr spc="-9" dirty="0">
                <a:solidFill>
                  <a:prstClr val="black"/>
                </a:solidFill>
                <a:latin typeface="Calibri"/>
                <a:cs typeface="Calibri"/>
              </a:rPr>
              <a:t>(withanine, somniferine, isopelietierine, anaferina, tropine), bioflavonoides, saponinas, sitoindósidos, colina, hierro, glucósidos acylsteryl, cumarinas (escopoletina y aesculetin), minerales, aceites esenciales</a:t>
            </a:r>
            <a:endParaRPr>
              <a:solidFill>
                <a:prstClr val="black"/>
              </a:solidFill>
              <a:latin typeface="Calibri"/>
              <a:cs typeface="Calibri"/>
            </a:endParaRPr>
          </a:p>
          <a:p>
            <a:pPr marL="11377" defTabSz="819047"/>
            <a:r>
              <a:rPr spc="-9" dirty="0">
                <a:solidFill>
                  <a:prstClr val="black"/>
                </a:solidFill>
                <a:latin typeface="Calibri"/>
                <a:cs typeface="Calibri"/>
              </a:rPr>
              <a:t>Parte </a:t>
            </a:r>
            <a:r>
              <a:rPr spc="-13" dirty="0">
                <a:solidFill>
                  <a:prstClr val="black"/>
                </a:solidFill>
                <a:latin typeface="Calibri"/>
                <a:cs typeface="Calibri"/>
              </a:rPr>
              <a:t>de </a:t>
            </a:r>
            <a:r>
              <a:rPr spc="-9" dirty="0">
                <a:solidFill>
                  <a:prstClr val="black"/>
                </a:solidFill>
                <a:latin typeface="Calibri"/>
                <a:cs typeface="Calibri"/>
              </a:rPr>
              <a:t>la planta utilizada comunmente:Raíces</a:t>
            </a:r>
            <a:endParaRPr>
              <a:solidFill>
                <a:prstClr val="black"/>
              </a:solidFill>
              <a:latin typeface="Calibri"/>
              <a:cs typeface="Calibri"/>
            </a:endParaRPr>
          </a:p>
        </p:txBody>
      </p:sp>
      <p:sp>
        <p:nvSpPr>
          <p:cNvPr id="5" name="object 5"/>
          <p:cNvSpPr/>
          <p:nvPr/>
        </p:nvSpPr>
        <p:spPr>
          <a:xfrm>
            <a:off x="969824" y="1815353"/>
            <a:ext cx="2301933" cy="3003400"/>
          </a:xfrm>
          <a:prstGeom prst="rect">
            <a:avLst/>
          </a:prstGeom>
          <a:blipFill>
            <a:blip r:embed="rId8" cstate="print"/>
            <a:stretch>
              <a:fillRect/>
            </a:stretch>
          </a:blipFill>
        </p:spPr>
        <p:txBody>
          <a:bodyPr wrap="square" lIns="0" tIns="0" rIns="0" bIns="0" rtlCol="0"/>
          <a:lstStyle/>
          <a:p>
            <a:pPr defTabSz="819047"/>
            <a:endParaRPr>
              <a:solidFill>
                <a:prstClr val="black"/>
              </a:solidFill>
            </a:endParaRPr>
          </a:p>
        </p:txBody>
      </p:sp>
    </p:spTree>
    <p:extLst>
      <p:ext uri="{BB962C8B-B14F-4D97-AF65-F5344CB8AC3E}">
        <p14:creationId xmlns:p14="http://schemas.microsoft.com/office/powerpoint/2010/main" val="2678522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2712798799"/>
              </p:ext>
            </p:extLst>
          </p:nvPr>
        </p:nvGraphicFramePr>
        <p:xfrm>
          <a:off x="1436255" y="403428"/>
          <a:ext cx="6718531" cy="3847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object 3"/>
          <p:cNvSpPr txBox="1"/>
          <p:nvPr/>
        </p:nvSpPr>
        <p:spPr>
          <a:xfrm>
            <a:off x="695730" y="1815353"/>
            <a:ext cx="7207250" cy="1910779"/>
          </a:xfrm>
          <a:prstGeom prst="rect">
            <a:avLst/>
          </a:prstGeom>
        </p:spPr>
        <p:txBody>
          <a:bodyPr vert="horz" wrap="square" lIns="0" tIns="0" rIns="0" bIns="0" rtlCol="0">
            <a:spAutoFit/>
          </a:bodyPr>
          <a:lstStyle/>
          <a:p>
            <a:pPr marL="329326" indent="-317952" defTabSz="819047">
              <a:spcBef>
                <a:spcPts val="2199"/>
              </a:spcBef>
              <a:buClr>
                <a:srgbClr val="B52024"/>
              </a:buClr>
              <a:buFont typeface="Calibri"/>
              <a:buChar char="•"/>
              <a:tabLst>
                <a:tab pos="329893" algn="l"/>
              </a:tabLst>
            </a:pPr>
            <a:r>
              <a:rPr spc="-4" dirty="0">
                <a:solidFill>
                  <a:prstClr val="black"/>
                </a:solidFill>
                <a:latin typeface="Calibri"/>
                <a:cs typeface="Calibri"/>
              </a:rPr>
              <a:t>Anti</a:t>
            </a:r>
            <a:r>
              <a:rPr dirty="0">
                <a:solidFill>
                  <a:prstClr val="black"/>
                </a:solidFill>
                <a:latin typeface="Calibri"/>
                <a:cs typeface="Calibri"/>
              </a:rPr>
              <a:t> </a:t>
            </a:r>
            <a:r>
              <a:rPr spc="-9" dirty="0">
                <a:solidFill>
                  <a:prstClr val="black"/>
                </a:solidFill>
                <a:latin typeface="Calibri"/>
                <a:cs typeface="Calibri"/>
              </a:rPr>
              <a:t>estress</a:t>
            </a:r>
            <a:endParaRPr dirty="0">
              <a:solidFill>
                <a:prstClr val="black"/>
              </a:solidFill>
              <a:latin typeface="Calibri"/>
              <a:cs typeface="Calibri"/>
            </a:endParaRPr>
          </a:p>
          <a:p>
            <a:pPr marL="329326" indent="-317952" defTabSz="819047">
              <a:spcBef>
                <a:spcPts val="844"/>
              </a:spcBef>
              <a:buClr>
                <a:srgbClr val="B52024"/>
              </a:buClr>
              <a:buFont typeface="Calibri"/>
              <a:buChar char="•"/>
              <a:tabLst>
                <a:tab pos="329893" algn="l"/>
              </a:tabLst>
            </a:pPr>
            <a:r>
              <a:rPr spc="-9" dirty="0">
                <a:solidFill>
                  <a:prstClr val="black"/>
                </a:solidFill>
                <a:latin typeface="Calibri"/>
                <a:cs typeface="Calibri"/>
              </a:rPr>
              <a:t>Mejora </a:t>
            </a:r>
            <a:r>
              <a:rPr spc="-13" dirty="0">
                <a:solidFill>
                  <a:prstClr val="black"/>
                </a:solidFill>
                <a:latin typeface="Calibri"/>
                <a:cs typeface="Calibri"/>
              </a:rPr>
              <a:t>de </a:t>
            </a:r>
            <a:r>
              <a:rPr spc="-9" dirty="0">
                <a:solidFill>
                  <a:prstClr val="black"/>
                </a:solidFill>
                <a:latin typeface="Calibri"/>
                <a:cs typeface="Calibri"/>
              </a:rPr>
              <a:t>la energía y fuerza</a:t>
            </a:r>
            <a:endParaRPr dirty="0">
              <a:solidFill>
                <a:prstClr val="black"/>
              </a:solidFill>
              <a:latin typeface="Calibri"/>
              <a:cs typeface="Calibri"/>
            </a:endParaRPr>
          </a:p>
          <a:p>
            <a:pPr marL="329326" indent="-317952" defTabSz="819047">
              <a:spcBef>
                <a:spcPts val="1077"/>
              </a:spcBef>
              <a:buClr>
                <a:srgbClr val="B52024"/>
              </a:buClr>
              <a:buFont typeface="Calibri"/>
              <a:buChar char="•"/>
              <a:tabLst>
                <a:tab pos="329893" algn="l"/>
              </a:tabLst>
            </a:pPr>
            <a:r>
              <a:rPr spc="-9" dirty="0">
                <a:solidFill>
                  <a:prstClr val="black"/>
                </a:solidFill>
                <a:latin typeface="Calibri"/>
                <a:cs typeface="Calibri"/>
              </a:rPr>
              <a:t>Nootropic</a:t>
            </a:r>
            <a:r>
              <a:rPr spc="-13" dirty="0">
                <a:solidFill>
                  <a:prstClr val="black"/>
                </a:solidFill>
                <a:latin typeface="Calibri"/>
                <a:cs typeface="Calibri"/>
              </a:rPr>
              <a:t>o</a:t>
            </a:r>
            <a:r>
              <a:rPr spc="-4" dirty="0">
                <a:solidFill>
                  <a:prstClr val="black"/>
                </a:solidFill>
                <a:latin typeface="Calibri"/>
                <a:cs typeface="Calibri"/>
              </a:rPr>
              <a:t>, </a:t>
            </a:r>
            <a:r>
              <a:rPr spc="-13" dirty="0">
                <a:solidFill>
                  <a:prstClr val="black"/>
                </a:solidFill>
                <a:latin typeface="Calibri"/>
                <a:cs typeface="Calibri"/>
              </a:rPr>
              <a:t>aumenta</a:t>
            </a:r>
            <a:r>
              <a:rPr spc="-4" dirty="0">
                <a:solidFill>
                  <a:prstClr val="black"/>
                </a:solidFill>
                <a:latin typeface="Calibri"/>
                <a:cs typeface="Calibri"/>
              </a:rPr>
              <a:t> </a:t>
            </a:r>
            <a:r>
              <a:rPr spc="-9" dirty="0">
                <a:solidFill>
                  <a:prstClr val="black"/>
                </a:solidFill>
                <a:latin typeface="Calibri"/>
                <a:cs typeface="Calibri"/>
              </a:rPr>
              <a:t>la</a:t>
            </a:r>
            <a:r>
              <a:rPr spc="-4" dirty="0">
                <a:solidFill>
                  <a:prstClr val="black"/>
                </a:solidFill>
                <a:latin typeface="Calibri"/>
                <a:cs typeface="Calibri"/>
              </a:rPr>
              <a:t> </a:t>
            </a:r>
            <a:r>
              <a:rPr spc="-9" dirty="0">
                <a:solidFill>
                  <a:prstClr val="black"/>
                </a:solidFill>
                <a:latin typeface="Calibri"/>
                <a:cs typeface="Calibri"/>
              </a:rPr>
              <a:t>cognición</a:t>
            </a:r>
            <a:r>
              <a:rPr spc="-4" dirty="0">
                <a:solidFill>
                  <a:prstClr val="black"/>
                </a:solidFill>
                <a:latin typeface="Calibri"/>
                <a:cs typeface="Calibri"/>
              </a:rPr>
              <a:t> </a:t>
            </a:r>
            <a:r>
              <a:rPr spc="-9" dirty="0">
                <a:solidFill>
                  <a:prstClr val="black"/>
                </a:solidFill>
                <a:latin typeface="Calibri"/>
                <a:cs typeface="Calibri"/>
              </a:rPr>
              <a:t>y</a:t>
            </a:r>
            <a:r>
              <a:rPr spc="-4" dirty="0">
                <a:solidFill>
                  <a:prstClr val="black"/>
                </a:solidFill>
                <a:latin typeface="Calibri"/>
                <a:cs typeface="Calibri"/>
              </a:rPr>
              <a:t> </a:t>
            </a:r>
            <a:r>
              <a:rPr spc="-9" dirty="0">
                <a:solidFill>
                  <a:prstClr val="black"/>
                </a:solidFill>
                <a:latin typeface="Calibri"/>
                <a:cs typeface="Calibri"/>
              </a:rPr>
              <a:t>la</a:t>
            </a:r>
            <a:r>
              <a:rPr spc="-4" dirty="0">
                <a:solidFill>
                  <a:prstClr val="black"/>
                </a:solidFill>
                <a:latin typeface="Calibri"/>
                <a:cs typeface="Calibri"/>
              </a:rPr>
              <a:t> </a:t>
            </a:r>
            <a:r>
              <a:rPr spc="-13" dirty="0">
                <a:solidFill>
                  <a:prstClr val="black"/>
                </a:solidFill>
                <a:latin typeface="Calibri"/>
                <a:cs typeface="Calibri"/>
              </a:rPr>
              <a:t>memoria</a:t>
            </a:r>
            <a:endParaRPr dirty="0">
              <a:solidFill>
                <a:prstClr val="black"/>
              </a:solidFill>
              <a:latin typeface="Calibri"/>
              <a:cs typeface="Calibri"/>
            </a:endParaRPr>
          </a:p>
          <a:p>
            <a:pPr marL="329893" indent="-318519" defTabSz="819047">
              <a:spcBef>
                <a:spcPts val="1077"/>
              </a:spcBef>
              <a:buClr>
                <a:srgbClr val="B52024"/>
              </a:buClr>
              <a:buFont typeface="Calibri"/>
              <a:buChar char="•"/>
              <a:tabLst>
                <a:tab pos="330464" algn="l"/>
              </a:tabLst>
            </a:pPr>
            <a:r>
              <a:rPr spc="-9" dirty="0">
                <a:solidFill>
                  <a:prstClr val="black"/>
                </a:solidFill>
                <a:latin typeface="Calibri"/>
                <a:cs typeface="Calibri"/>
              </a:rPr>
              <a:t>Mejora la </a:t>
            </a:r>
            <a:r>
              <a:rPr spc="-9" dirty="0" err="1">
                <a:solidFill>
                  <a:prstClr val="black"/>
                </a:solidFill>
                <a:latin typeface="Calibri"/>
                <a:cs typeface="Calibri"/>
              </a:rPr>
              <a:t>función</a:t>
            </a:r>
            <a:r>
              <a:rPr spc="-9" dirty="0">
                <a:solidFill>
                  <a:prstClr val="black"/>
                </a:solidFill>
                <a:latin typeface="Calibri"/>
                <a:cs typeface="Calibri"/>
              </a:rPr>
              <a:t> sexual</a:t>
            </a:r>
            <a:r>
              <a:rPr lang="es-ES" spc="-9" dirty="0">
                <a:solidFill>
                  <a:prstClr val="black"/>
                </a:solidFill>
                <a:latin typeface="Calibri"/>
                <a:cs typeface="Calibri"/>
              </a:rPr>
              <a:t> masculina y femenina</a:t>
            </a:r>
            <a:endParaRPr dirty="0">
              <a:solidFill>
                <a:prstClr val="black"/>
              </a:solidFill>
              <a:latin typeface="Calibri"/>
              <a:cs typeface="Calibri"/>
            </a:endParaRPr>
          </a:p>
          <a:p>
            <a:pPr marL="329326" indent="-317952" defTabSz="819047">
              <a:spcBef>
                <a:spcPts val="1077"/>
              </a:spcBef>
              <a:buClr>
                <a:srgbClr val="B52024"/>
              </a:buClr>
              <a:buFont typeface="Calibri"/>
              <a:buChar char="•"/>
              <a:tabLst>
                <a:tab pos="329893" algn="l"/>
              </a:tabLst>
            </a:pPr>
            <a:r>
              <a:rPr spc="-13" dirty="0">
                <a:solidFill>
                  <a:prstClr val="black"/>
                </a:solidFill>
                <a:latin typeface="Calibri"/>
                <a:cs typeface="Calibri"/>
              </a:rPr>
              <a:t>Inmunomoduladora</a:t>
            </a:r>
            <a:endParaRPr dirty="0">
              <a:solidFill>
                <a:prstClr val="black"/>
              </a:solidFill>
              <a:latin typeface="Calibri"/>
              <a:cs typeface="Calibri"/>
            </a:endParaRPr>
          </a:p>
        </p:txBody>
      </p:sp>
      <p:sp>
        <p:nvSpPr>
          <p:cNvPr id="5" name="object 5"/>
          <p:cNvSpPr txBox="1">
            <a:spLocks noGrp="1"/>
          </p:cNvSpPr>
          <p:nvPr>
            <p:ph type="ftr" sz="quarter" idx="11"/>
          </p:nvPr>
        </p:nvSpPr>
        <p:spPr>
          <a:xfrm>
            <a:off x="304800" y="6410851"/>
            <a:ext cx="3581400" cy="138499"/>
          </a:xfrm>
          <a:prstGeom prst="rect">
            <a:avLst/>
          </a:prstGeom>
        </p:spPr>
        <p:txBody>
          <a:bodyPr vert="horz" wrap="square" lIns="0" tIns="0" rIns="0" bIns="0" rtlCol="0">
            <a:spAutoFit/>
          </a:bodyPr>
          <a:lstStyle/>
          <a:p>
            <a:pPr marL="11377"/>
            <a:r>
              <a:rPr lang="es-ES" spc="-13">
                <a:hlinkClick r:id="rId8"/>
              </a:rPr>
              <a:t>Documento estrictamente reservado a los profesionales de la salud</a:t>
            </a:r>
            <a:endParaRPr spc="-13" dirty="0">
              <a:hlinkClick r:id="rId8"/>
            </a:endParaRPr>
          </a:p>
        </p:txBody>
      </p:sp>
    </p:spTree>
    <p:extLst>
      <p:ext uri="{BB962C8B-B14F-4D97-AF65-F5344CB8AC3E}">
        <p14:creationId xmlns:p14="http://schemas.microsoft.com/office/powerpoint/2010/main" val="17878576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2869169856"/>
              </p:ext>
            </p:extLst>
          </p:nvPr>
        </p:nvGraphicFramePr>
        <p:xfrm>
          <a:off x="1900388" y="733609"/>
          <a:ext cx="5739245" cy="3847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object 3"/>
          <p:cNvSpPr txBox="1"/>
          <p:nvPr/>
        </p:nvSpPr>
        <p:spPr>
          <a:xfrm>
            <a:off x="695498" y="1617401"/>
            <a:ext cx="8114145" cy="3769302"/>
          </a:xfrm>
          <a:prstGeom prst="rect">
            <a:avLst/>
          </a:prstGeom>
        </p:spPr>
        <p:txBody>
          <a:bodyPr vert="horz" wrap="square" lIns="0" tIns="0" rIns="0" bIns="0" rtlCol="0">
            <a:spAutoFit/>
          </a:bodyPr>
          <a:lstStyle/>
          <a:p>
            <a:pPr marL="318519" marR="629643" indent="-307142" algn="just" defTabSz="819047">
              <a:buClr>
                <a:srgbClr val="B52024"/>
              </a:buClr>
              <a:buFont typeface="Arial" pitchFamily="34" charset="0"/>
              <a:buChar char="•"/>
              <a:tabLst>
                <a:tab pos="329893" algn="l"/>
              </a:tabLst>
            </a:pPr>
            <a:r>
              <a:rPr spc="-9" dirty="0">
                <a:solidFill>
                  <a:prstClr val="black"/>
                </a:solidFill>
                <a:latin typeface="Calibri" pitchFamily="34" charset="0"/>
                <a:cs typeface="Calibri"/>
              </a:rPr>
              <a:t>Incrementa</a:t>
            </a:r>
            <a:r>
              <a:rPr spc="4" dirty="0">
                <a:solidFill>
                  <a:prstClr val="black"/>
                </a:solidFill>
                <a:latin typeface="Calibri" pitchFamily="34" charset="0"/>
                <a:cs typeface="Calibri"/>
              </a:rPr>
              <a:t> </a:t>
            </a:r>
            <a:r>
              <a:rPr spc="-9" dirty="0">
                <a:solidFill>
                  <a:prstClr val="black"/>
                </a:solidFill>
                <a:latin typeface="Calibri" pitchFamily="34" charset="0"/>
                <a:cs typeface="Calibri"/>
              </a:rPr>
              <a:t>a</a:t>
            </a:r>
            <a:r>
              <a:rPr spc="4" dirty="0">
                <a:solidFill>
                  <a:prstClr val="black"/>
                </a:solidFill>
                <a:latin typeface="Calibri" pitchFamily="34" charset="0"/>
                <a:cs typeface="Calibri"/>
              </a:rPr>
              <a:t> </a:t>
            </a:r>
            <a:r>
              <a:rPr spc="-9" dirty="0">
                <a:solidFill>
                  <a:prstClr val="black"/>
                </a:solidFill>
                <a:latin typeface="Calibri" pitchFamily="34" charset="0"/>
                <a:cs typeface="Calibri"/>
              </a:rPr>
              <a:t>nivel</a:t>
            </a:r>
            <a:r>
              <a:rPr dirty="0">
                <a:solidFill>
                  <a:prstClr val="black"/>
                </a:solidFill>
                <a:latin typeface="Calibri" pitchFamily="34" charset="0"/>
                <a:cs typeface="Calibri"/>
              </a:rPr>
              <a:t> </a:t>
            </a:r>
            <a:r>
              <a:rPr spc="-9" dirty="0">
                <a:solidFill>
                  <a:prstClr val="black"/>
                </a:solidFill>
                <a:latin typeface="Calibri" pitchFamily="34" charset="0"/>
                <a:cs typeface="Calibri"/>
              </a:rPr>
              <a:t>cortical</a:t>
            </a:r>
            <a:r>
              <a:rPr dirty="0">
                <a:solidFill>
                  <a:prstClr val="black"/>
                </a:solidFill>
                <a:latin typeface="Calibri" pitchFamily="34" charset="0"/>
                <a:cs typeface="Calibri"/>
              </a:rPr>
              <a:t> </a:t>
            </a:r>
            <a:r>
              <a:rPr spc="-9" dirty="0">
                <a:solidFill>
                  <a:prstClr val="black"/>
                </a:solidFill>
                <a:latin typeface="Calibri" pitchFamily="34" charset="0"/>
                <a:cs typeface="Calibri"/>
              </a:rPr>
              <a:t>la</a:t>
            </a:r>
            <a:r>
              <a:rPr spc="4" dirty="0">
                <a:solidFill>
                  <a:prstClr val="black"/>
                </a:solidFill>
                <a:latin typeface="Calibri" pitchFamily="34" charset="0"/>
                <a:cs typeface="Calibri"/>
              </a:rPr>
              <a:t> </a:t>
            </a:r>
            <a:r>
              <a:rPr spc="-9" dirty="0">
                <a:solidFill>
                  <a:prstClr val="black"/>
                </a:solidFill>
                <a:latin typeface="Calibri" pitchFamily="34" charset="0"/>
                <a:cs typeface="Calibri"/>
              </a:rPr>
              <a:t>capac</a:t>
            </a:r>
            <a:r>
              <a:rPr dirty="0">
                <a:solidFill>
                  <a:prstClr val="black"/>
                </a:solidFill>
                <a:latin typeface="Calibri" pitchFamily="34" charset="0"/>
                <a:cs typeface="Calibri"/>
              </a:rPr>
              <a:t>i</a:t>
            </a:r>
            <a:r>
              <a:rPr spc="-13" dirty="0">
                <a:solidFill>
                  <a:prstClr val="black"/>
                </a:solidFill>
                <a:latin typeface="Calibri" pitchFamily="34" charset="0"/>
                <a:cs typeface="Calibri"/>
              </a:rPr>
              <a:t>dad</a:t>
            </a:r>
            <a:r>
              <a:rPr spc="4" dirty="0">
                <a:solidFill>
                  <a:prstClr val="black"/>
                </a:solidFill>
                <a:latin typeface="Calibri" pitchFamily="34" charset="0"/>
                <a:cs typeface="Calibri"/>
              </a:rPr>
              <a:t> </a:t>
            </a:r>
            <a:r>
              <a:rPr spc="-13" dirty="0">
                <a:solidFill>
                  <a:prstClr val="black"/>
                </a:solidFill>
                <a:latin typeface="Calibri" pitchFamily="34" charset="0"/>
                <a:cs typeface="Calibri"/>
              </a:rPr>
              <a:t>de</a:t>
            </a:r>
            <a:r>
              <a:rPr spc="4" dirty="0">
                <a:solidFill>
                  <a:prstClr val="black"/>
                </a:solidFill>
                <a:latin typeface="Calibri" pitchFamily="34" charset="0"/>
                <a:cs typeface="Calibri"/>
              </a:rPr>
              <a:t> </a:t>
            </a:r>
            <a:r>
              <a:rPr spc="-9" dirty="0">
                <a:solidFill>
                  <a:prstClr val="black"/>
                </a:solidFill>
                <a:latin typeface="Calibri" pitchFamily="34" charset="0"/>
                <a:cs typeface="Calibri"/>
              </a:rPr>
              <a:t>los</a:t>
            </a:r>
            <a:r>
              <a:rPr spc="4" dirty="0">
                <a:solidFill>
                  <a:prstClr val="black"/>
                </a:solidFill>
                <a:latin typeface="Calibri" pitchFamily="34" charset="0"/>
                <a:cs typeface="Calibri"/>
              </a:rPr>
              <a:t> </a:t>
            </a:r>
            <a:r>
              <a:rPr spc="-9" dirty="0">
                <a:solidFill>
                  <a:prstClr val="black"/>
                </a:solidFill>
                <a:latin typeface="Calibri" pitchFamily="34" charset="0"/>
                <a:cs typeface="Calibri"/>
              </a:rPr>
              <a:t>receptores</a:t>
            </a:r>
            <a:r>
              <a:rPr spc="4" dirty="0">
                <a:solidFill>
                  <a:prstClr val="black"/>
                </a:solidFill>
                <a:latin typeface="Calibri" pitchFamily="34" charset="0"/>
                <a:cs typeface="Calibri"/>
              </a:rPr>
              <a:t> </a:t>
            </a:r>
            <a:r>
              <a:rPr spc="-9" dirty="0">
                <a:solidFill>
                  <a:prstClr val="black"/>
                </a:solidFill>
                <a:latin typeface="Calibri" pitchFamily="34" charset="0"/>
                <a:cs typeface="Calibri"/>
              </a:rPr>
              <a:t>muscar</a:t>
            </a:r>
            <a:r>
              <a:rPr dirty="0">
                <a:solidFill>
                  <a:prstClr val="black"/>
                </a:solidFill>
                <a:latin typeface="Calibri" pitchFamily="34" charset="0"/>
                <a:cs typeface="Calibri"/>
              </a:rPr>
              <a:t>i</a:t>
            </a:r>
            <a:r>
              <a:rPr spc="-9" dirty="0">
                <a:solidFill>
                  <a:prstClr val="black"/>
                </a:solidFill>
                <a:latin typeface="Calibri" pitchFamily="34" charset="0"/>
                <a:cs typeface="Calibri"/>
              </a:rPr>
              <a:t>nínicos</a:t>
            </a:r>
            <a:r>
              <a:rPr spc="4" dirty="0">
                <a:solidFill>
                  <a:prstClr val="black"/>
                </a:solidFill>
                <a:latin typeface="Calibri" pitchFamily="34" charset="0"/>
                <a:cs typeface="Calibri"/>
              </a:rPr>
              <a:t> </a:t>
            </a:r>
            <a:r>
              <a:rPr spc="-13" dirty="0">
                <a:solidFill>
                  <a:prstClr val="black"/>
                </a:solidFill>
                <a:latin typeface="Calibri" pitchFamily="34" charset="0"/>
                <a:cs typeface="Calibri"/>
              </a:rPr>
              <a:t>de</a:t>
            </a:r>
            <a:r>
              <a:rPr spc="-9" dirty="0">
                <a:solidFill>
                  <a:prstClr val="black"/>
                </a:solidFill>
                <a:latin typeface="Calibri" pitchFamily="34" charset="0"/>
                <a:cs typeface="Calibri"/>
              </a:rPr>
              <a:t> acetilcol</a:t>
            </a:r>
            <a:r>
              <a:rPr dirty="0">
                <a:solidFill>
                  <a:prstClr val="black"/>
                </a:solidFill>
                <a:latin typeface="Calibri" pitchFamily="34" charset="0"/>
                <a:cs typeface="Calibri"/>
              </a:rPr>
              <a:t>i</a:t>
            </a:r>
            <a:r>
              <a:rPr spc="-9" dirty="0">
                <a:solidFill>
                  <a:prstClr val="black"/>
                </a:solidFill>
                <a:latin typeface="Calibri" pitchFamily="34" charset="0"/>
                <a:cs typeface="Calibri"/>
              </a:rPr>
              <a:t>na,</a:t>
            </a:r>
            <a:r>
              <a:rPr spc="-4" dirty="0">
                <a:solidFill>
                  <a:prstClr val="black"/>
                </a:solidFill>
                <a:latin typeface="Calibri" pitchFamily="34" charset="0"/>
                <a:cs typeface="Calibri"/>
              </a:rPr>
              <a:t> </a:t>
            </a:r>
            <a:r>
              <a:rPr spc="-13" dirty="0">
                <a:solidFill>
                  <a:prstClr val="black"/>
                </a:solidFill>
                <a:latin typeface="Calibri" pitchFamily="34" charset="0"/>
                <a:cs typeface="Calibri"/>
              </a:rPr>
              <a:t>que</a:t>
            </a:r>
            <a:r>
              <a:rPr dirty="0">
                <a:solidFill>
                  <a:prstClr val="black"/>
                </a:solidFill>
                <a:latin typeface="Calibri" pitchFamily="34" charset="0"/>
                <a:cs typeface="Calibri"/>
              </a:rPr>
              <a:t> </a:t>
            </a:r>
            <a:r>
              <a:rPr spc="-13" dirty="0">
                <a:solidFill>
                  <a:prstClr val="black"/>
                </a:solidFill>
                <a:latin typeface="Calibri" pitchFamily="34" charset="0"/>
                <a:cs typeface="Calibri"/>
              </a:rPr>
              <a:t>median</a:t>
            </a:r>
            <a:r>
              <a:rPr dirty="0">
                <a:solidFill>
                  <a:prstClr val="black"/>
                </a:solidFill>
                <a:latin typeface="Calibri" pitchFamily="34" charset="0"/>
                <a:cs typeface="Calibri"/>
              </a:rPr>
              <a:t> </a:t>
            </a:r>
            <a:r>
              <a:rPr spc="-13" dirty="0">
                <a:solidFill>
                  <a:prstClr val="black"/>
                </a:solidFill>
                <a:latin typeface="Calibri" pitchFamily="34" charset="0"/>
                <a:cs typeface="Calibri"/>
              </a:rPr>
              <a:t>en</a:t>
            </a:r>
            <a:r>
              <a:rPr dirty="0">
                <a:solidFill>
                  <a:prstClr val="black"/>
                </a:solidFill>
                <a:latin typeface="Calibri" pitchFamily="34" charset="0"/>
                <a:cs typeface="Calibri"/>
              </a:rPr>
              <a:t> </a:t>
            </a:r>
            <a:r>
              <a:rPr spc="-9" dirty="0">
                <a:solidFill>
                  <a:prstClr val="black"/>
                </a:solidFill>
                <a:latin typeface="Calibri" pitchFamily="34" charset="0"/>
                <a:cs typeface="Calibri"/>
              </a:rPr>
              <a:t>la</a:t>
            </a:r>
            <a:r>
              <a:rPr dirty="0">
                <a:solidFill>
                  <a:prstClr val="black"/>
                </a:solidFill>
                <a:latin typeface="Calibri" pitchFamily="34" charset="0"/>
                <a:cs typeface="Calibri"/>
              </a:rPr>
              <a:t> </a:t>
            </a:r>
            <a:r>
              <a:rPr spc="-13" dirty="0">
                <a:solidFill>
                  <a:prstClr val="black"/>
                </a:solidFill>
                <a:latin typeface="Calibri" pitchFamily="34" charset="0"/>
                <a:cs typeface="Calibri"/>
              </a:rPr>
              <a:t>memoria</a:t>
            </a:r>
            <a:r>
              <a:rPr dirty="0">
                <a:solidFill>
                  <a:prstClr val="black"/>
                </a:solidFill>
                <a:latin typeface="Calibri" pitchFamily="34" charset="0"/>
                <a:cs typeface="Calibri"/>
              </a:rPr>
              <a:t> </a:t>
            </a:r>
            <a:r>
              <a:rPr spc="-9" dirty="0">
                <a:solidFill>
                  <a:prstClr val="black"/>
                </a:solidFill>
                <a:latin typeface="Calibri" pitchFamily="34" charset="0"/>
                <a:cs typeface="Calibri"/>
              </a:rPr>
              <a:t>y</a:t>
            </a:r>
            <a:r>
              <a:rPr dirty="0">
                <a:solidFill>
                  <a:prstClr val="black"/>
                </a:solidFill>
                <a:latin typeface="Calibri" pitchFamily="34" charset="0"/>
                <a:cs typeface="Calibri"/>
              </a:rPr>
              <a:t> </a:t>
            </a:r>
            <a:r>
              <a:rPr spc="-9" dirty="0">
                <a:solidFill>
                  <a:prstClr val="black"/>
                </a:solidFill>
                <a:latin typeface="Calibri" pitchFamily="34" charset="0"/>
                <a:cs typeface="Calibri"/>
              </a:rPr>
              <a:t>la</a:t>
            </a:r>
            <a:r>
              <a:rPr dirty="0">
                <a:solidFill>
                  <a:prstClr val="black"/>
                </a:solidFill>
                <a:latin typeface="Calibri" pitchFamily="34" charset="0"/>
                <a:cs typeface="Calibri"/>
              </a:rPr>
              <a:t> </a:t>
            </a:r>
            <a:r>
              <a:rPr spc="-9" dirty="0">
                <a:solidFill>
                  <a:prstClr val="black"/>
                </a:solidFill>
                <a:latin typeface="Calibri" pitchFamily="34" charset="0"/>
                <a:cs typeface="Calibri"/>
              </a:rPr>
              <a:t>cognición.</a:t>
            </a:r>
            <a:endParaRPr dirty="0">
              <a:solidFill>
                <a:prstClr val="black"/>
              </a:solidFill>
              <a:latin typeface="Calibri" pitchFamily="34" charset="0"/>
              <a:cs typeface="Calibri"/>
            </a:endParaRPr>
          </a:p>
          <a:p>
            <a:pPr algn="just" defTabSz="819047">
              <a:spcBef>
                <a:spcPts val="14"/>
              </a:spcBef>
              <a:buClr>
                <a:srgbClr val="B52024"/>
              </a:buClr>
              <a:buFont typeface="Calibri"/>
              <a:buChar char="•"/>
            </a:pPr>
            <a:endParaRPr dirty="0">
              <a:solidFill>
                <a:prstClr val="black"/>
              </a:solidFill>
              <a:latin typeface="Calibri" pitchFamily="34" charset="0"/>
              <a:cs typeface="Times New Roman"/>
            </a:endParaRPr>
          </a:p>
          <a:p>
            <a:pPr marL="318519" marR="4559" indent="-307142" algn="just" defTabSz="819047">
              <a:lnSpc>
                <a:spcPct val="150000"/>
              </a:lnSpc>
              <a:buClr>
                <a:srgbClr val="B52024"/>
              </a:buClr>
              <a:buFont typeface="Arial" pitchFamily="34" charset="0"/>
              <a:buChar char="•"/>
              <a:tabLst>
                <a:tab pos="381090" algn="l"/>
              </a:tabLst>
            </a:pPr>
            <a:r>
              <a:rPr spc="-9" dirty="0">
                <a:solidFill>
                  <a:prstClr val="black"/>
                </a:solidFill>
                <a:latin typeface="Calibri" pitchFamily="34" charset="0"/>
                <a:cs typeface="Calibri"/>
              </a:rPr>
              <a:t>Contiene</a:t>
            </a:r>
            <a:r>
              <a:rPr spc="-4" dirty="0">
                <a:solidFill>
                  <a:prstClr val="black"/>
                </a:solidFill>
                <a:latin typeface="Calibri" pitchFamily="34" charset="0"/>
                <a:cs typeface="Calibri"/>
              </a:rPr>
              <a:t> </a:t>
            </a:r>
            <a:r>
              <a:rPr spc="-9" dirty="0">
                <a:solidFill>
                  <a:prstClr val="black"/>
                </a:solidFill>
                <a:latin typeface="Calibri" pitchFamily="34" charset="0"/>
                <a:cs typeface="Calibri"/>
              </a:rPr>
              <a:t>colina,</a:t>
            </a:r>
            <a:r>
              <a:rPr spc="-4" dirty="0">
                <a:solidFill>
                  <a:prstClr val="black"/>
                </a:solidFill>
                <a:latin typeface="Calibri" pitchFamily="34" charset="0"/>
                <a:cs typeface="Calibri"/>
              </a:rPr>
              <a:t> </a:t>
            </a:r>
            <a:r>
              <a:rPr spc="-9" dirty="0">
                <a:solidFill>
                  <a:prstClr val="black"/>
                </a:solidFill>
                <a:latin typeface="Calibri" pitchFamily="34" charset="0"/>
                <a:cs typeface="Calibri"/>
              </a:rPr>
              <a:t>lo</a:t>
            </a:r>
            <a:r>
              <a:rPr spc="-4" dirty="0">
                <a:solidFill>
                  <a:prstClr val="black"/>
                </a:solidFill>
                <a:latin typeface="Calibri" pitchFamily="34" charset="0"/>
                <a:cs typeface="Calibri"/>
              </a:rPr>
              <a:t> </a:t>
            </a:r>
            <a:r>
              <a:rPr spc="-13" dirty="0">
                <a:solidFill>
                  <a:prstClr val="black"/>
                </a:solidFill>
                <a:latin typeface="Calibri" pitchFamily="34" charset="0"/>
                <a:cs typeface="Calibri"/>
              </a:rPr>
              <a:t>que</a:t>
            </a:r>
            <a:r>
              <a:rPr spc="-4" dirty="0">
                <a:solidFill>
                  <a:prstClr val="black"/>
                </a:solidFill>
                <a:latin typeface="Calibri" pitchFamily="34" charset="0"/>
                <a:cs typeface="Calibri"/>
              </a:rPr>
              <a:t> </a:t>
            </a:r>
            <a:r>
              <a:rPr spc="-13" dirty="0">
                <a:solidFill>
                  <a:prstClr val="black"/>
                </a:solidFill>
                <a:latin typeface="Calibri" pitchFamily="34" charset="0"/>
                <a:cs typeface="Calibri"/>
              </a:rPr>
              <a:t>puede</a:t>
            </a:r>
            <a:r>
              <a:rPr spc="-4" dirty="0">
                <a:solidFill>
                  <a:prstClr val="black"/>
                </a:solidFill>
                <a:latin typeface="Calibri" pitchFamily="34" charset="0"/>
                <a:cs typeface="Calibri"/>
              </a:rPr>
              <a:t> </a:t>
            </a:r>
            <a:r>
              <a:rPr spc="-9" dirty="0">
                <a:solidFill>
                  <a:prstClr val="black"/>
                </a:solidFill>
                <a:latin typeface="Calibri" pitchFamily="34" charset="0"/>
                <a:cs typeface="Calibri"/>
              </a:rPr>
              <a:t>ayudar</a:t>
            </a:r>
            <a:r>
              <a:rPr spc="-4" dirty="0">
                <a:solidFill>
                  <a:prstClr val="black"/>
                </a:solidFill>
                <a:latin typeface="Calibri" pitchFamily="34" charset="0"/>
                <a:cs typeface="Calibri"/>
              </a:rPr>
              <a:t> </a:t>
            </a:r>
            <a:r>
              <a:rPr spc="-9" dirty="0">
                <a:solidFill>
                  <a:prstClr val="black"/>
                </a:solidFill>
                <a:latin typeface="Calibri" pitchFamily="34" charset="0"/>
                <a:cs typeface="Calibri"/>
              </a:rPr>
              <a:t>a</a:t>
            </a:r>
            <a:r>
              <a:rPr spc="-4" dirty="0">
                <a:solidFill>
                  <a:prstClr val="black"/>
                </a:solidFill>
                <a:latin typeface="Calibri" pitchFamily="34" charset="0"/>
                <a:cs typeface="Calibri"/>
              </a:rPr>
              <a:t> </a:t>
            </a:r>
            <a:r>
              <a:rPr spc="-9" dirty="0">
                <a:solidFill>
                  <a:prstClr val="black"/>
                </a:solidFill>
                <a:latin typeface="Calibri" pitchFamily="34" charset="0"/>
                <a:cs typeface="Calibri"/>
              </a:rPr>
              <a:t>la</a:t>
            </a:r>
            <a:r>
              <a:rPr spc="-4" dirty="0">
                <a:solidFill>
                  <a:prstClr val="black"/>
                </a:solidFill>
                <a:latin typeface="Calibri" pitchFamily="34" charset="0"/>
                <a:cs typeface="Calibri"/>
              </a:rPr>
              <a:t> </a:t>
            </a:r>
            <a:r>
              <a:rPr spc="-9" dirty="0">
                <a:solidFill>
                  <a:prstClr val="black"/>
                </a:solidFill>
                <a:latin typeface="Calibri" pitchFamily="34" charset="0"/>
                <a:cs typeface="Calibri"/>
              </a:rPr>
              <a:t>producción</a:t>
            </a:r>
            <a:r>
              <a:rPr spc="-4" dirty="0">
                <a:solidFill>
                  <a:prstClr val="black"/>
                </a:solidFill>
                <a:latin typeface="Calibri" pitchFamily="34" charset="0"/>
                <a:cs typeface="Calibri"/>
              </a:rPr>
              <a:t> </a:t>
            </a:r>
            <a:r>
              <a:rPr spc="-9" dirty="0">
                <a:solidFill>
                  <a:prstClr val="black"/>
                </a:solidFill>
                <a:latin typeface="Calibri" pitchFamily="34" charset="0"/>
                <a:cs typeface="Calibri"/>
              </a:rPr>
              <a:t>del</a:t>
            </a:r>
            <a:r>
              <a:rPr spc="-4" dirty="0">
                <a:solidFill>
                  <a:prstClr val="black"/>
                </a:solidFill>
                <a:latin typeface="Calibri" pitchFamily="34" charset="0"/>
                <a:cs typeface="Calibri"/>
              </a:rPr>
              <a:t> </a:t>
            </a:r>
            <a:r>
              <a:rPr spc="-9" dirty="0">
                <a:solidFill>
                  <a:prstClr val="black"/>
                </a:solidFill>
                <a:latin typeface="Calibri" pitchFamily="34" charset="0"/>
                <a:cs typeface="Calibri"/>
              </a:rPr>
              <a:t>cuerpo</a:t>
            </a:r>
            <a:r>
              <a:rPr spc="-4" dirty="0">
                <a:solidFill>
                  <a:prstClr val="black"/>
                </a:solidFill>
                <a:latin typeface="Calibri" pitchFamily="34" charset="0"/>
                <a:cs typeface="Calibri"/>
              </a:rPr>
              <a:t> </a:t>
            </a:r>
            <a:r>
              <a:rPr spc="-13" dirty="0">
                <a:solidFill>
                  <a:prstClr val="black"/>
                </a:solidFill>
                <a:latin typeface="Calibri" pitchFamily="34" charset="0"/>
                <a:cs typeface="Calibri"/>
              </a:rPr>
              <a:t>de</a:t>
            </a:r>
            <a:r>
              <a:rPr spc="-4" dirty="0">
                <a:solidFill>
                  <a:prstClr val="black"/>
                </a:solidFill>
                <a:latin typeface="Calibri" pitchFamily="34" charset="0"/>
                <a:cs typeface="Calibri"/>
              </a:rPr>
              <a:t> </a:t>
            </a:r>
            <a:r>
              <a:rPr spc="-9" dirty="0">
                <a:solidFill>
                  <a:prstClr val="black"/>
                </a:solidFill>
                <a:latin typeface="Calibri" pitchFamily="34" charset="0"/>
                <a:cs typeface="Calibri"/>
              </a:rPr>
              <a:t>la</a:t>
            </a:r>
            <a:r>
              <a:rPr spc="-4" dirty="0">
                <a:solidFill>
                  <a:prstClr val="black"/>
                </a:solidFill>
                <a:latin typeface="Calibri" pitchFamily="34" charset="0"/>
                <a:cs typeface="Calibri"/>
              </a:rPr>
              <a:t> </a:t>
            </a:r>
            <a:r>
              <a:rPr spc="-9" dirty="0">
                <a:solidFill>
                  <a:prstClr val="black"/>
                </a:solidFill>
                <a:latin typeface="Calibri" pitchFamily="34" charset="0"/>
                <a:cs typeface="Calibri"/>
              </a:rPr>
              <a:t>acetilcolina</a:t>
            </a:r>
            <a:r>
              <a:rPr spc="-4" dirty="0">
                <a:solidFill>
                  <a:prstClr val="black"/>
                </a:solidFill>
                <a:latin typeface="Calibri" pitchFamily="34" charset="0"/>
                <a:cs typeface="Calibri"/>
              </a:rPr>
              <a:t>, </a:t>
            </a:r>
            <a:r>
              <a:rPr spc="-13" dirty="0">
                <a:solidFill>
                  <a:prstClr val="black"/>
                </a:solidFill>
                <a:latin typeface="Calibri" pitchFamily="34" charset="0"/>
                <a:cs typeface="Calibri"/>
              </a:rPr>
              <a:t>que</a:t>
            </a:r>
            <a:r>
              <a:rPr dirty="0">
                <a:solidFill>
                  <a:prstClr val="black"/>
                </a:solidFill>
                <a:latin typeface="Calibri" pitchFamily="34" charset="0"/>
                <a:cs typeface="Calibri"/>
              </a:rPr>
              <a:t> </a:t>
            </a:r>
            <a:r>
              <a:rPr spc="-9" dirty="0">
                <a:solidFill>
                  <a:prstClr val="black"/>
                </a:solidFill>
                <a:latin typeface="Calibri" pitchFamily="34" charset="0"/>
                <a:cs typeface="Calibri"/>
              </a:rPr>
              <a:t>tiene</a:t>
            </a:r>
            <a:r>
              <a:rPr dirty="0">
                <a:solidFill>
                  <a:prstClr val="black"/>
                </a:solidFill>
                <a:latin typeface="Calibri" pitchFamily="34" charset="0"/>
                <a:cs typeface="Calibri"/>
              </a:rPr>
              <a:t> </a:t>
            </a:r>
            <a:r>
              <a:rPr spc="-13" dirty="0">
                <a:solidFill>
                  <a:prstClr val="black"/>
                </a:solidFill>
                <a:latin typeface="Calibri" pitchFamily="34" charset="0"/>
                <a:cs typeface="Calibri"/>
              </a:rPr>
              <a:t>una</a:t>
            </a:r>
            <a:r>
              <a:rPr dirty="0">
                <a:solidFill>
                  <a:prstClr val="black"/>
                </a:solidFill>
                <a:latin typeface="Calibri" pitchFamily="34" charset="0"/>
                <a:cs typeface="Calibri"/>
              </a:rPr>
              <a:t> </a:t>
            </a:r>
            <a:r>
              <a:rPr spc="-9" dirty="0">
                <a:solidFill>
                  <a:prstClr val="black"/>
                </a:solidFill>
                <a:latin typeface="Calibri" pitchFamily="34" charset="0"/>
                <a:cs typeface="Calibri"/>
              </a:rPr>
              <a:t>función</a:t>
            </a:r>
            <a:r>
              <a:rPr dirty="0">
                <a:solidFill>
                  <a:prstClr val="black"/>
                </a:solidFill>
                <a:latin typeface="Calibri" pitchFamily="34" charset="0"/>
                <a:cs typeface="Calibri"/>
              </a:rPr>
              <a:t> </a:t>
            </a:r>
            <a:r>
              <a:rPr spc="-13" dirty="0">
                <a:solidFill>
                  <a:prstClr val="black"/>
                </a:solidFill>
                <a:latin typeface="Calibri" pitchFamily="34" charset="0"/>
                <a:cs typeface="Calibri"/>
              </a:rPr>
              <a:t>c</a:t>
            </a:r>
            <a:r>
              <a:rPr spc="-9" dirty="0">
                <a:solidFill>
                  <a:prstClr val="black"/>
                </a:solidFill>
                <a:latin typeface="Calibri" pitchFamily="34" charset="0"/>
                <a:cs typeface="Calibri"/>
              </a:rPr>
              <a:t>rítica</a:t>
            </a:r>
            <a:r>
              <a:rPr dirty="0">
                <a:solidFill>
                  <a:prstClr val="black"/>
                </a:solidFill>
                <a:latin typeface="Calibri" pitchFamily="34" charset="0"/>
                <a:cs typeface="Calibri"/>
              </a:rPr>
              <a:t> </a:t>
            </a:r>
            <a:r>
              <a:rPr spc="-13" dirty="0">
                <a:solidFill>
                  <a:prstClr val="black"/>
                </a:solidFill>
                <a:latin typeface="Calibri" pitchFamily="34" charset="0"/>
                <a:cs typeface="Calibri"/>
              </a:rPr>
              <a:t>en</a:t>
            </a:r>
            <a:r>
              <a:rPr dirty="0">
                <a:solidFill>
                  <a:prstClr val="black"/>
                </a:solidFill>
                <a:latin typeface="Calibri" pitchFamily="34" charset="0"/>
                <a:cs typeface="Calibri"/>
              </a:rPr>
              <a:t> </a:t>
            </a:r>
            <a:r>
              <a:rPr spc="-9" dirty="0">
                <a:solidFill>
                  <a:prstClr val="black"/>
                </a:solidFill>
                <a:latin typeface="Calibri" pitchFamily="34" charset="0"/>
                <a:cs typeface="Calibri"/>
              </a:rPr>
              <a:t>la</a:t>
            </a:r>
            <a:r>
              <a:rPr dirty="0">
                <a:solidFill>
                  <a:prstClr val="black"/>
                </a:solidFill>
                <a:latin typeface="Calibri" pitchFamily="34" charset="0"/>
                <a:cs typeface="Calibri"/>
              </a:rPr>
              <a:t> </a:t>
            </a:r>
            <a:r>
              <a:rPr spc="-9" dirty="0">
                <a:solidFill>
                  <a:prstClr val="black"/>
                </a:solidFill>
                <a:latin typeface="Calibri" pitchFamily="34" charset="0"/>
                <a:cs typeface="Calibri"/>
              </a:rPr>
              <a:t>formación</a:t>
            </a:r>
            <a:r>
              <a:rPr dirty="0">
                <a:solidFill>
                  <a:prstClr val="black"/>
                </a:solidFill>
                <a:latin typeface="Calibri" pitchFamily="34" charset="0"/>
                <a:cs typeface="Calibri"/>
              </a:rPr>
              <a:t> </a:t>
            </a:r>
            <a:r>
              <a:rPr spc="-9" dirty="0">
                <a:solidFill>
                  <a:prstClr val="black"/>
                </a:solidFill>
                <a:latin typeface="Calibri" pitchFamily="34" charset="0"/>
                <a:cs typeface="Calibri"/>
              </a:rPr>
              <a:t>inicial</a:t>
            </a:r>
            <a:r>
              <a:rPr dirty="0">
                <a:solidFill>
                  <a:prstClr val="black"/>
                </a:solidFill>
                <a:latin typeface="Calibri" pitchFamily="34" charset="0"/>
                <a:cs typeface="Calibri"/>
              </a:rPr>
              <a:t> </a:t>
            </a:r>
            <a:r>
              <a:rPr spc="-13" dirty="0">
                <a:solidFill>
                  <a:prstClr val="black"/>
                </a:solidFill>
                <a:latin typeface="Calibri" pitchFamily="34" charset="0"/>
                <a:cs typeface="Calibri"/>
              </a:rPr>
              <a:t>de</a:t>
            </a:r>
            <a:r>
              <a:rPr dirty="0">
                <a:solidFill>
                  <a:prstClr val="black"/>
                </a:solidFill>
                <a:latin typeface="Calibri" pitchFamily="34" charset="0"/>
                <a:cs typeface="Calibri"/>
              </a:rPr>
              <a:t> </a:t>
            </a:r>
            <a:r>
              <a:rPr spc="-9" dirty="0">
                <a:solidFill>
                  <a:prstClr val="black"/>
                </a:solidFill>
                <a:latin typeface="Calibri" pitchFamily="34" charset="0"/>
                <a:cs typeface="Calibri"/>
              </a:rPr>
              <a:t>la</a:t>
            </a:r>
            <a:r>
              <a:rPr dirty="0">
                <a:solidFill>
                  <a:prstClr val="black"/>
                </a:solidFill>
                <a:latin typeface="Calibri" pitchFamily="34" charset="0"/>
                <a:cs typeface="Calibri"/>
              </a:rPr>
              <a:t> </a:t>
            </a:r>
            <a:r>
              <a:rPr spc="-22" dirty="0">
                <a:solidFill>
                  <a:prstClr val="black"/>
                </a:solidFill>
                <a:latin typeface="Calibri" pitchFamily="34" charset="0"/>
                <a:cs typeface="Calibri"/>
              </a:rPr>
              <a:t>m</a:t>
            </a:r>
            <a:r>
              <a:rPr spc="-9" dirty="0">
                <a:solidFill>
                  <a:prstClr val="black"/>
                </a:solidFill>
                <a:latin typeface="Calibri" pitchFamily="34" charset="0"/>
                <a:cs typeface="Calibri"/>
              </a:rPr>
              <a:t>emoria</a:t>
            </a:r>
            <a:endParaRPr dirty="0">
              <a:solidFill>
                <a:prstClr val="black"/>
              </a:solidFill>
              <a:latin typeface="Calibri" pitchFamily="34" charset="0"/>
              <a:cs typeface="Calibri"/>
            </a:endParaRPr>
          </a:p>
          <a:p>
            <a:pPr algn="just" defTabSz="819047">
              <a:spcBef>
                <a:spcPts val="7"/>
              </a:spcBef>
              <a:buClr>
                <a:srgbClr val="B52024"/>
              </a:buClr>
              <a:buFont typeface="Calibri"/>
              <a:buChar char="•"/>
            </a:pPr>
            <a:endParaRPr dirty="0">
              <a:solidFill>
                <a:prstClr val="black"/>
              </a:solidFill>
              <a:latin typeface="Calibri" pitchFamily="34" charset="0"/>
              <a:cs typeface="Times New Roman"/>
            </a:endParaRPr>
          </a:p>
          <a:p>
            <a:pPr marL="318519" marR="1363377" indent="-307142" algn="just" defTabSz="819047">
              <a:lnSpc>
                <a:spcPct val="110700"/>
              </a:lnSpc>
              <a:buClr>
                <a:srgbClr val="B52024"/>
              </a:buClr>
              <a:buFont typeface="Arial" pitchFamily="34" charset="0"/>
              <a:buChar char="•"/>
              <a:tabLst>
                <a:tab pos="330464" algn="l"/>
              </a:tabLst>
            </a:pPr>
            <a:r>
              <a:rPr spc="-9" dirty="0">
                <a:solidFill>
                  <a:prstClr val="black"/>
                </a:solidFill>
                <a:latin typeface="Calibri" pitchFamily="34" charset="0"/>
                <a:cs typeface="Calibri"/>
              </a:rPr>
              <a:t>Es </a:t>
            </a:r>
            <a:r>
              <a:rPr spc="-13" dirty="0">
                <a:solidFill>
                  <a:prstClr val="black"/>
                </a:solidFill>
                <a:latin typeface="Calibri" pitchFamily="34" charset="0"/>
                <a:cs typeface="Calibri"/>
              </a:rPr>
              <a:t>un </a:t>
            </a:r>
            <a:r>
              <a:rPr spc="-9" dirty="0">
                <a:solidFill>
                  <a:prstClr val="black"/>
                </a:solidFill>
                <a:latin typeface="Calibri" pitchFamily="34" charset="0"/>
                <a:cs typeface="Calibri"/>
              </a:rPr>
              <a:t>potente captador </a:t>
            </a:r>
            <a:r>
              <a:rPr spc="-13" dirty="0">
                <a:solidFill>
                  <a:prstClr val="black"/>
                </a:solidFill>
                <a:latin typeface="Calibri" pitchFamily="34" charset="0"/>
                <a:cs typeface="Calibri"/>
              </a:rPr>
              <a:t>de </a:t>
            </a:r>
            <a:r>
              <a:rPr spc="-9" dirty="0">
                <a:solidFill>
                  <a:prstClr val="black"/>
                </a:solidFill>
                <a:latin typeface="Calibri" pitchFamily="34" charset="0"/>
                <a:cs typeface="Calibri"/>
              </a:rPr>
              <a:t>radicales libres lo </a:t>
            </a:r>
            <a:r>
              <a:rPr spc="-13" dirty="0">
                <a:solidFill>
                  <a:prstClr val="black"/>
                </a:solidFill>
                <a:latin typeface="Calibri" pitchFamily="34" charset="0"/>
                <a:cs typeface="Calibri"/>
              </a:rPr>
              <a:t>que </a:t>
            </a:r>
            <a:r>
              <a:rPr spc="-9" dirty="0">
                <a:solidFill>
                  <a:prstClr val="black"/>
                </a:solidFill>
                <a:latin typeface="Calibri" pitchFamily="34" charset="0"/>
                <a:cs typeface="Calibri"/>
              </a:rPr>
              <a:t>le confiere </a:t>
            </a:r>
            <a:r>
              <a:rPr spc="-13" dirty="0">
                <a:solidFill>
                  <a:prstClr val="black"/>
                </a:solidFill>
                <a:latin typeface="Calibri" pitchFamily="34" charset="0"/>
                <a:cs typeface="Calibri"/>
              </a:rPr>
              <a:t>un </a:t>
            </a:r>
            <a:r>
              <a:rPr spc="-9" dirty="0">
                <a:solidFill>
                  <a:prstClr val="black"/>
                </a:solidFill>
                <a:latin typeface="Calibri" pitchFamily="34" charset="0"/>
                <a:cs typeface="Calibri"/>
              </a:rPr>
              <a:t>gran</a:t>
            </a:r>
            <a:r>
              <a:rPr lang="es-ES" spc="-9" dirty="0">
                <a:solidFill>
                  <a:prstClr val="black"/>
                </a:solidFill>
                <a:latin typeface="Calibri" pitchFamily="34" charset="0"/>
                <a:cs typeface="Calibri"/>
              </a:rPr>
              <a:t> p</a:t>
            </a:r>
            <a:r>
              <a:rPr spc="-9" dirty="0" err="1">
                <a:solidFill>
                  <a:prstClr val="black"/>
                </a:solidFill>
                <a:latin typeface="Calibri" pitchFamily="34" charset="0"/>
                <a:cs typeface="Calibri"/>
              </a:rPr>
              <a:t>oder</a:t>
            </a:r>
            <a:r>
              <a:rPr spc="-9" dirty="0">
                <a:solidFill>
                  <a:prstClr val="black"/>
                </a:solidFill>
                <a:latin typeface="Calibri" pitchFamily="34" charset="0"/>
                <a:cs typeface="Calibri"/>
              </a:rPr>
              <a:t> antioxidante, </a:t>
            </a:r>
            <a:r>
              <a:rPr spc="-4" dirty="0">
                <a:solidFill>
                  <a:prstClr val="black"/>
                </a:solidFill>
                <a:latin typeface="Calibri" pitchFamily="34" charset="0"/>
                <a:cs typeface="Calibri"/>
              </a:rPr>
              <a:t>an</a:t>
            </a:r>
            <a:r>
              <a:rPr spc="-9" dirty="0">
                <a:solidFill>
                  <a:prstClr val="black"/>
                </a:solidFill>
                <a:latin typeface="Calibri" pitchFamily="34" charset="0"/>
                <a:cs typeface="Calibri"/>
              </a:rPr>
              <a:t>t</a:t>
            </a:r>
            <a:r>
              <a:rPr spc="-94" dirty="0">
                <a:solidFill>
                  <a:prstClr val="black"/>
                </a:solidFill>
                <a:latin typeface="Calibri" pitchFamily="34" charset="0"/>
                <a:cs typeface="Palatino Linotype"/>
              </a:rPr>
              <a:t>iperoxidativo</a:t>
            </a:r>
            <a:r>
              <a:rPr spc="-45" dirty="0">
                <a:solidFill>
                  <a:prstClr val="black"/>
                </a:solidFill>
                <a:latin typeface="Calibri" pitchFamily="34" charset="0"/>
                <a:cs typeface="Palatino Linotype"/>
              </a:rPr>
              <a:t> </a:t>
            </a:r>
            <a:r>
              <a:rPr spc="-4" dirty="0">
                <a:solidFill>
                  <a:prstClr val="black"/>
                </a:solidFill>
                <a:latin typeface="Calibri" pitchFamily="34" charset="0"/>
                <a:cs typeface="Calibri"/>
              </a:rPr>
              <a:t>,</a:t>
            </a:r>
            <a:r>
              <a:rPr spc="4" dirty="0">
                <a:solidFill>
                  <a:prstClr val="black"/>
                </a:solidFill>
                <a:latin typeface="Calibri" pitchFamily="34" charset="0"/>
                <a:cs typeface="Calibri"/>
              </a:rPr>
              <a:t> </a:t>
            </a:r>
            <a:r>
              <a:rPr spc="-9" dirty="0">
                <a:solidFill>
                  <a:prstClr val="black"/>
                </a:solidFill>
                <a:latin typeface="Calibri" pitchFamily="34" charset="0"/>
                <a:cs typeface="Calibri"/>
              </a:rPr>
              <a:t>lo</a:t>
            </a:r>
            <a:r>
              <a:rPr dirty="0">
                <a:solidFill>
                  <a:prstClr val="black"/>
                </a:solidFill>
                <a:latin typeface="Calibri" pitchFamily="34" charset="0"/>
                <a:cs typeface="Calibri"/>
              </a:rPr>
              <a:t> </a:t>
            </a:r>
            <a:r>
              <a:rPr spc="-13" dirty="0">
                <a:solidFill>
                  <a:prstClr val="black"/>
                </a:solidFill>
                <a:latin typeface="Calibri" pitchFamily="34" charset="0"/>
                <a:cs typeface="Calibri"/>
              </a:rPr>
              <a:t>que</a:t>
            </a:r>
            <a:r>
              <a:rPr dirty="0">
                <a:solidFill>
                  <a:prstClr val="black"/>
                </a:solidFill>
                <a:latin typeface="Calibri" pitchFamily="34" charset="0"/>
                <a:cs typeface="Calibri"/>
              </a:rPr>
              <a:t> </a:t>
            </a:r>
            <a:r>
              <a:rPr spc="-9" dirty="0">
                <a:solidFill>
                  <a:prstClr val="black"/>
                </a:solidFill>
                <a:latin typeface="Calibri" pitchFamily="34" charset="0"/>
                <a:cs typeface="Calibri"/>
              </a:rPr>
              <a:t>conlleva</a:t>
            </a:r>
            <a:r>
              <a:rPr dirty="0">
                <a:solidFill>
                  <a:prstClr val="black"/>
                </a:solidFill>
                <a:latin typeface="Calibri" pitchFamily="34" charset="0"/>
                <a:cs typeface="Calibri"/>
              </a:rPr>
              <a:t> </a:t>
            </a:r>
            <a:r>
              <a:rPr spc="-9" dirty="0">
                <a:solidFill>
                  <a:prstClr val="black"/>
                </a:solidFill>
                <a:latin typeface="Calibri" pitchFamily="34" charset="0"/>
                <a:cs typeface="Calibri"/>
              </a:rPr>
              <a:t>a</a:t>
            </a:r>
            <a:r>
              <a:rPr dirty="0">
                <a:solidFill>
                  <a:prstClr val="black"/>
                </a:solidFill>
                <a:latin typeface="Calibri" pitchFamily="34" charset="0"/>
                <a:cs typeface="Calibri"/>
              </a:rPr>
              <a:t> </a:t>
            </a:r>
            <a:r>
              <a:rPr spc="-9" dirty="0">
                <a:solidFill>
                  <a:prstClr val="black"/>
                </a:solidFill>
                <a:latin typeface="Calibri" pitchFamily="34" charset="0"/>
                <a:cs typeface="Calibri"/>
              </a:rPr>
              <a:t>la</a:t>
            </a:r>
            <a:r>
              <a:rPr dirty="0">
                <a:solidFill>
                  <a:prstClr val="black"/>
                </a:solidFill>
                <a:latin typeface="Calibri" pitchFamily="34" charset="0"/>
                <a:cs typeface="Calibri"/>
              </a:rPr>
              <a:t> </a:t>
            </a:r>
            <a:r>
              <a:rPr spc="-9" dirty="0">
                <a:solidFill>
                  <a:prstClr val="black"/>
                </a:solidFill>
                <a:latin typeface="Calibri" pitchFamily="34" charset="0"/>
                <a:cs typeface="Calibri"/>
              </a:rPr>
              <a:t>acción neuroprotectora</a:t>
            </a:r>
            <a:r>
              <a:rPr dirty="0">
                <a:solidFill>
                  <a:prstClr val="black"/>
                </a:solidFill>
                <a:latin typeface="Calibri" pitchFamily="34" charset="0"/>
                <a:cs typeface="Calibri"/>
              </a:rPr>
              <a:t>.</a:t>
            </a:r>
          </a:p>
          <a:p>
            <a:pPr marL="318519" marR="415212" indent="-307142" algn="just" defTabSz="819047">
              <a:spcBef>
                <a:spcPts val="615"/>
              </a:spcBef>
              <a:buClr>
                <a:srgbClr val="B52024"/>
              </a:buClr>
              <a:buFont typeface="Arial" pitchFamily="34" charset="0"/>
              <a:buChar char="•"/>
              <a:tabLst>
                <a:tab pos="329893" algn="l"/>
              </a:tabLst>
            </a:pPr>
            <a:r>
              <a:rPr spc="-13" dirty="0">
                <a:solidFill>
                  <a:prstClr val="black"/>
                </a:solidFill>
                <a:latin typeface="Calibri" pitchFamily="34" charset="0"/>
                <a:cs typeface="Calibri"/>
              </a:rPr>
              <a:t>Recomendado </a:t>
            </a:r>
            <a:r>
              <a:rPr spc="-9" dirty="0">
                <a:solidFill>
                  <a:prstClr val="black"/>
                </a:solidFill>
                <a:latin typeface="Calibri" pitchFamily="34" charset="0"/>
                <a:cs typeface="Calibri"/>
              </a:rPr>
              <a:t>para corregir la neurodegeneración, la </a:t>
            </a:r>
            <a:r>
              <a:rPr spc="-9" dirty="0" err="1">
                <a:solidFill>
                  <a:prstClr val="black"/>
                </a:solidFill>
                <a:latin typeface="Calibri" pitchFamily="34" charset="0"/>
                <a:cs typeface="Calibri"/>
              </a:rPr>
              <a:t>atrof</a:t>
            </a:r>
            <a:r>
              <a:rPr lang="es-ES" spc="-9" dirty="0" err="1">
                <a:solidFill>
                  <a:prstClr val="black"/>
                </a:solidFill>
                <a:latin typeface="Calibri" pitchFamily="34" charset="0"/>
                <a:cs typeface="Calibri"/>
              </a:rPr>
              <a:t>ia</a:t>
            </a:r>
            <a:r>
              <a:rPr spc="-9" dirty="0">
                <a:solidFill>
                  <a:prstClr val="black"/>
                </a:solidFill>
                <a:latin typeface="Calibri" pitchFamily="34" charset="0"/>
                <a:cs typeface="Calibri"/>
              </a:rPr>
              <a:t> neuronal y perdida sináptica y para promover la formación </a:t>
            </a:r>
            <a:r>
              <a:rPr spc="-13" dirty="0">
                <a:solidFill>
                  <a:prstClr val="black"/>
                </a:solidFill>
                <a:latin typeface="Calibri" pitchFamily="34" charset="0"/>
                <a:cs typeface="Calibri"/>
              </a:rPr>
              <a:t>de </a:t>
            </a:r>
            <a:r>
              <a:rPr spc="-9" dirty="0">
                <a:solidFill>
                  <a:prstClr val="black"/>
                </a:solidFill>
                <a:latin typeface="Calibri" pitchFamily="34" charset="0"/>
                <a:cs typeface="Calibri"/>
              </a:rPr>
              <a:t>dentritas</a:t>
            </a:r>
            <a:endParaRPr dirty="0">
              <a:solidFill>
                <a:prstClr val="black"/>
              </a:solidFill>
              <a:latin typeface="Calibri" pitchFamily="34" charset="0"/>
              <a:cs typeface="Calibri"/>
            </a:endParaRPr>
          </a:p>
          <a:p>
            <a:pPr algn="just" defTabSz="819047">
              <a:buClr>
                <a:srgbClr val="B52024"/>
              </a:buClr>
              <a:buFont typeface="Calibri"/>
              <a:buChar char="•"/>
            </a:pPr>
            <a:endParaRPr dirty="0">
              <a:solidFill>
                <a:prstClr val="black"/>
              </a:solidFill>
              <a:latin typeface="Calibri" pitchFamily="34" charset="0"/>
              <a:cs typeface="Times New Roman"/>
            </a:endParaRPr>
          </a:p>
        </p:txBody>
      </p:sp>
      <p:sp>
        <p:nvSpPr>
          <p:cNvPr id="5" name="object 5"/>
          <p:cNvSpPr txBox="1">
            <a:spLocks noGrp="1"/>
          </p:cNvSpPr>
          <p:nvPr>
            <p:ph type="ftr" sz="quarter" idx="11"/>
          </p:nvPr>
        </p:nvSpPr>
        <p:spPr>
          <a:xfrm>
            <a:off x="304800" y="6410851"/>
            <a:ext cx="3581400" cy="138499"/>
          </a:xfrm>
          <a:prstGeom prst="rect">
            <a:avLst/>
          </a:prstGeom>
        </p:spPr>
        <p:txBody>
          <a:bodyPr vert="horz" wrap="square" lIns="0" tIns="0" rIns="0" bIns="0" rtlCol="0">
            <a:spAutoFit/>
          </a:bodyPr>
          <a:lstStyle/>
          <a:p>
            <a:pPr marL="11377"/>
            <a:r>
              <a:rPr lang="es-ES" spc="-13">
                <a:hlinkClick r:id="rId8"/>
              </a:rPr>
              <a:t>Documento estrictamente reservado a los profesionales de la salud</a:t>
            </a:r>
            <a:endParaRPr spc="-13" dirty="0">
              <a:hlinkClick r:id="rId8"/>
            </a:endParaRPr>
          </a:p>
        </p:txBody>
      </p:sp>
    </p:spTree>
    <p:extLst>
      <p:ext uri="{BB962C8B-B14F-4D97-AF65-F5344CB8AC3E}">
        <p14:creationId xmlns:p14="http://schemas.microsoft.com/office/powerpoint/2010/main" val="37996949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1034657419"/>
              </p:ext>
            </p:extLst>
          </p:nvPr>
        </p:nvGraphicFramePr>
        <p:xfrm>
          <a:off x="1219141" y="2676037"/>
          <a:ext cx="6894945" cy="6617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2 Marcador de pie de página"/>
          <p:cNvSpPr>
            <a:spLocks noGrp="1"/>
          </p:cNvSpPr>
          <p:nvPr>
            <p:ph type="ftr" sz="quarter" idx="5"/>
          </p:nvPr>
        </p:nvSpPr>
        <p:spPr/>
        <p:txBody>
          <a:bodyPr/>
          <a:lstStyle/>
          <a:p>
            <a:pPr marL="11377"/>
            <a:r>
              <a:rPr lang="es-ES" sz="1100" spc="-13" dirty="0">
                <a:solidFill>
                  <a:prstClr val="white"/>
                </a:solidFill>
              </a:rPr>
              <a:t>Documento estrictamente reservado a los profesionales de la salud</a:t>
            </a:r>
          </a:p>
        </p:txBody>
      </p:sp>
    </p:spTree>
    <p:extLst>
      <p:ext uri="{BB962C8B-B14F-4D97-AF65-F5344CB8AC3E}">
        <p14:creationId xmlns:p14="http://schemas.microsoft.com/office/powerpoint/2010/main" val="35118487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Diagrama"/>
          <p:cNvGraphicFramePr/>
          <p:nvPr>
            <p:extLst>
              <p:ext uri="{D42A27DB-BD31-4B8C-83A1-F6EECF244321}">
                <p14:modId xmlns:p14="http://schemas.microsoft.com/office/powerpoint/2010/main" val="327277045"/>
              </p:ext>
            </p:extLst>
          </p:nvPr>
        </p:nvGraphicFramePr>
        <p:xfrm>
          <a:off x="900548" y="336175"/>
          <a:ext cx="7758545" cy="8417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CuadroTexto"/>
          <p:cNvSpPr txBox="1"/>
          <p:nvPr/>
        </p:nvSpPr>
        <p:spPr>
          <a:xfrm>
            <a:off x="674457" y="1479182"/>
            <a:ext cx="7620000" cy="4791699"/>
          </a:xfrm>
          <a:prstGeom prst="rect">
            <a:avLst/>
          </a:prstGeom>
          <a:noFill/>
        </p:spPr>
        <p:txBody>
          <a:bodyPr wrap="square" lIns="81912" tIns="40955" rIns="81912" bIns="40955" rtlCol="0">
            <a:spAutoFit/>
          </a:bodyPr>
          <a:lstStyle/>
          <a:p>
            <a:pPr algn="just" defTabSz="819047"/>
            <a:r>
              <a:rPr lang="es-ES" dirty="0">
                <a:solidFill>
                  <a:prstClr val="black"/>
                </a:solidFill>
                <a:latin typeface="Calibri" pitchFamily="34" charset="0"/>
              </a:rPr>
              <a:t>La </a:t>
            </a:r>
            <a:r>
              <a:rPr lang="es-ES" dirty="0" err="1">
                <a:solidFill>
                  <a:prstClr val="black"/>
                </a:solidFill>
                <a:latin typeface="Calibri" pitchFamily="34" charset="0"/>
              </a:rPr>
              <a:t>Ashwagandha</a:t>
            </a:r>
            <a:r>
              <a:rPr lang="es-ES" dirty="0">
                <a:solidFill>
                  <a:prstClr val="black"/>
                </a:solidFill>
                <a:latin typeface="Calibri" pitchFamily="34" charset="0"/>
              </a:rPr>
              <a:t> (</a:t>
            </a:r>
            <a:r>
              <a:rPr lang="es-ES" dirty="0" err="1">
                <a:solidFill>
                  <a:prstClr val="black"/>
                </a:solidFill>
                <a:latin typeface="Calibri" pitchFamily="34" charset="0"/>
              </a:rPr>
              <a:t>Withania</a:t>
            </a:r>
            <a:r>
              <a:rPr lang="es-ES" dirty="0">
                <a:solidFill>
                  <a:prstClr val="black"/>
                </a:solidFill>
                <a:latin typeface="Calibri" pitchFamily="34" charset="0"/>
              </a:rPr>
              <a:t> </a:t>
            </a:r>
            <a:r>
              <a:rPr lang="es-ES" dirty="0" err="1">
                <a:solidFill>
                  <a:prstClr val="black"/>
                </a:solidFill>
                <a:latin typeface="Calibri" pitchFamily="34" charset="0"/>
              </a:rPr>
              <a:t>somnifera</a:t>
            </a:r>
            <a:r>
              <a:rPr lang="es-ES" dirty="0">
                <a:solidFill>
                  <a:prstClr val="black"/>
                </a:solidFill>
                <a:latin typeface="Calibri" pitchFamily="34" charset="0"/>
              </a:rPr>
              <a:t>) es un arbusto de la familia de las solanáceas que crece principalmente en la India, Pakistán y Sri Lanka.</a:t>
            </a:r>
          </a:p>
          <a:p>
            <a:pPr algn="just" defTabSz="819047"/>
            <a:endParaRPr lang="es-ES" dirty="0">
              <a:solidFill>
                <a:prstClr val="black"/>
              </a:solidFill>
              <a:latin typeface="Calibri" pitchFamily="34" charset="0"/>
            </a:endParaRPr>
          </a:p>
          <a:p>
            <a:pPr algn="just" defTabSz="819047"/>
            <a:r>
              <a:rPr lang="es-ES" dirty="0">
                <a:solidFill>
                  <a:prstClr val="black"/>
                </a:solidFill>
                <a:latin typeface="Calibri" pitchFamily="34" charset="0"/>
              </a:rPr>
              <a:t>La palabra </a:t>
            </a:r>
            <a:r>
              <a:rPr lang="es-ES" dirty="0" err="1">
                <a:solidFill>
                  <a:prstClr val="black"/>
                </a:solidFill>
                <a:latin typeface="Calibri" pitchFamily="34" charset="0"/>
              </a:rPr>
              <a:t>Ashwagandha</a:t>
            </a:r>
            <a:r>
              <a:rPr lang="es-ES" dirty="0">
                <a:solidFill>
                  <a:prstClr val="black"/>
                </a:solidFill>
                <a:latin typeface="Calibri" pitchFamily="34" charset="0"/>
              </a:rPr>
              <a:t> significa literalmente "aroma de caballo", debido al olor característico de la planta, motivo por el cual se asociaron ya desde antiguo a esta planta propiedades estimulantes y vigorizantes.</a:t>
            </a:r>
          </a:p>
          <a:p>
            <a:pPr algn="just" defTabSz="819047"/>
            <a:endParaRPr lang="es-ES" dirty="0">
              <a:solidFill>
                <a:prstClr val="black"/>
              </a:solidFill>
              <a:latin typeface="Calibri" pitchFamily="34" charset="0"/>
            </a:endParaRPr>
          </a:p>
          <a:p>
            <a:pPr algn="just" defTabSz="819047"/>
            <a:r>
              <a:rPr lang="es-ES" dirty="0">
                <a:solidFill>
                  <a:prstClr val="black"/>
                </a:solidFill>
                <a:latin typeface="Calibri" pitchFamily="34" charset="0"/>
              </a:rPr>
              <a:t>Otros nombres:</a:t>
            </a:r>
          </a:p>
          <a:p>
            <a:pPr algn="just" defTabSz="819047"/>
            <a:r>
              <a:rPr lang="es-ES" dirty="0">
                <a:solidFill>
                  <a:prstClr val="black"/>
                </a:solidFill>
                <a:latin typeface="Calibri" pitchFamily="34" charset="0"/>
              </a:rPr>
              <a:t>"</a:t>
            </a:r>
            <a:r>
              <a:rPr lang="es-ES" dirty="0" err="1">
                <a:solidFill>
                  <a:prstClr val="black"/>
                </a:solidFill>
                <a:latin typeface="Calibri" pitchFamily="34" charset="0"/>
              </a:rPr>
              <a:t>Ginseng</a:t>
            </a:r>
            <a:r>
              <a:rPr lang="es-ES" dirty="0">
                <a:solidFill>
                  <a:prstClr val="black"/>
                </a:solidFill>
                <a:latin typeface="Calibri" pitchFamily="34" charset="0"/>
              </a:rPr>
              <a:t> de la India".</a:t>
            </a:r>
          </a:p>
          <a:p>
            <a:pPr algn="just" defTabSz="819047"/>
            <a:r>
              <a:rPr lang="es-ES" dirty="0">
                <a:solidFill>
                  <a:prstClr val="black"/>
                </a:solidFill>
                <a:latin typeface="Calibri" pitchFamily="34" charset="0"/>
              </a:rPr>
              <a:t>"Beleño macho" o "Hierba del sueño“ en España</a:t>
            </a:r>
          </a:p>
          <a:p>
            <a:pPr algn="just" defTabSz="819047"/>
            <a:endParaRPr lang="es-ES" dirty="0">
              <a:solidFill>
                <a:prstClr val="black"/>
              </a:solidFill>
              <a:latin typeface="Calibri" pitchFamily="34" charset="0"/>
            </a:endParaRPr>
          </a:p>
          <a:p>
            <a:pPr algn="just" defTabSz="819047"/>
            <a:r>
              <a:rPr lang="es-ES" dirty="0">
                <a:solidFill>
                  <a:prstClr val="black"/>
                </a:solidFill>
                <a:latin typeface="Calibri" pitchFamily="34" charset="0"/>
              </a:rPr>
              <a:t>Veremos que aunque estimulante y sedante son acciones contrapuestas, la investigación moderna está dando la razón a los usos tradicionales de esta interesante planta medicinal.</a:t>
            </a:r>
          </a:p>
          <a:p>
            <a:pPr algn="just" defTabSz="819047"/>
            <a:endParaRPr lang="es-ES" dirty="0">
              <a:solidFill>
                <a:prstClr val="black"/>
              </a:solidFill>
              <a:latin typeface="Calibri" pitchFamily="34" charset="0"/>
            </a:endParaRPr>
          </a:p>
          <a:p>
            <a:pPr algn="just" defTabSz="819047"/>
            <a:endParaRPr lang="es-ES" dirty="0">
              <a:solidFill>
                <a:prstClr val="black"/>
              </a:solidFill>
              <a:latin typeface="Calibri" pitchFamily="34" charset="0"/>
            </a:endParaRPr>
          </a:p>
          <a:p>
            <a:pPr algn="just" defTabSz="819047"/>
            <a:endParaRPr lang="es-ES" dirty="0">
              <a:solidFill>
                <a:prstClr val="black"/>
              </a:solidFill>
              <a:latin typeface="Calibri" pitchFamily="34" charset="0"/>
            </a:endParaRPr>
          </a:p>
        </p:txBody>
      </p:sp>
      <p:sp>
        <p:nvSpPr>
          <p:cNvPr id="4" name="3 Marcador de pie de página"/>
          <p:cNvSpPr>
            <a:spLocks noGrp="1"/>
          </p:cNvSpPr>
          <p:nvPr>
            <p:ph type="ftr" sz="quarter" idx="5"/>
          </p:nvPr>
        </p:nvSpPr>
        <p:spPr>
          <a:xfrm>
            <a:off x="304800" y="6410848"/>
            <a:ext cx="8423564" cy="365760"/>
          </a:xfrm>
        </p:spPr>
        <p:txBody>
          <a:bodyPr/>
          <a:lstStyle/>
          <a:p>
            <a:pPr marL="11377"/>
            <a:r>
              <a:rPr lang="es-ES" sz="1100" spc="-13" dirty="0">
                <a:solidFill>
                  <a:prstClr val="white"/>
                </a:solidFill>
              </a:rPr>
              <a:t>Documento estrictamente reservado a los profesionales de la salud</a:t>
            </a:r>
          </a:p>
        </p:txBody>
      </p:sp>
    </p:spTree>
    <p:extLst>
      <p:ext uri="{BB962C8B-B14F-4D97-AF65-F5344CB8AC3E}">
        <p14:creationId xmlns:p14="http://schemas.microsoft.com/office/powerpoint/2010/main" val="10963051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3356069070"/>
              </p:ext>
            </p:extLst>
          </p:nvPr>
        </p:nvGraphicFramePr>
        <p:xfrm>
          <a:off x="301752" y="228600"/>
          <a:ext cx="8534400" cy="91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Marcador de pie de página"/>
          <p:cNvSpPr>
            <a:spLocks noGrp="1"/>
          </p:cNvSpPr>
          <p:nvPr>
            <p:ph type="ftr" sz="quarter" idx="11"/>
          </p:nvPr>
        </p:nvSpPr>
        <p:spPr/>
        <p:txBody>
          <a:bodyPr/>
          <a:lstStyle/>
          <a:p>
            <a:pPr marL="11377"/>
            <a:r>
              <a:rPr lang="es-ES" spc="-13"/>
              <a:t>Documento estrictamente reservado a los profesionales de la salud</a:t>
            </a:r>
            <a:endParaRPr lang="es-ES" spc="-13" dirty="0"/>
          </a:p>
        </p:txBody>
      </p:sp>
      <p:sp>
        <p:nvSpPr>
          <p:cNvPr id="3" name="2 Marcador de contenido"/>
          <p:cNvSpPr>
            <a:spLocks noGrp="1"/>
          </p:cNvSpPr>
          <p:nvPr>
            <p:ph sz="quarter" idx="1"/>
          </p:nvPr>
        </p:nvSpPr>
        <p:spPr>
          <a:xfrm>
            <a:off x="346364" y="1680882"/>
            <a:ext cx="8503920" cy="4572000"/>
          </a:xfrm>
        </p:spPr>
        <p:txBody>
          <a:bodyPr/>
          <a:lstStyle/>
          <a:p>
            <a:pPr marL="461470" indent="-461470">
              <a:buFont typeface="+mj-lt"/>
              <a:buAutoNum type="arabicPeriod"/>
            </a:pPr>
            <a:r>
              <a:rPr lang="es-ES" sz="2900" dirty="0">
                <a:latin typeface="Calibri" pitchFamily="34" charset="0"/>
              </a:rPr>
              <a:t>POTENCIA</a:t>
            </a:r>
          </a:p>
          <a:p>
            <a:pPr marL="461470" indent="-461470">
              <a:buFont typeface="+mj-lt"/>
              <a:buAutoNum type="arabicPeriod"/>
            </a:pPr>
            <a:r>
              <a:rPr lang="es-ES" sz="2900" dirty="0">
                <a:latin typeface="Calibri" pitchFamily="34" charset="0"/>
              </a:rPr>
              <a:t>EFICACIA.</a:t>
            </a:r>
          </a:p>
          <a:p>
            <a:pPr marL="461470" indent="-461470">
              <a:buFont typeface="+mj-lt"/>
              <a:buAutoNum type="arabicPeriod"/>
            </a:pPr>
            <a:r>
              <a:rPr lang="es-ES" sz="2900" dirty="0">
                <a:latin typeface="Calibri" pitchFamily="34" charset="0"/>
              </a:rPr>
              <a:t>CUMPLIMIENTO DE NORMAS Y CERTIFICACIONES</a:t>
            </a:r>
          </a:p>
          <a:p>
            <a:pPr marL="461470" indent="-461470">
              <a:buFont typeface="+mj-lt"/>
              <a:buAutoNum type="arabicPeriod"/>
            </a:pPr>
            <a:r>
              <a:rPr lang="es-ES" sz="2900" dirty="0">
                <a:latin typeface="Calibri" pitchFamily="34" charset="0"/>
              </a:rPr>
              <a:t>EXCELENTE CARACTERÍSTICAS SENSORIALES</a:t>
            </a:r>
          </a:p>
          <a:p>
            <a:pPr marL="461470" indent="-461470">
              <a:buFont typeface="+mj-lt"/>
              <a:buAutoNum type="arabicPeriod"/>
            </a:pPr>
            <a:r>
              <a:rPr lang="es-ES" sz="2900" dirty="0">
                <a:latin typeface="Calibri" pitchFamily="34" charset="0"/>
              </a:rPr>
              <a:t>PROCESO DE EXTRACCIÓN</a:t>
            </a:r>
          </a:p>
          <a:p>
            <a:pPr marL="461470" indent="-461470">
              <a:buFont typeface="+mj-lt"/>
              <a:buAutoNum type="arabicPeriod"/>
            </a:pPr>
            <a:r>
              <a:rPr lang="es-ES" sz="2900" dirty="0">
                <a:latin typeface="Calibri" pitchFamily="34" charset="0"/>
              </a:rPr>
              <a:t>PREMIOS Y RECONOCIMIENTOS</a:t>
            </a:r>
          </a:p>
          <a:p>
            <a:pPr marL="461470" indent="-461470">
              <a:buFont typeface="+mj-lt"/>
              <a:buAutoNum type="arabicPeriod"/>
            </a:pPr>
            <a:endParaRPr lang="es-ES" sz="1800" dirty="0">
              <a:latin typeface="Calibri" pitchFamily="34" charset="0"/>
            </a:endParaRPr>
          </a:p>
          <a:p>
            <a:pPr marL="461470" indent="-461470">
              <a:buFont typeface="+mj-lt"/>
              <a:buAutoNum type="arabicPeriod"/>
            </a:pPr>
            <a:endParaRPr lang="es-ES" sz="1800" dirty="0">
              <a:latin typeface="Calibri" pitchFamily="34" charset="0"/>
            </a:endParaRPr>
          </a:p>
          <a:p>
            <a:pPr marL="461470" indent="-461470">
              <a:buFont typeface="+mj-lt"/>
              <a:buAutoNum type="arabicPeriod"/>
            </a:pPr>
            <a:endParaRPr lang="es-ES" sz="1800" dirty="0">
              <a:latin typeface="Calibri" pitchFamily="34" charset="0"/>
            </a:endParaRPr>
          </a:p>
          <a:p>
            <a:pPr marL="461470" indent="-461470">
              <a:buFont typeface="+mj-lt"/>
              <a:buAutoNum type="arabicPeriod"/>
            </a:pPr>
            <a:endParaRPr lang="es-ES" sz="1800" dirty="0">
              <a:latin typeface="Calibri" pitchFamily="34" charset="0"/>
            </a:endParaRPr>
          </a:p>
          <a:p>
            <a:pPr marL="461470" indent="-461470">
              <a:buFont typeface="+mj-lt"/>
              <a:buAutoNum type="arabicPeriod"/>
            </a:pPr>
            <a:endParaRPr lang="es-ES" sz="1800" dirty="0">
              <a:latin typeface="Calibri" pitchFamily="34" charset="0"/>
            </a:endParaRPr>
          </a:p>
          <a:p>
            <a:pPr marL="461470" indent="-461470">
              <a:buFont typeface="+mj-lt"/>
              <a:buAutoNum type="arabicPeriod"/>
            </a:pPr>
            <a:endParaRPr lang="es-ES" sz="1800" dirty="0">
              <a:latin typeface="Calibri" pitchFamily="34" charset="0"/>
            </a:endParaRPr>
          </a:p>
          <a:p>
            <a:pPr marL="0" indent="0">
              <a:buNone/>
            </a:pPr>
            <a:endParaRPr lang="es-ES" sz="1800" dirty="0">
              <a:latin typeface="Calibri" pitchFamily="34" charset="0"/>
            </a:endParaRPr>
          </a:p>
          <a:p>
            <a:pPr marL="461470" indent="-461470">
              <a:buFont typeface="+mj-lt"/>
              <a:buAutoNum type="arabicPeriod"/>
            </a:pPr>
            <a:endParaRPr lang="es-ES" sz="1800" dirty="0">
              <a:latin typeface="Calibri" pitchFamily="34" charset="0"/>
            </a:endParaRPr>
          </a:p>
          <a:p>
            <a:pPr marL="461470" indent="-461470">
              <a:buFont typeface="+mj-lt"/>
              <a:buAutoNum type="arabicPeriod"/>
            </a:pPr>
            <a:endParaRPr lang="es-ES" sz="1800" dirty="0">
              <a:latin typeface="Calibri" pitchFamily="34" charset="0"/>
            </a:endParaRPr>
          </a:p>
          <a:p>
            <a:endParaRPr lang="es-ES" dirty="0"/>
          </a:p>
        </p:txBody>
      </p:sp>
    </p:spTree>
    <p:extLst>
      <p:ext uri="{BB962C8B-B14F-4D97-AF65-F5344CB8AC3E}">
        <p14:creationId xmlns:p14="http://schemas.microsoft.com/office/powerpoint/2010/main" val="19505590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3564347915"/>
              </p:ext>
            </p:extLst>
          </p:nvPr>
        </p:nvGraphicFramePr>
        <p:xfrm>
          <a:off x="207821" y="245408"/>
          <a:ext cx="8312726" cy="892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2 Marcador de pie de página"/>
          <p:cNvSpPr>
            <a:spLocks noGrp="1"/>
          </p:cNvSpPr>
          <p:nvPr>
            <p:ph type="ftr" sz="quarter" idx="11"/>
          </p:nvPr>
        </p:nvSpPr>
        <p:spPr/>
        <p:txBody>
          <a:bodyPr/>
          <a:lstStyle/>
          <a:p>
            <a:pPr marL="11377"/>
            <a:r>
              <a:rPr lang="es-ES" spc="-13"/>
              <a:t>Documento estrictamente reservado a los profesionales de la salud</a:t>
            </a:r>
            <a:endParaRPr lang="es-ES" spc="-13" dirty="0"/>
          </a:p>
        </p:txBody>
      </p:sp>
      <p:sp>
        <p:nvSpPr>
          <p:cNvPr id="4" name="object 4"/>
          <p:cNvSpPr txBox="1"/>
          <p:nvPr/>
        </p:nvSpPr>
        <p:spPr>
          <a:xfrm>
            <a:off x="415636" y="1277471"/>
            <a:ext cx="8451273" cy="5108386"/>
          </a:xfrm>
          <a:prstGeom prst="rect">
            <a:avLst/>
          </a:prstGeom>
        </p:spPr>
        <p:txBody>
          <a:bodyPr vert="horz" wrap="square" lIns="0" tIns="0" rIns="0" bIns="0" rtlCol="0">
            <a:spAutoFit/>
          </a:bodyPr>
          <a:lstStyle/>
          <a:p>
            <a:pPr marL="329893" indent="-318519" defTabSz="819047">
              <a:buClr>
                <a:srgbClr val="177C3E"/>
              </a:buClr>
              <a:buFont typeface="Calibri"/>
              <a:buAutoNum type="arabicPeriod"/>
              <a:tabLst>
                <a:tab pos="330464" algn="l"/>
              </a:tabLst>
            </a:pPr>
            <a:r>
              <a:rPr lang="es-ES" sz="2500" b="1" dirty="0">
                <a:solidFill>
                  <a:srgbClr val="177C3E"/>
                </a:solidFill>
                <a:latin typeface="Calibri"/>
                <a:cs typeface="Calibri"/>
              </a:rPr>
              <a:t>POTENCIA</a:t>
            </a:r>
            <a:endParaRPr sz="2500" dirty="0">
              <a:solidFill>
                <a:prstClr val="black"/>
              </a:solidFill>
              <a:latin typeface="Calibri"/>
              <a:cs typeface="Calibri"/>
            </a:endParaRPr>
          </a:p>
          <a:p>
            <a:pPr marL="397578" marR="4559" lvl="1" indent="-317952" defTabSz="819047">
              <a:spcBef>
                <a:spcPts val="1740"/>
              </a:spcBef>
              <a:buClr>
                <a:srgbClr val="B52024"/>
              </a:buClr>
              <a:buFont typeface="Calibri"/>
              <a:buChar char="•"/>
              <a:tabLst>
                <a:tab pos="398148" algn="l"/>
              </a:tabLst>
            </a:pPr>
            <a:r>
              <a:rPr spc="-9" dirty="0">
                <a:solidFill>
                  <a:prstClr val="black"/>
                </a:solidFill>
                <a:latin typeface="Calibri"/>
                <a:cs typeface="Calibri"/>
              </a:rPr>
              <a:t>La tecnología </a:t>
            </a:r>
            <a:r>
              <a:rPr spc="-13" dirty="0">
                <a:solidFill>
                  <a:prstClr val="black"/>
                </a:solidFill>
                <a:latin typeface="Calibri"/>
                <a:cs typeface="Calibri"/>
              </a:rPr>
              <a:t>de </a:t>
            </a:r>
            <a:r>
              <a:rPr spc="-9" dirty="0">
                <a:solidFill>
                  <a:prstClr val="black"/>
                </a:solidFill>
                <a:latin typeface="Calibri"/>
                <a:cs typeface="Calibri"/>
              </a:rPr>
              <a:t>procesamiento única,</a:t>
            </a:r>
            <a:r>
              <a:rPr spc="-4" dirty="0">
                <a:solidFill>
                  <a:prstClr val="black"/>
                </a:solidFill>
                <a:latin typeface="Calibri"/>
                <a:cs typeface="Calibri"/>
              </a:rPr>
              <a:t> </a:t>
            </a:r>
            <a:r>
              <a:rPr spc="-9" dirty="0">
                <a:solidFill>
                  <a:prstClr val="black"/>
                </a:solidFill>
                <a:latin typeface="Calibri"/>
                <a:cs typeface="Calibri"/>
              </a:rPr>
              <a:t>conservando</a:t>
            </a:r>
            <a:r>
              <a:rPr dirty="0">
                <a:solidFill>
                  <a:prstClr val="black"/>
                </a:solidFill>
                <a:latin typeface="Calibri"/>
                <a:cs typeface="Calibri"/>
              </a:rPr>
              <a:t> </a:t>
            </a:r>
            <a:r>
              <a:rPr spc="-9" dirty="0">
                <a:solidFill>
                  <a:prstClr val="black"/>
                </a:solidFill>
                <a:latin typeface="Calibri"/>
                <a:cs typeface="Calibri"/>
              </a:rPr>
              <a:t>todos</a:t>
            </a:r>
            <a:r>
              <a:rPr dirty="0">
                <a:solidFill>
                  <a:prstClr val="black"/>
                </a:solidFill>
                <a:latin typeface="Calibri"/>
                <a:cs typeface="Calibri"/>
              </a:rPr>
              <a:t> </a:t>
            </a:r>
            <a:r>
              <a:rPr spc="-9" dirty="0">
                <a:solidFill>
                  <a:prstClr val="black"/>
                </a:solidFill>
                <a:latin typeface="Calibri"/>
                <a:cs typeface="Calibri"/>
              </a:rPr>
              <a:t>los</a:t>
            </a:r>
            <a:r>
              <a:rPr dirty="0">
                <a:solidFill>
                  <a:prstClr val="black"/>
                </a:solidFill>
                <a:latin typeface="Calibri"/>
                <a:cs typeface="Calibri"/>
              </a:rPr>
              <a:t> </a:t>
            </a:r>
            <a:r>
              <a:rPr spc="-13" dirty="0">
                <a:solidFill>
                  <a:prstClr val="black"/>
                </a:solidFill>
                <a:latin typeface="Calibri"/>
                <a:cs typeface="Calibri"/>
              </a:rPr>
              <a:t>componentes</a:t>
            </a:r>
            <a:r>
              <a:rPr spc="-9" dirty="0">
                <a:solidFill>
                  <a:prstClr val="black"/>
                </a:solidFill>
                <a:latin typeface="Calibri"/>
                <a:cs typeface="Calibri"/>
              </a:rPr>
              <a:t> naturales</a:t>
            </a:r>
            <a:r>
              <a:rPr dirty="0">
                <a:solidFill>
                  <a:prstClr val="black"/>
                </a:solidFill>
                <a:latin typeface="Calibri"/>
                <a:cs typeface="Calibri"/>
              </a:rPr>
              <a:t> </a:t>
            </a:r>
            <a:r>
              <a:rPr spc="-13" dirty="0">
                <a:solidFill>
                  <a:prstClr val="black"/>
                </a:solidFill>
                <a:latin typeface="Calibri"/>
                <a:cs typeface="Calibri"/>
              </a:rPr>
              <a:t>de</a:t>
            </a:r>
            <a:r>
              <a:rPr dirty="0">
                <a:solidFill>
                  <a:prstClr val="black"/>
                </a:solidFill>
                <a:latin typeface="Calibri"/>
                <a:cs typeface="Calibri"/>
              </a:rPr>
              <a:t> </a:t>
            </a:r>
            <a:r>
              <a:rPr spc="-9" dirty="0">
                <a:solidFill>
                  <a:prstClr val="black"/>
                </a:solidFill>
                <a:latin typeface="Calibri"/>
                <a:cs typeface="Calibri"/>
              </a:rPr>
              <a:t>la</a:t>
            </a:r>
            <a:r>
              <a:rPr dirty="0">
                <a:solidFill>
                  <a:prstClr val="black"/>
                </a:solidFill>
                <a:latin typeface="Calibri"/>
                <a:cs typeface="Calibri"/>
              </a:rPr>
              <a:t> </a:t>
            </a:r>
            <a:r>
              <a:rPr spc="-9" dirty="0" err="1">
                <a:solidFill>
                  <a:prstClr val="black"/>
                </a:solidFill>
                <a:latin typeface="Calibri"/>
                <a:cs typeface="Calibri"/>
              </a:rPr>
              <a:t>hierba</a:t>
            </a:r>
            <a:r>
              <a:rPr dirty="0">
                <a:solidFill>
                  <a:prstClr val="black"/>
                </a:solidFill>
                <a:latin typeface="Calibri"/>
                <a:cs typeface="Calibri"/>
              </a:rPr>
              <a:t> </a:t>
            </a:r>
            <a:r>
              <a:rPr spc="-9" dirty="0" err="1">
                <a:solidFill>
                  <a:prstClr val="black"/>
                </a:solidFill>
                <a:latin typeface="Calibri"/>
                <a:cs typeface="Calibri"/>
              </a:rPr>
              <a:t>intacta</a:t>
            </a:r>
            <a:r>
              <a:rPr lang="es-ES" spc="-9" dirty="0">
                <a:solidFill>
                  <a:prstClr val="black"/>
                </a:solidFill>
                <a:latin typeface="Calibri"/>
                <a:cs typeface="Calibri"/>
              </a:rPr>
              <a:t> .Un extracto de “espectro completo es un extracto que mantiene el equilibrio de los diferentes constituyentes como en la hierba original.( </a:t>
            </a:r>
            <a:r>
              <a:rPr lang="es-ES" spc="-9" dirty="0" err="1">
                <a:solidFill>
                  <a:prstClr val="black"/>
                </a:solidFill>
                <a:latin typeface="Calibri"/>
                <a:cs typeface="Calibri"/>
              </a:rPr>
              <a:t>Whitanolidos</a:t>
            </a:r>
            <a:r>
              <a:rPr lang="es-ES" spc="-9" dirty="0">
                <a:solidFill>
                  <a:prstClr val="black"/>
                </a:solidFill>
                <a:latin typeface="Calibri"/>
                <a:cs typeface="Calibri"/>
              </a:rPr>
              <a:t>, alcaloides , flavonoides …..</a:t>
            </a:r>
            <a:endParaRPr dirty="0">
              <a:solidFill>
                <a:prstClr val="black"/>
              </a:solidFill>
              <a:latin typeface="Calibri"/>
              <a:cs typeface="Calibri"/>
            </a:endParaRPr>
          </a:p>
          <a:p>
            <a:pPr marL="409523" lvl="1" defTabSz="819047">
              <a:spcBef>
                <a:spcPts val="35"/>
              </a:spcBef>
              <a:buClr>
                <a:srgbClr val="B52024"/>
              </a:buClr>
              <a:buFont typeface="Calibri"/>
              <a:buChar char="•"/>
            </a:pPr>
            <a:endParaRPr sz="1400" dirty="0">
              <a:solidFill>
                <a:prstClr val="black"/>
              </a:solidFill>
              <a:latin typeface="Times New Roman"/>
              <a:cs typeface="Times New Roman"/>
            </a:endParaRPr>
          </a:p>
          <a:p>
            <a:pPr marL="437962" marR="1551642" lvl="1" indent="-358903" defTabSz="819047">
              <a:lnSpc>
                <a:spcPct val="121800"/>
              </a:lnSpc>
              <a:buClr>
                <a:srgbClr val="B52024"/>
              </a:buClr>
              <a:buFont typeface="Calibri"/>
              <a:buChar char="•"/>
              <a:tabLst>
                <a:tab pos="398717" algn="l"/>
              </a:tabLst>
            </a:pPr>
            <a:r>
              <a:rPr spc="-13" dirty="0">
                <a:solidFill>
                  <a:prstClr val="black"/>
                </a:solidFill>
                <a:latin typeface="Calibri"/>
                <a:cs typeface="Calibri"/>
              </a:rPr>
              <a:t>Mayor </a:t>
            </a:r>
            <a:r>
              <a:rPr spc="-9" dirty="0">
                <a:solidFill>
                  <a:prstClr val="black"/>
                </a:solidFill>
                <a:latin typeface="Calibri"/>
                <a:cs typeface="Calibri"/>
              </a:rPr>
              <a:t>porcentaje </a:t>
            </a:r>
            <a:r>
              <a:rPr spc="-13" dirty="0">
                <a:solidFill>
                  <a:prstClr val="black"/>
                </a:solidFill>
                <a:latin typeface="Calibri"/>
                <a:cs typeface="Calibri"/>
              </a:rPr>
              <a:t>de</a:t>
            </a:r>
            <a:r>
              <a:rPr spc="-4" dirty="0">
                <a:solidFill>
                  <a:prstClr val="black"/>
                </a:solidFill>
                <a:latin typeface="Calibri"/>
                <a:cs typeface="Calibri"/>
              </a:rPr>
              <a:t> </a:t>
            </a:r>
            <a:r>
              <a:rPr spc="-9" dirty="0">
                <a:solidFill>
                  <a:prstClr val="black"/>
                </a:solidFill>
                <a:latin typeface="Calibri"/>
                <a:cs typeface="Calibri"/>
              </a:rPr>
              <a:t>withanolides</a:t>
            </a:r>
            <a:r>
              <a:rPr spc="-13" dirty="0">
                <a:solidFill>
                  <a:prstClr val="black"/>
                </a:solidFill>
                <a:latin typeface="Calibri"/>
                <a:cs typeface="Calibri"/>
              </a:rPr>
              <a:t> </a:t>
            </a:r>
            <a:r>
              <a:rPr spc="-9" dirty="0">
                <a:solidFill>
                  <a:prstClr val="black"/>
                </a:solidFill>
                <a:latin typeface="Calibri"/>
                <a:cs typeface="Calibri"/>
              </a:rPr>
              <a:t>extraídos</a:t>
            </a:r>
            <a:r>
              <a:rPr dirty="0">
                <a:solidFill>
                  <a:prstClr val="black"/>
                </a:solidFill>
                <a:latin typeface="Calibri"/>
                <a:cs typeface="Calibri"/>
              </a:rPr>
              <a:t> </a:t>
            </a:r>
            <a:r>
              <a:rPr spc="-9" dirty="0">
                <a:solidFill>
                  <a:prstClr val="black"/>
                </a:solidFill>
                <a:latin typeface="Calibri"/>
                <a:cs typeface="Calibri"/>
              </a:rPr>
              <a:t>sólo</a:t>
            </a:r>
            <a:r>
              <a:rPr dirty="0">
                <a:solidFill>
                  <a:prstClr val="black"/>
                </a:solidFill>
                <a:latin typeface="Calibri"/>
                <a:cs typeface="Calibri"/>
              </a:rPr>
              <a:t> </a:t>
            </a:r>
            <a:r>
              <a:rPr spc="-13" dirty="0">
                <a:solidFill>
                  <a:prstClr val="black"/>
                </a:solidFill>
                <a:latin typeface="Calibri"/>
                <a:cs typeface="Calibri"/>
              </a:rPr>
              <a:t>de</a:t>
            </a:r>
            <a:r>
              <a:rPr dirty="0">
                <a:solidFill>
                  <a:prstClr val="black"/>
                </a:solidFill>
                <a:latin typeface="Calibri"/>
                <a:cs typeface="Calibri"/>
              </a:rPr>
              <a:t> </a:t>
            </a:r>
            <a:r>
              <a:rPr spc="-9" dirty="0">
                <a:solidFill>
                  <a:prstClr val="black"/>
                </a:solidFill>
                <a:latin typeface="Calibri"/>
                <a:cs typeface="Calibri"/>
              </a:rPr>
              <a:t>la</a:t>
            </a:r>
            <a:r>
              <a:rPr dirty="0">
                <a:solidFill>
                  <a:prstClr val="black"/>
                </a:solidFill>
                <a:latin typeface="Calibri"/>
                <a:cs typeface="Calibri"/>
              </a:rPr>
              <a:t> </a:t>
            </a:r>
            <a:r>
              <a:rPr spc="-9" dirty="0">
                <a:solidFill>
                  <a:prstClr val="black"/>
                </a:solidFill>
                <a:latin typeface="Calibri"/>
                <a:cs typeface="Calibri"/>
              </a:rPr>
              <a:t>raíz</a:t>
            </a:r>
            <a:r>
              <a:rPr spc="-4" dirty="0">
                <a:solidFill>
                  <a:prstClr val="black"/>
                </a:solidFill>
                <a:latin typeface="Calibri"/>
                <a:cs typeface="Calibri"/>
              </a:rPr>
              <a:t>, </a:t>
            </a:r>
            <a:r>
              <a:rPr spc="-9" dirty="0">
                <a:solidFill>
                  <a:prstClr val="black"/>
                </a:solidFill>
                <a:latin typeface="Calibri"/>
                <a:cs typeface="Calibri"/>
              </a:rPr>
              <a:t>estandarizados</a:t>
            </a:r>
            <a:r>
              <a:rPr spc="-4" dirty="0">
                <a:solidFill>
                  <a:prstClr val="black"/>
                </a:solidFill>
                <a:latin typeface="Calibri"/>
                <a:cs typeface="Calibri"/>
              </a:rPr>
              <a:t> </a:t>
            </a:r>
            <a:r>
              <a:rPr spc="-9" dirty="0">
                <a:solidFill>
                  <a:prstClr val="black"/>
                </a:solidFill>
                <a:latin typeface="Calibri"/>
                <a:cs typeface="Calibri"/>
              </a:rPr>
              <a:t>a&gt;</a:t>
            </a:r>
            <a:r>
              <a:rPr spc="-4" dirty="0">
                <a:solidFill>
                  <a:prstClr val="black"/>
                </a:solidFill>
                <a:latin typeface="Calibri"/>
                <a:cs typeface="Calibri"/>
              </a:rPr>
              <a:t> </a:t>
            </a:r>
            <a:r>
              <a:rPr spc="-13" dirty="0">
                <a:solidFill>
                  <a:prstClr val="black"/>
                </a:solidFill>
                <a:latin typeface="Calibri"/>
                <a:cs typeface="Calibri"/>
              </a:rPr>
              <a:t>5%</a:t>
            </a:r>
            <a:r>
              <a:rPr spc="-4" dirty="0">
                <a:solidFill>
                  <a:prstClr val="black"/>
                </a:solidFill>
                <a:latin typeface="Calibri"/>
                <a:cs typeface="Calibri"/>
              </a:rPr>
              <a:t> </a:t>
            </a:r>
            <a:r>
              <a:rPr spc="-9" dirty="0">
                <a:solidFill>
                  <a:prstClr val="black"/>
                </a:solidFill>
                <a:latin typeface="Calibri"/>
                <a:cs typeface="Calibri"/>
              </a:rPr>
              <a:t>withanólidos</a:t>
            </a:r>
            <a:r>
              <a:rPr spc="-4" dirty="0">
                <a:solidFill>
                  <a:prstClr val="black"/>
                </a:solidFill>
                <a:latin typeface="Calibri"/>
                <a:cs typeface="Calibri"/>
              </a:rPr>
              <a:t> </a:t>
            </a:r>
            <a:r>
              <a:rPr spc="-9" dirty="0" err="1">
                <a:solidFill>
                  <a:prstClr val="black"/>
                </a:solidFill>
                <a:latin typeface="Calibri"/>
                <a:cs typeface="Calibri"/>
              </a:rPr>
              <a:t>por</a:t>
            </a:r>
            <a:r>
              <a:rPr spc="-4" dirty="0">
                <a:solidFill>
                  <a:prstClr val="black"/>
                </a:solidFill>
                <a:latin typeface="Calibri"/>
                <a:cs typeface="Calibri"/>
              </a:rPr>
              <a:t> </a:t>
            </a:r>
            <a:r>
              <a:rPr spc="-13" dirty="0">
                <a:solidFill>
                  <a:prstClr val="black"/>
                </a:solidFill>
                <a:latin typeface="Calibri"/>
                <a:cs typeface="Calibri"/>
              </a:rPr>
              <a:t>HPLC</a:t>
            </a:r>
            <a:r>
              <a:rPr lang="es-ES" spc="-13" dirty="0">
                <a:solidFill>
                  <a:prstClr val="black"/>
                </a:solidFill>
                <a:latin typeface="Calibri"/>
                <a:cs typeface="Calibri"/>
              </a:rPr>
              <a:t> ( otros por gravimetría que sobreestima el contenido en </a:t>
            </a:r>
            <a:r>
              <a:rPr lang="es-ES" spc="-13" dirty="0" err="1">
                <a:solidFill>
                  <a:prstClr val="black"/>
                </a:solidFill>
                <a:latin typeface="Calibri"/>
                <a:cs typeface="Calibri"/>
              </a:rPr>
              <a:t>whitanolidos</a:t>
            </a:r>
            <a:r>
              <a:rPr lang="es-ES" spc="-13" dirty="0">
                <a:solidFill>
                  <a:prstClr val="black"/>
                </a:solidFill>
                <a:latin typeface="Calibri"/>
                <a:cs typeface="Calibri"/>
              </a:rPr>
              <a:t> entre 2,5 y un 3% )</a:t>
            </a:r>
          </a:p>
          <a:p>
            <a:pPr marL="437962" marR="1551642" lvl="1" indent="-358903" defTabSz="819047">
              <a:lnSpc>
                <a:spcPct val="121800"/>
              </a:lnSpc>
              <a:buClr>
                <a:srgbClr val="B52024"/>
              </a:buClr>
              <a:buFont typeface="Calibri"/>
              <a:buChar char="•"/>
              <a:tabLst>
                <a:tab pos="398717" algn="l"/>
              </a:tabLst>
            </a:pPr>
            <a:endParaRPr lang="es-ES" spc="-13" dirty="0">
              <a:solidFill>
                <a:prstClr val="black"/>
              </a:solidFill>
              <a:latin typeface="Calibri"/>
              <a:cs typeface="Calibri"/>
            </a:endParaRPr>
          </a:p>
          <a:p>
            <a:pPr marL="437962" marR="1551642" lvl="1" indent="-358903" defTabSz="819047">
              <a:lnSpc>
                <a:spcPct val="121800"/>
              </a:lnSpc>
              <a:buClr>
                <a:srgbClr val="B52024"/>
              </a:buClr>
              <a:buFont typeface="Calibri"/>
              <a:buChar char="•"/>
              <a:tabLst>
                <a:tab pos="398717" algn="l"/>
              </a:tabLst>
            </a:pPr>
            <a:r>
              <a:rPr lang="es-ES" dirty="0">
                <a:solidFill>
                  <a:prstClr val="black"/>
                </a:solidFill>
                <a:latin typeface="Calibri"/>
                <a:cs typeface="Calibri"/>
              </a:rPr>
              <a:t>La medicina </a:t>
            </a:r>
            <a:r>
              <a:rPr lang="es-ES" dirty="0" err="1">
                <a:solidFill>
                  <a:prstClr val="black"/>
                </a:solidFill>
                <a:latin typeface="Calibri"/>
                <a:cs typeface="Calibri"/>
              </a:rPr>
              <a:t>ayurveda</a:t>
            </a:r>
            <a:r>
              <a:rPr lang="es-ES" dirty="0">
                <a:solidFill>
                  <a:prstClr val="black"/>
                </a:solidFill>
                <a:latin typeface="Calibri"/>
                <a:cs typeface="Calibri"/>
              </a:rPr>
              <a:t> sugiere el uso sólo de las raíces para el fortalecimiento de la mente y el cuerpo ,</a:t>
            </a:r>
            <a:r>
              <a:rPr lang="es-ES" spc="-9" dirty="0">
                <a:solidFill>
                  <a:prstClr val="black"/>
                </a:solidFill>
                <a:latin typeface="Calibri"/>
                <a:cs typeface="Calibri"/>
              </a:rPr>
              <a:t> los extractos foliares </a:t>
            </a:r>
            <a:r>
              <a:rPr lang="es-ES" spc="-4" dirty="0">
                <a:solidFill>
                  <a:prstClr val="black"/>
                </a:solidFill>
                <a:latin typeface="Calibri"/>
                <a:cs typeface="Calibri"/>
              </a:rPr>
              <a:t>, </a:t>
            </a:r>
            <a:r>
              <a:rPr lang="es-ES" spc="-9" dirty="0">
                <a:solidFill>
                  <a:prstClr val="black"/>
                </a:solidFill>
                <a:latin typeface="Calibri"/>
                <a:cs typeface="Calibri"/>
              </a:rPr>
              <a:t>para</a:t>
            </a:r>
            <a:r>
              <a:rPr lang="es-ES" dirty="0">
                <a:solidFill>
                  <a:prstClr val="black"/>
                </a:solidFill>
                <a:latin typeface="Calibri"/>
                <a:cs typeface="Calibri"/>
              </a:rPr>
              <a:t> </a:t>
            </a:r>
            <a:r>
              <a:rPr lang="es-ES" spc="-9" dirty="0">
                <a:solidFill>
                  <a:prstClr val="black"/>
                </a:solidFill>
                <a:latin typeface="Calibri"/>
                <a:cs typeface="Calibri"/>
              </a:rPr>
              <a:t>el</a:t>
            </a:r>
            <a:r>
              <a:rPr lang="es-ES" dirty="0">
                <a:solidFill>
                  <a:prstClr val="black"/>
                </a:solidFill>
                <a:latin typeface="Calibri"/>
                <a:cs typeface="Calibri"/>
              </a:rPr>
              <a:t> </a:t>
            </a:r>
            <a:r>
              <a:rPr lang="es-ES" spc="-9" dirty="0">
                <a:solidFill>
                  <a:prstClr val="black"/>
                </a:solidFill>
                <a:latin typeface="Calibri"/>
                <a:cs typeface="Calibri"/>
              </a:rPr>
              <a:t>uso</a:t>
            </a:r>
            <a:r>
              <a:rPr lang="es-ES" dirty="0">
                <a:solidFill>
                  <a:prstClr val="black"/>
                </a:solidFill>
                <a:latin typeface="Calibri"/>
                <a:cs typeface="Calibri"/>
              </a:rPr>
              <a:t> </a:t>
            </a:r>
            <a:r>
              <a:rPr lang="es-ES" spc="-9" dirty="0">
                <a:solidFill>
                  <a:prstClr val="black"/>
                </a:solidFill>
                <a:latin typeface="Calibri"/>
                <a:cs typeface="Calibri"/>
              </a:rPr>
              <a:t>tópico </a:t>
            </a:r>
          </a:p>
          <a:p>
            <a:pPr marL="79059" marR="1551642" lvl="1" defTabSz="819047">
              <a:lnSpc>
                <a:spcPct val="121800"/>
              </a:lnSpc>
              <a:buClr>
                <a:srgbClr val="B52024"/>
              </a:buClr>
              <a:tabLst>
                <a:tab pos="398717" algn="l"/>
              </a:tabLst>
            </a:pPr>
            <a:endParaRPr sz="1400" dirty="0">
              <a:solidFill>
                <a:prstClr val="black"/>
              </a:solidFill>
              <a:latin typeface="Times New Roman"/>
              <a:cs typeface="Times New Roman"/>
            </a:endParaRPr>
          </a:p>
          <a:p>
            <a:pPr marL="397013" marR="732593" lvl="1" indent="-317952" defTabSz="819047">
              <a:buClr>
                <a:srgbClr val="B52024"/>
              </a:buClr>
              <a:buFont typeface="Calibri"/>
              <a:buChar char="•"/>
              <a:tabLst>
                <a:tab pos="397578" algn="l"/>
              </a:tabLst>
            </a:pPr>
            <a:r>
              <a:rPr spc="-9" dirty="0">
                <a:solidFill>
                  <a:prstClr val="black"/>
                </a:solidFill>
                <a:latin typeface="Calibri"/>
                <a:cs typeface="Calibri"/>
              </a:rPr>
              <a:t>Los</a:t>
            </a:r>
            <a:r>
              <a:rPr spc="-4" dirty="0">
                <a:solidFill>
                  <a:prstClr val="black"/>
                </a:solidFill>
                <a:latin typeface="Calibri"/>
                <a:cs typeface="Calibri"/>
              </a:rPr>
              <a:t> </a:t>
            </a:r>
            <a:r>
              <a:rPr spc="-9" dirty="0">
                <a:solidFill>
                  <a:prstClr val="black"/>
                </a:solidFill>
                <a:latin typeface="Calibri"/>
                <a:cs typeface="Calibri"/>
              </a:rPr>
              <a:t>niveles</a:t>
            </a:r>
            <a:r>
              <a:rPr spc="-4" dirty="0">
                <a:solidFill>
                  <a:prstClr val="black"/>
                </a:solidFill>
                <a:latin typeface="Calibri"/>
                <a:cs typeface="Calibri"/>
              </a:rPr>
              <a:t> </a:t>
            </a:r>
            <a:r>
              <a:rPr spc="-9" dirty="0">
                <a:solidFill>
                  <a:prstClr val="black"/>
                </a:solidFill>
                <a:latin typeface="Calibri"/>
                <a:cs typeface="Calibri"/>
              </a:rPr>
              <a:t>insignificantes</a:t>
            </a:r>
            <a:r>
              <a:rPr spc="-4" dirty="0">
                <a:solidFill>
                  <a:prstClr val="black"/>
                </a:solidFill>
                <a:latin typeface="Calibri"/>
                <a:cs typeface="Calibri"/>
              </a:rPr>
              <a:t> </a:t>
            </a:r>
            <a:r>
              <a:rPr spc="-13" dirty="0">
                <a:solidFill>
                  <a:prstClr val="black"/>
                </a:solidFill>
                <a:latin typeface="Calibri"/>
                <a:cs typeface="Calibri"/>
              </a:rPr>
              <a:t>de</a:t>
            </a:r>
            <a:r>
              <a:rPr spc="-4" dirty="0">
                <a:solidFill>
                  <a:prstClr val="black"/>
                </a:solidFill>
                <a:latin typeface="Calibri"/>
                <a:cs typeface="Calibri"/>
              </a:rPr>
              <a:t> </a:t>
            </a:r>
            <a:r>
              <a:rPr spc="-9" dirty="0">
                <a:solidFill>
                  <a:prstClr val="black"/>
                </a:solidFill>
                <a:latin typeface="Calibri"/>
                <a:cs typeface="Calibri"/>
              </a:rPr>
              <a:t>witaferina</a:t>
            </a:r>
            <a:r>
              <a:rPr spc="-4" dirty="0">
                <a:solidFill>
                  <a:prstClr val="black"/>
                </a:solidFill>
                <a:latin typeface="Calibri"/>
                <a:cs typeface="Calibri"/>
              </a:rPr>
              <a:t> </a:t>
            </a:r>
            <a:r>
              <a:rPr spc="-9" dirty="0">
                <a:solidFill>
                  <a:prstClr val="black"/>
                </a:solidFill>
                <a:latin typeface="Calibri"/>
                <a:cs typeface="Calibri"/>
              </a:rPr>
              <a:t>A,</a:t>
            </a:r>
            <a:r>
              <a:rPr spc="-4" dirty="0">
                <a:solidFill>
                  <a:prstClr val="black"/>
                </a:solidFill>
                <a:latin typeface="Calibri"/>
                <a:cs typeface="Calibri"/>
              </a:rPr>
              <a:t> </a:t>
            </a:r>
            <a:r>
              <a:rPr spc="-13" dirty="0">
                <a:solidFill>
                  <a:prstClr val="black"/>
                </a:solidFill>
                <a:latin typeface="Calibri"/>
                <a:cs typeface="Calibri"/>
              </a:rPr>
              <a:t>un</a:t>
            </a:r>
            <a:r>
              <a:rPr spc="-4" dirty="0">
                <a:solidFill>
                  <a:prstClr val="black"/>
                </a:solidFill>
                <a:latin typeface="Calibri"/>
                <a:cs typeface="Calibri"/>
              </a:rPr>
              <a:t> </a:t>
            </a:r>
            <a:r>
              <a:rPr spc="-9" dirty="0">
                <a:solidFill>
                  <a:prstClr val="black"/>
                </a:solidFill>
                <a:latin typeface="Calibri"/>
                <a:cs typeface="Calibri"/>
              </a:rPr>
              <a:t>withanolide</a:t>
            </a:r>
            <a:r>
              <a:rPr spc="-4" dirty="0">
                <a:solidFill>
                  <a:prstClr val="black"/>
                </a:solidFill>
                <a:latin typeface="Calibri"/>
                <a:cs typeface="Calibri"/>
              </a:rPr>
              <a:t> </a:t>
            </a:r>
            <a:r>
              <a:rPr spc="-9" dirty="0">
                <a:solidFill>
                  <a:prstClr val="black"/>
                </a:solidFill>
                <a:latin typeface="Calibri"/>
                <a:cs typeface="Calibri"/>
              </a:rPr>
              <a:t>citotóxico ampliamente</a:t>
            </a:r>
            <a:r>
              <a:rPr spc="-4" dirty="0">
                <a:solidFill>
                  <a:prstClr val="black"/>
                </a:solidFill>
                <a:latin typeface="Calibri"/>
                <a:cs typeface="Calibri"/>
              </a:rPr>
              <a:t> </a:t>
            </a:r>
            <a:r>
              <a:rPr spc="-9" dirty="0">
                <a:solidFill>
                  <a:prstClr val="black"/>
                </a:solidFill>
                <a:latin typeface="Calibri"/>
                <a:cs typeface="Calibri"/>
              </a:rPr>
              <a:t>reconocido</a:t>
            </a:r>
            <a:endParaRPr dirty="0">
              <a:solidFill>
                <a:prstClr val="black"/>
              </a:solidFill>
              <a:latin typeface="Calibri"/>
              <a:cs typeface="Calibri"/>
            </a:endParaRPr>
          </a:p>
        </p:txBody>
      </p:sp>
    </p:spTree>
    <p:extLst>
      <p:ext uri="{BB962C8B-B14F-4D97-AF65-F5344CB8AC3E}">
        <p14:creationId xmlns:p14="http://schemas.microsoft.com/office/powerpoint/2010/main" val="89023727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231002993"/>
              </p:ext>
            </p:extLst>
          </p:nvPr>
        </p:nvGraphicFramePr>
        <p:xfrm>
          <a:off x="1662545" y="201706"/>
          <a:ext cx="5888182" cy="892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object 3"/>
          <p:cNvSpPr txBox="1"/>
          <p:nvPr/>
        </p:nvSpPr>
        <p:spPr>
          <a:xfrm>
            <a:off x="903455" y="1924668"/>
            <a:ext cx="7935191" cy="4466607"/>
          </a:xfrm>
          <a:prstGeom prst="rect">
            <a:avLst/>
          </a:prstGeom>
        </p:spPr>
        <p:txBody>
          <a:bodyPr vert="horz" wrap="square" lIns="0" tIns="0" rIns="0" bIns="0" rtlCol="0">
            <a:spAutoFit/>
          </a:bodyPr>
          <a:lstStyle/>
          <a:p>
            <a:pPr marL="329326" marR="608031" indent="-317952" defTabSz="819047">
              <a:buClr>
                <a:srgbClr val="B52024"/>
              </a:buClr>
              <a:buFont typeface="Calibri"/>
              <a:buChar char="•"/>
              <a:tabLst>
                <a:tab pos="329893" algn="l"/>
              </a:tabLst>
            </a:pPr>
            <a:r>
              <a:rPr spc="-9" dirty="0">
                <a:solidFill>
                  <a:prstClr val="black"/>
                </a:solidFill>
                <a:latin typeface="Calibri"/>
                <a:cs typeface="Calibri"/>
              </a:rPr>
              <a:t>probada</a:t>
            </a:r>
            <a:r>
              <a:rPr spc="-4" dirty="0">
                <a:solidFill>
                  <a:prstClr val="black"/>
                </a:solidFill>
                <a:latin typeface="Calibri"/>
                <a:cs typeface="Calibri"/>
              </a:rPr>
              <a:t> </a:t>
            </a:r>
            <a:r>
              <a:rPr spc="-9" dirty="0">
                <a:solidFill>
                  <a:prstClr val="black"/>
                </a:solidFill>
                <a:latin typeface="Calibri"/>
                <a:cs typeface="Calibri"/>
              </a:rPr>
              <a:t>clínicamente</a:t>
            </a:r>
            <a:r>
              <a:rPr spc="-4" dirty="0">
                <a:solidFill>
                  <a:prstClr val="black"/>
                </a:solidFill>
                <a:latin typeface="Calibri"/>
                <a:cs typeface="Calibri"/>
              </a:rPr>
              <a:t> </a:t>
            </a:r>
            <a:r>
              <a:rPr spc="-9" dirty="0">
                <a:solidFill>
                  <a:prstClr val="black"/>
                </a:solidFill>
                <a:latin typeface="Calibri"/>
                <a:cs typeface="Calibri"/>
              </a:rPr>
              <a:t>para</a:t>
            </a:r>
            <a:r>
              <a:rPr spc="-4" dirty="0">
                <a:solidFill>
                  <a:prstClr val="black"/>
                </a:solidFill>
                <a:latin typeface="Calibri"/>
                <a:cs typeface="Calibri"/>
              </a:rPr>
              <a:t> </a:t>
            </a:r>
            <a:r>
              <a:rPr spc="-9" dirty="0">
                <a:solidFill>
                  <a:prstClr val="black"/>
                </a:solidFill>
                <a:latin typeface="Calibri"/>
                <a:cs typeface="Calibri"/>
              </a:rPr>
              <a:t>disminuir</a:t>
            </a:r>
            <a:r>
              <a:rPr spc="-4" dirty="0">
                <a:solidFill>
                  <a:prstClr val="black"/>
                </a:solidFill>
                <a:latin typeface="Calibri"/>
                <a:cs typeface="Calibri"/>
              </a:rPr>
              <a:t> </a:t>
            </a:r>
            <a:r>
              <a:rPr spc="-9" dirty="0">
                <a:solidFill>
                  <a:prstClr val="black"/>
                </a:solidFill>
                <a:latin typeface="Calibri"/>
                <a:cs typeface="Calibri"/>
              </a:rPr>
              <a:t>el</a:t>
            </a:r>
            <a:r>
              <a:rPr spc="-4" dirty="0">
                <a:solidFill>
                  <a:prstClr val="black"/>
                </a:solidFill>
                <a:latin typeface="Calibri"/>
                <a:cs typeface="Calibri"/>
              </a:rPr>
              <a:t> </a:t>
            </a:r>
            <a:r>
              <a:rPr spc="-9" dirty="0">
                <a:solidFill>
                  <a:prstClr val="black"/>
                </a:solidFill>
                <a:latin typeface="Calibri"/>
                <a:cs typeface="Calibri"/>
              </a:rPr>
              <a:t>estrés,</a:t>
            </a:r>
            <a:r>
              <a:rPr spc="-4" dirty="0">
                <a:solidFill>
                  <a:prstClr val="black"/>
                </a:solidFill>
                <a:latin typeface="Calibri"/>
                <a:cs typeface="Calibri"/>
              </a:rPr>
              <a:t> </a:t>
            </a:r>
            <a:r>
              <a:rPr spc="-9" dirty="0">
                <a:solidFill>
                  <a:prstClr val="black"/>
                </a:solidFill>
                <a:latin typeface="Calibri"/>
                <a:cs typeface="Calibri"/>
              </a:rPr>
              <a:t>la</a:t>
            </a:r>
            <a:r>
              <a:rPr spc="-4" dirty="0">
                <a:solidFill>
                  <a:prstClr val="black"/>
                </a:solidFill>
                <a:latin typeface="Calibri"/>
                <a:cs typeface="Calibri"/>
              </a:rPr>
              <a:t> </a:t>
            </a:r>
            <a:r>
              <a:rPr spc="-9" dirty="0">
                <a:solidFill>
                  <a:prstClr val="black"/>
                </a:solidFill>
                <a:latin typeface="Calibri"/>
                <a:cs typeface="Calibri"/>
              </a:rPr>
              <a:t>ansiedad</a:t>
            </a:r>
            <a:r>
              <a:rPr spc="-4" dirty="0">
                <a:solidFill>
                  <a:prstClr val="black"/>
                </a:solidFill>
                <a:latin typeface="Calibri"/>
                <a:cs typeface="Calibri"/>
              </a:rPr>
              <a:t> </a:t>
            </a:r>
            <a:r>
              <a:rPr spc="-9" dirty="0">
                <a:solidFill>
                  <a:prstClr val="black"/>
                </a:solidFill>
                <a:latin typeface="Calibri"/>
                <a:cs typeface="Calibri"/>
              </a:rPr>
              <a:t>y</a:t>
            </a:r>
            <a:r>
              <a:rPr spc="-4" dirty="0">
                <a:solidFill>
                  <a:prstClr val="black"/>
                </a:solidFill>
                <a:latin typeface="Calibri"/>
                <a:cs typeface="Calibri"/>
              </a:rPr>
              <a:t> </a:t>
            </a:r>
            <a:r>
              <a:rPr spc="-9" dirty="0">
                <a:solidFill>
                  <a:prstClr val="black"/>
                </a:solidFill>
                <a:latin typeface="Calibri"/>
                <a:cs typeface="Calibri"/>
              </a:rPr>
              <a:t>la</a:t>
            </a:r>
            <a:r>
              <a:rPr spc="-4" dirty="0">
                <a:solidFill>
                  <a:prstClr val="black"/>
                </a:solidFill>
                <a:latin typeface="Calibri"/>
                <a:cs typeface="Calibri"/>
              </a:rPr>
              <a:t> </a:t>
            </a:r>
            <a:r>
              <a:rPr spc="-9" dirty="0">
                <a:solidFill>
                  <a:prstClr val="black"/>
                </a:solidFill>
                <a:latin typeface="Calibri"/>
                <a:cs typeface="Calibri"/>
              </a:rPr>
              <a:t>depresión</a:t>
            </a:r>
            <a:r>
              <a:rPr spc="-4" dirty="0">
                <a:solidFill>
                  <a:prstClr val="black"/>
                </a:solidFill>
                <a:latin typeface="Calibri"/>
                <a:cs typeface="Calibri"/>
              </a:rPr>
              <a:t> </a:t>
            </a:r>
            <a:r>
              <a:rPr spc="-9" dirty="0">
                <a:solidFill>
                  <a:prstClr val="black"/>
                </a:solidFill>
                <a:latin typeface="Calibri"/>
                <a:cs typeface="Calibri"/>
              </a:rPr>
              <a:t>y mejorar</a:t>
            </a:r>
            <a:r>
              <a:rPr spc="-4" dirty="0">
                <a:solidFill>
                  <a:prstClr val="black"/>
                </a:solidFill>
                <a:latin typeface="Calibri"/>
                <a:cs typeface="Calibri"/>
              </a:rPr>
              <a:t> </a:t>
            </a:r>
            <a:r>
              <a:rPr spc="-9" dirty="0">
                <a:solidFill>
                  <a:prstClr val="black"/>
                </a:solidFill>
                <a:latin typeface="Calibri"/>
                <a:cs typeface="Calibri"/>
              </a:rPr>
              <a:t>calidad</a:t>
            </a:r>
            <a:r>
              <a:rPr spc="-4" dirty="0">
                <a:solidFill>
                  <a:prstClr val="black"/>
                </a:solidFill>
                <a:latin typeface="Calibri"/>
                <a:cs typeface="Calibri"/>
              </a:rPr>
              <a:t> </a:t>
            </a:r>
            <a:r>
              <a:rPr spc="-13" dirty="0">
                <a:solidFill>
                  <a:prstClr val="black"/>
                </a:solidFill>
                <a:latin typeface="Calibri"/>
                <a:cs typeface="Calibri"/>
              </a:rPr>
              <a:t>de</a:t>
            </a:r>
            <a:r>
              <a:rPr spc="-4" dirty="0">
                <a:solidFill>
                  <a:prstClr val="black"/>
                </a:solidFill>
                <a:latin typeface="Calibri"/>
                <a:cs typeface="Calibri"/>
              </a:rPr>
              <a:t> </a:t>
            </a:r>
            <a:r>
              <a:rPr spc="-9" dirty="0" err="1">
                <a:solidFill>
                  <a:prstClr val="black"/>
                </a:solidFill>
                <a:latin typeface="Calibri"/>
                <a:cs typeface="Calibri"/>
              </a:rPr>
              <a:t>vida</a:t>
            </a:r>
            <a:r>
              <a:rPr spc="-4" dirty="0">
                <a:solidFill>
                  <a:prstClr val="black"/>
                </a:solidFill>
                <a:latin typeface="Calibri"/>
                <a:cs typeface="Calibri"/>
              </a:rPr>
              <a:t> </a:t>
            </a:r>
            <a:r>
              <a:rPr spc="-9" dirty="0">
                <a:solidFill>
                  <a:prstClr val="black"/>
                </a:solidFill>
                <a:latin typeface="Calibri"/>
                <a:cs typeface="Calibri"/>
              </a:rPr>
              <a:t>genera</a:t>
            </a:r>
            <a:r>
              <a:rPr lang="es-ES" spc="-9" dirty="0">
                <a:solidFill>
                  <a:prstClr val="black"/>
                </a:solidFill>
                <a:latin typeface="Calibri"/>
                <a:cs typeface="Calibri"/>
              </a:rPr>
              <a:t>l</a:t>
            </a:r>
            <a:endParaRPr dirty="0">
              <a:solidFill>
                <a:prstClr val="black"/>
              </a:solidFill>
              <a:latin typeface="Calibri"/>
              <a:cs typeface="Calibri"/>
            </a:endParaRPr>
          </a:p>
          <a:p>
            <a:pPr marL="332738" marR="4559" indent="-321363" defTabSz="819047">
              <a:spcBef>
                <a:spcPts val="1099"/>
              </a:spcBef>
              <a:buClr>
                <a:srgbClr val="B52024"/>
              </a:buClr>
              <a:buFont typeface="Calibri"/>
              <a:buChar char="•"/>
              <a:tabLst>
                <a:tab pos="385068" algn="l"/>
              </a:tabLst>
            </a:pPr>
            <a:r>
              <a:rPr spc="-9" dirty="0" err="1">
                <a:solidFill>
                  <a:prstClr val="black"/>
                </a:solidFill>
                <a:latin typeface="Calibri"/>
                <a:cs typeface="Calibri"/>
              </a:rPr>
              <a:t>Mejora</a:t>
            </a:r>
            <a:r>
              <a:rPr spc="-9" dirty="0">
                <a:solidFill>
                  <a:prstClr val="black"/>
                </a:solidFill>
                <a:latin typeface="Calibri"/>
                <a:cs typeface="Calibri"/>
              </a:rPr>
              <a:t> </a:t>
            </a:r>
            <a:r>
              <a:rPr spc="-13" dirty="0">
                <a:solidFill>
                  <a:prstClr val="black"/>
                </a:solidFill>
                <a:latin typeface="Calibri"/>
                <a:cs typeface="Calibri"/>
              </a:rPr>
              <a:t>de </a:t>
            </a:r>
            <a:r>
              <a:rPr spc="-9" dirty="0">
                <a:solidFill>
                  <a:prstClr val="black"/>
                </a:solidFill>
                <a:latin typeface="Calibri"/>
                <a:cs typeface="Calibri"/>
              </a:rPr>
              <a:t>la </a:t>
            </a:r>
            <a:r>
              <a:rPr lang="es-ES" spc="-9" dirty="0">
                <a:solidFill>
                  <a:prstClr val="black"/>
                </a:solidFill>
                <a:latin typeface="Calibri"/>
                <a:cs typeface="Calibri"/>
              </a:rPr>
              <a:t>calidad del esperma </a:t>
            </a:r>
            <a:r>
              <a:rPr spc="-22" dirty="0" err="1">
                <a:solidFill>
                  <a:prstClr val="black"/>
                </a:solidFill>
                <a:latin typeface="Calibri"/>
                <a:cs typeface="Calibri"/>
              </a:rPr>
              <a:t>m</a:t>
            </a:r>
            <a:r>
              <a:rPr spc="-9" dirty="0" err="1">
                <a:solidFill>
                  <a:prstClr val="black"/>
                </a:solidFill>
                <a:latin typeface="Calibri"/>
                <a:cs typeface="Calibri"/>
              </a:rPr>
              <a:t>ediante</a:t>
            </a:r>
            <a:r>
              <a:rPr dirty="0">
                <a:solidFill>
                  <a:prstClr val="black"/>
                </a:solidFill>
                <a:latin typeface="Calibri"/>
                <a:cs typeface="Calibri"/>
              </a:rPr>
              <a:t> </a:t>
            </a:r>
            <a:r>
              <a:rPr spc="-13" dirty="0">
                <a:solidFill>
                  <a:prstClr val="black"/>
                </a:solidFill>
                <a:latin typeface="Calibri"/>
                <a:cs typeface="Calibri"/>
              </a:rPr>
              <a:t>e</a:t>
            </a:r>
            <a:r>
              <a:rPr spc="-4" dirty="0">
                <a:solidFill>
                  <a:prstClr val="black"/>
                </a:solidFill>
                <a:latin typeface="Calibri"/>
                <a:cs typeface="Calibri"/>
              </a:rPr>
              <a:t>l</a:t>
            </a:r>
            <a:r>
              <a:rPr dirty="0">
                <a:solidFill>
                  <a:prstClr val="black"/>
                </a:solidFill>
                <a:latin typeface="Calibri"/>
                <a:cs typeface="Calibri"/>
              </a:rPr>
              <a:t> </a:t>
            </a:r>
            <a:r>
              <a:rPr spc="-13" dirty="0">
                <a:solidFill>
                  <a:prstClr val="black"/>
                </a:solidFill>
                <a:latin typeface="Calibri"/>
                <a:cs typeface="Calibri"/>
              </a:rPr>
              <a:t>aumento</a:t>
            </a:r>
            <a:r>
              <a:rPr dirty="0">
                <a:solidFill>
                  <a:prstClr val="black"/>
                </a:solidFill>
                <a:latin typeface="Calibri"/>
                <a:cs typeface="Calibri"/>
              </a:rPr>
              <a:t> </a:t>
            </a:r>
            <a:r>
              <a:rPr spc="-13" dirty="0">
                <a:solidFill>
                  <a:prstClr val="black"/>
                </a:solidFill>
                <a:latin typeface="Calibri"/>
                <a:cs typeface="Calibri"/>
              </a:rPr>
              <a:t>de</a:t>
            </a:r>
            <a:r>
              <a:rPr dirty="0">
                <a:solidFill>
                  <a:prstClr val="black"/>
                </a:solidFill>
                <a:latin typeface="Calibri"/>
                <a:cs typeface="Calibri"/>
              </a:rPr>
              <a:t> </a:t>
            </a:r>
            <a:r>
              <a:rPr spc="-9" dirty="0">
                <a:solidFill>
                  <a:prstClr val="black"/>
                </a:solidFill>
                <a:latin typeface="Calibri"/>
                <a:cs typeface="Calibri"/>
              </a:rPr>
              <a:t>la</a:t>
            </a:r>
            <a:r>
              <a:rPr dirty="0">
                <a:solidFill>
                  <a:prstClr val="black"/>
                </a:solidFill>
                <a:latin typeface="Calibri"/>
                <a:cs typeface="Calibri"/>
              </a:rPr>
              <a:t> </a:t>
            </a:r>
            <a:r>
              <a:rPr spc="-9" dirty="0">
                <a:solidFill>
                  <a:prstClr val="black"/>
                </a:solidFill>
                <a:latin typeface="Calibri"/>
                <a:cs typeface="Calibri"/>
              </a:rPr>
              <a:t>testosterona, el</a:t>
            </a:r>
            <a:r>
              <a:rPr dirty="0">
                <a:solidFill>
                  <a:prstClr val="black"/>
                </a:solidFill>
                <a:latin typeface="Calibri"/>
                <a:cs typeface="Calibri"/>
              </a:rPr>
              <a:t> </a:t>
            </a:r>
            <a:r>
              <a:rPr spc="-9" dirty="0">
                <a:solidFill>
                  <a:prstClr val="black"/>
                </a:solidFill>
                <a:latin typeface="Calibri"/>
                <a:cs typeface="Calibri"/>
              </a:rPr>
              <a:t>conteo</a:t>
            </a:r>
            <a:r>
              <a:rPr dirty="0">
                <a:solidFill>
                  <a:prstClr val="black"/>
                </a:solidFill>
                <a:latin typeface="Calibri"/>
                <a:cs typeface="Calibri"/>
              </a:rPr>
              <a:t> </a:t>
            </a:r>
            <a:r>
              <a:rPr spc="-13" dirty="0">
                <a:solidFill>
                  <a:prstClr val="black"/>
                </a:solidFill>
                <a:latin typeface="Calibri"/>
                <a:cs typeface="Calibri"/>
              </a:rPr>
              <a:t>de</a:t>
            </a:r>
            <a:r>
              <a:rPr dirty="0">
                <a:solidFill>
                  <a:prstClr val="black"/>
                </a:solidFill>
                <a:latin typeface="Calibri"/>
                <a:cs typeface="Calibri"/>
              </a:rPr>
              <a:t> </a:t>
            </a:r>
            <a:r>
              <a:rPr spc="-13" dirty="0">
                <a:solidFill>
                  <a:prstClr val="black"/>
                </a:solidFill>
                <a:latin typeface="Calibri"/>
                <a:cs typeface="Calibri"/>
              </a:rPr>
              <a:t>e</a:t>
            </a:r>
            <a:r>
              <a:rPr spc="-9" dirty="0">
                <a:solidFill>
                  <a:prstClr val="black"/>
                </a:solidFill>
                <a:latin typeface="Calibri"/>
                <a:cs typeface="Calibri"/>
              </a:rPr>
              <a:t>spermatozoides,</a:t>
            </a:r>
            <a:r>
              <a:rPr dirty="0">
                <a:solidFill>
                  <a:prstClr val="black"/>
                </a:solidFill>
                <a:latin typeface="Calibri"/>
                <a:cs typeface="Calibri"/>
              </a:rPr>
              <a:t> </a:t>
            </a:r>
            <a:r>
              <a:rPr spc="-9" dirty="0">
                <a:solidFill>
                  <a:prstClr val="black"/>
                </a:solidFill>
                <a:latin typeface="Calibri"/>
                <a:cs typeface="Calibri"/>
              </a:rPr>
              <a:t>la</a:t>
            </a:r>
            <a:r>
              <a:rPr dirty="0">
                <a:solidFill>
                  <a:prstClr val="black"/>
                </a:solidFill>
                <a:latin typeface="Calibri"/>
                <a:cs typeface="Calibri"/>
              </a:rPr>
              <a:t> </a:t>
            </a:r>
            <a:r>
              <a:rPr spc="-22" dirty="0">
                <a:solidFill>
                  <a:prstClr val="black"/>
                </a:solidFill>
                <a:latin typeface="Calibri"/>
                <a:cs typeface="Calibri"/>
              </a:rPr>
              <a:t>m</a:t>
            </a:r>
            <a:r>
              <a:rPr spc="-9" dirty="0">
                <a:solidFill>
                  <a:prstClr val="black"/>
                </a:solidFill>
                <a:latin typeface="Calibri"/>
                <a:cs typeface="Calibri"/>
              </a:rPr>
              <a:t>otilidad</a:t>
            </a:r>
            <a:r>
              <a:rPr dirty="0">
                <a:solidFill>
                  <a:prstClr val="black"/>
                </a:solidFill>
                <a:latin typeface="Calibri"/>
                <a:cs typeface="Calibri"/>
              </a:rPr>
              <a:t> </a:t>
            </a:r>
            <a:r>
              <a:rPr spc="-9" dirty="0">
                <a:solidFill>
                  <a:prstClr val="black"/>
                </a:solidFill>
                <a:latin typeface="Calibri"/>
                <a:cs typeface="Calibri"/>
              </a:rPr>
              <a:t>y</a:t>
            </a:r>
            <a:r>
              <a:rPr dirty="0">
                <a:solidFill>
                  <a:prstClr val="black"/>
                </a:solidFill>
                <a:latin typeface="Calibri"/>
                <a:cs typeface="Calibri"/>
              </a:rPr>
              <a:t> </a:t>
            </a:r>
            <a:r>
              <a:rPr spc="-9" dirty="0">
                <a:solidFill>
                  <a:prstClr val="black"/>
                </a:solidFill>
                <a:latin typeface="Calibri"/>
                <a:cs typeface="Calibri"/>
              </a:rPr>
              <a:t>la</a:t>
            </a:r>
            <a:r>
              <a:rPr dirty="0">
                <a:solidFill>
                  <a:prstClr val="black"/>
                </a:solidFill>
                <a:latin typeface="Calibri"/>
                <a:cs typeface="Calibri"/>
              </a:rPr>
              <a:t> </a:t>
            </a:r>
            <a:r>
              <a:rPr spc="-9" dirty="0">
                <a:solidFill>
                  <a:prstClr val="black"/>
                </a:solidFill>
                <a:latin typeface="Calibri"/>
                <a:cs typeface="Calibri"/>
              </a:rPr>
              <a:t>libido</a:t>
            </a:r>
            <a:endParaRPr dirty="0">
              <a:solidFill>
                <a:prstClr val="black"/>
              </a:solidFill>
              <a:latin typeface="Calibri"/>
              <a:cs typeface="Calibri"/>
            </a:endParaRPr>
          </a:p>
          <a:p>
            <a:pPr marL="329893" marR="247420" indent="-318519" defTabSz="819047">
              <a:spcBef>
                <a:spcPts val="1054"/>
              </a:spcBef>
              <a:buClr>
                <a:srgbClr val="B52024"/>
              </a:buClr>
              <a:buFont typeface="Calibri"/>
              <a:buChar char="•"/>
              <a:tabLst>
                <a:tab pos="330464" algn="l"/>
              </a:tabLst>
            </a:pPr>
            <a:r>
              <a:rPr spc="-9" dirty="0">
                <a:solidFill>
                  <a:prstClr val="black"/>
                </a:solidFill>
                <a:latin typeface="Calibri"/>
                <a:cs typeface="Calibri"/>
              </a:rPr>
              <a:t>Muestra </a:t>
            </a:r>
            <a:r>
              <a:rPr spc="-13" dirty="0">
                <a:solidFill>
                  <a:prstClr val="black"/>
                </a:solidFill>
                <a:latin typeface="Calibri"/>
                <a:cs typeface="Calibri"/>
              </a:rPr>
              <a:t>un </a:t>
            </a:r>
            <a:r>
              <a:rPr spc="-9" dirty="0">
                <a:solidFill>
                  <a:prstClr val="black"/>
                </a:solidFill>
                <a:latin typeface="Calibri"/>
                <a:cs typeface="Calibri"/>
              </a:rPr>
              <a:t>incremento </a:t>
            </a:r>
            <a:r>
              <a:rPr spc="-13" dirty="0">
                <a:solidFill>
                  <a:prstClr val="black"/>
                </a:solidFill>
                <a:latin typeface="Calibri"/>
                <a:cs typeface="Calibri"/>
              </a:rPr>
              <a:t>en </a:t>
            </a:r>
            <a:r>
              <a:rPr spc="-9" dirty="0">
                <a:solidFill>
                  <a:prstClr val="black"/>
                </a:solidFill>
                <a:latin typeface="Calibri"/>
                <a:cs typeface="Calibri"/>
              </a:rPr>
              <a:t>la resistencia cardio respiratoria </a:t>
            </a:r>
            <a:r>
              <a:rPr spc="-13" dirty="0">
                <a:solidFill>
                  <a:prstClr val="black"/>
                </a:solidFill>
                <a:latin typeface="Calibri"/>
                <a:cs typeface="Calibri"/>
              </a:rPr>
              <a:t>en </a:t>
            </a:r>
            <a:r>
              <a:rPr spc="-9" dirty="0">
                <a:solidFill>
                  <a:prstClr val="black"/>
                </a:solidFill>
                <a:latin typeface="Calibri"/>
                <a:cs typeface="Calibri"/>
              </a:rPr>
              <a:t>personas sanas adultas</a:t>
            </a:r>
            <a:endParaRPr dirty="0">
              <a:solidFill>
                <a:prstClr val="black"/>
              </a:solidFill>
              <a:latin typeface="Calibri"/>
              <a:cs typeface="Calibri"/>
            </a:endParaRPr>
          </a:p>
          <a:p>
            <a:pPr marL="329893" indent="-318519" defTabSz="819047">
              <a:spcBef>
                <a:spcPts val="1077"/>
              </a:spcBef>
              <a:buClr>
                <a:srgbClr val="B52024"/>
              </a:buClr>
              <a:buFont typeface="Calibri"/>
              <a:buChar char="•"/>
              <a:tabLst>
                <a:tab pos="330464" algn="l"/>
              </a:tabLst>
            </a:pPr>
            <a:r>
              <a:rPr spc="-9" dirty="0">
                <a:solidFill>
                  <a:prstClr val="black"/>
                </a:solidFill>
                <a:latin typeface="Calibri"/>
                <a:cs typeface="Calibri"/>
              </a:rPr>
              <a:t>Muestra </a:t>
            </a:r>
            <a:r>
              <a:rPr spc="-13" dirty="0">
                <a:solidFill>
                  <a:prstClr val="black"/>
                </a:solidFill>
                <a:latin typeface="Calibri"/>
                <a:cs typeface="Calibri"/>
              </a:rPr>
              <a:t>como un inmunomodulador </a:t>
            </a:r>
            <a:r>
              <a:rPr spc="-9" dirty="0">
                <a:solidFill>
                  <a:prstClr val="black"/>
                </a:solidFill>
                <a:latin typeface="Calibri"/>
                <a:cs typeface="Calibri"/>
              </a:rPr>
              <a:t>eficaz </a:t>
            </a:r>
            <a:r>
              <a:rPr spc="-13" dirty="0">
                <a:solidFill>
                  <a:prstClr val="black"/>
                </a:solidFill>
                <a:latin typeface="Calibri"/>
                <a:cs typeface="Calibri"/>
              </a:rPr>
              <a:t>en </a:t>
            </a:r>
            <a:r>
              <a:rPr spc="-9" dirty="0">
                <a:solidFill>
                  <a:prstClr val="black"/>
                </a:solidFill>
                <a:latin typeface="Calibri"/>
                <a:cs typeface="Calibri"/>
              </a:rPr>
              <a:t>la neutropenia </a:t>
            </a:r>
            <a:r>
              <a:rPr spc="-9" dirty="0" err="1">
                <a:solidFill>
                  <a:prstClr val="black"/>
                </a:solidFill>
                <a:latin typeface="Calibri"/>
                <a:cs typeface="Calibri"/>
              </a:rPr>
              <a:t>inducida</a:t>
            </a:r>
            <a:r>
              <a:rPr spc="-9" dirty="0">
                <a:solidFill>
                  <a:prstClr val="black"/>
                </a:solidFill>
                <a:latin typeface="Calibri"/>
                <a:cs typeface="Calibri"/>
              </a:rPr>
              <a:t> </a:t>
            </a:r>
            <a:r>
              <a:rPr spc="-9" dirty="0" err="1">
                <a:solidFill>
                  <a:prstClr val="black"/>
                </a:solidFill>
                <a:latin typeface="Calibri"/>
                <a:cs typeface="Calibri"/>
              </a:rPr>
              <a:t>por</a:t>
            </a:r>
            <a:r>
              <a:rPr lang="es-ES" spc="-9" dirty="0">
                <a:solidFill>
                  <a:prstClr val="black"/>
                </a:solidFill>
                <a:latin typeface="Calibri"/>
                <a:cs typeface="Calibri"/>
              </a:rPr>
              <a:t> fármacos en ratones</a:t>
            </a:r>
          </a:p>
          <a:p>
            <a:pPr marL="329893" indent="-318519" defTabSz="819047">
              <a:spcBef>
                <a:spcPts val="1077"/>
              </a:spcBef>
              <a:buClr>
                <a:srgbClr val="B52024"/>
              </a:buClr>
              <a:buFont typeface="Calibri"/>
              <a:buChar char="•"/>
              <a:tabLst>
                <a:tab pos="330464" algn="l"/>
              </a:tabLst>
            </a:pPr>
            <a:r>
              <a:rPr lang="es-ES" spc="-9" dirty="0">
                <a:solidFill>
                  <a:prstClr val="black"/>
                </a:solidFill>
                <a:latin typeface="Calibri"/>
                <a:cs typeface="Calibri"/>
              </a:rPr>
              <a:t>Incrementa la esperanza de vida(anti-</a:t>
            </a:r>
            <a:r>
              <a:rPr lang="es-ES" spc="-9" dirty="0" err="1">
                <a:solidFill>
                  <a:prstClr val="black"/>
                </a:solidFill>
                <a:latin typeface="Calibri"/>
                <a:cs typeface="Calibri"/>
              </a:rPr>
              <a:t>aging</a:t>
            </a:r>
            <a:r>
              <a:rPr lang="es-ES" spc="-9" dirty="0">
                <a:solidFill>
                  <a:prstClr val="black"/>
                </a:solidFill>
                <a:latin typeface="Calibri"/>
                <a:cs typeface="Calibri"/>
              </a:rPr>
              <a:t>)</a:t>
            </a:r>
            <a:r>
              <a:rPr spc="-9" dirty="0">
                <a:solidFill>
                  <a:prstClr val="black"/>
                </a:solidFill>
                <a:latin typeface="Calibri"/>
                <a:cs typeface="Calibri"/>
              </a:rPr>
              <a:t> </a:t>
            </a:r>
            <a:r>
              <a:rPr spc="-13" dirty="0">
                <a:solidFill>
                  <a:prstClr val="black"/>
                </a:solidFill>
                <a:latin typeface="Calibri"/>
                <a:cs typeface="Calibri"/>
              </a:rPr>
              <a:t>en </a:t>
            </a:r>
            <a:r>
              <a:rPr spc="-9" dirty="0">
                <a:solidFill>
                  <a:prstClr val="black"/>
                </a:solidFill>
                <a:latin typeface="Calibri"/>
                <a:cs typeface="Calibri"/>
              </a:rPr>
              <a:t>el </a:t>
            </a:r>
            <a:r>
              <a:rPr spc="-13" dirty="0">
                <a:solidFill>
                  <a:prstClr val="black"/>
                </a:solidFill>
                <a:latin typeface="Calibri"/>
                <a:cs typeface="Calibri"/>
              </a:rPr>
              <a:t>modelo</a:t>
            </a:r>
            <a:r>
              <a:rPr spc="9" dirty="0">
                <a:solidFill>
                  <a:prstClr val="black"/>
                </a:solidFill>
                <a:latin typeface="Calibri"/>
                <a:cs typeface="Calibri"/>
              </a:rPr>
              <a:t> </a:t>
            </a:r>
            <a:r>
              <a:rPr spc="-9" dirty="0">
                <a:solidFill>
                  <a:prstClr val="black"/>
                </a:solidFill>
                <a:latin typeface="Calibri"/>
                <a:cs typeface="Calibri"/>
              </a:rPr>
              <a:t>C.elegans</a:t>
            </a:r>
            <a:endParaRPr dirty="0">
              <a:solidFill>
                <a:prstClr val="black"/>
              </a:solidFill>
              <a:latin typeface="Calibri"/>
              <a:cs typeface="Calibri"/>
            </a:endParaRPr>
          </a:p>
          <a:p>
            <a:pPr marL="318519" marR="560253" indent="-307142" defTabSz="819047">
              <a:lnSpc>
                <a:spcPct val="110700"/>
              </a:lnSpc>
              <a:spcBef>
                <a:spcPts val="844"/>
              </a:spcBef>
              <a:buClr>
                <a:srgbClr val="B52024"/>
              </a:buClr>
              <a:buFont typeface="Calibri"/>
              <a:buChar char="•"/>
              <a:tabLst>
                <a:tab pos="329893" algn="l"/>
              </a:tabLst>
            </a:pPr>
            <a:r>
              <a:rPr spc="-13" dirty="0">
                <a:solidFill>
                  <a:prstClr val="black"/>
                </a:solidFill>
                <a:latin typeface="Calibri"/>
                <a:cs typeface="Calibri"/>
              </a:rPr>
              <a:t>2 </a:t>
            </a:r>
            <a:r>
              <a:rPr spc="-9" dirty="0">
                <a:solidFill>
                  <a:prstClr val="black"/>
                </a:solidFill>
                <a:latin typeface="Calibri"/>
                <a:cs typeface="Calibri"/>
              </a:rPr>
              <a:t>ensayos clínicos </a:t>
            </a:r>
            <a:r>
              <a:rPr spc="-13" dirty="0">
                <a:solidFill>
                  <a:prstClr val="black"/>
                </a:solidFill>
                <a:latin typeface="Calibri"/>
                <a:cs typeface="Calibri"/>
              </a:rPr>
              <a:t>en marcha </a:t>
            </a:r>
            <a:r>
              <a:rPr spc="-9" dirty="0">
                <a:solidFill>
                  <a:prstClr val="black"/>
                </a:solidFill>
                <a:latin typeface="Calibri"/>
                <a:cs typeface="Calibri"/>
              </a:rPr>
              <a:t>para valorar la fuerza muscular </a:t>
            </a:r>
            <a:r>
              <a:rPr spc="-13" dirty="0">
                <a:solidFill>
                  <a:prstClr val="black"/>
                </a:solidFill>
                <a:latin typeface="Calibri"/>
                <a:cs typeface="Calibri"/>
              </a:rPr>
              <a:t>en </a:t>
            </a:r>
            <a:r>
              <a:rPr spc="-9" dirty="0">
                <a:solidFill>
                  <a:prstClr val="black"/>
                </a:solidFill>
                <a:latin typeface="Calibri"/>
                <a:cs typeface="Calibri"/>
              </a:rPr>
              <a:t>atletas y la memoria y cognición </a:t>
            </a:r>
            <a:r>
              <a:rPr spc="-13" dirty="0">
                <a:solidFill>
                  <a:prstClr val="black"/>
                </a:solidFill>
                <a:latin typeface="Calibri"/>
                <a:cs typeface="Calibri"/>
              </a:rPr>
              <a:t>en </a:t>
            </a:r>
            <a:r>
              <a:rPr spc="-9" dirty="0">
                <a:solidFill>
                  <a:prstClr val="black"/>
                </a:solidFill>
                <a:latin typeface="Calibri"/>
                <a:cs typeface="Calibri"/>
              </a:rPr>
              <a:t>niños.</a:t>
            </a:r>
            <a:endParaRPr dirty="0">
              <a:solidFill>
                <a:prstClr val="black"/>
              </a:solidFill>
              <a:latin typeface="Calibri"/>
              <a:cs typeface="Calibri"/>
            </a:endParaRPr>
          </a:p>
          <a:p>
            <a:pPr marL="318519" marR="1538561" indent="-307142" defTabSz="819047">
              <a:lnSpc>
                <a:spcPct val="110700"/>
              </a:lnSpc>
              <a:spcBef>
                <a:spcPts val="615"/>
              </a:spcBef>
              <a:buClr>
                <a:srgbClr val="B52024"/>
              </a:buClr>
              <a:buFont typeface="Calibri"/>
              <a:buChar char="•"/>
              <a:tabLst>
                <a:tab pos="329893" algn="l"/>
              </a:tabLst>
            </a:pPr>
            <a:r>
              <a:rPr spc="-9" dirty="0">
                <a:solidFill>
                  <a:prstClr val="black"/>
                </a:solidFill>
                <a:latin typeface="Calibri"/>
                <a:cs typeface="Calibri"/>
              </a:rPr>
              <a:t>Todos los ensayos clínicos siguen el patrón oro </a:t>
            </a:r>
            <a:r>
              <a:rPr spc="-13" dirty="0">
                <a:solidFill>
                  <a:prstClr val="black"/>
                </a:solidFill>
                <a:latin typeface="Calibri"/>
                <a:cs typeface="Calibri"/>
              </a:rPr>
              <a:t>de </a:t>
            </a:r>
            <a:r>
              <a:rPr spc="-9" dirty="0">
                <a:solidFill>
                  <a:prstClr val="black"/>
                </a:solidFill>
                <a:latin typeface="Calibri"/>
                <a:cs typeface="Calibri"/>
              </a:rPr>
              <a:t>sustentación </a:t>
            </a:r>
            <a:r>
              <a:rPr spc="-4" dirty="0">
                <a:solidFill>
                  <a:prstClr val="black"/>
                </a:solidFill>
                <a:latin typeface="Calibri"/>
                <a:cs typeface="Calibri"/>
              </a:rPr>
              <a:t>,</a:t>
            </a:r>
            <a:r>
              <a:rPr spc="-9" dirty="0">
                <a:solidFill>
                  <a:prstClr val="black"/>
                </a:solidFill>
                <a:latin typeface="Calibri"/>
                <a:cs typeface="Calibri"/>
              </a:rPr>
              <a:t> aleatorizado </a:t>
            </a:r>
            <a:r>
              <a:rPr spc="-4" dirty="0">
                <a:solidFill>
                  <a:prstClr val="black"/>
                </a:solidFill>
                <a:latin typeface="Calibri"/>
                <a:cs typeface="Calibri"/>
              </a:rPr>
              <a:t>, </a:t>
            </a:r>
            <a:r>
              <a:rPr spc="-13" dirty="0">
                <a:solidFill>
                  <a:prstClr val="black"/>
                </a:solidFill>
                <a:latin typeface="Calibri"/>
                <a:cs typeface="Calibri"/>
              </a:rPr>
              <a:t>comparado </a:t>
            </a:r>
            <a:r>
              <a:rPr spc="-9" dirty="0">
                <a:solidFill>
                  <a:prstClr val="black"/>
                </a:solidFill>
                <a:latin typeface="Calibri"/>
                <a:cs typeface="Calibri"/>
              </a:rPr>
              <a:t>con placebo y doble ciego.</a:t>
            </a:r>
            <a:endParaRPr dirty="0">
              <a:solidFill>
                <a:prstClr val="black"/>
              </a:solidFill>
              <a:latin typeface="Calibri"/>
              <a:cs typeface="Calibri"/>
            </a:endParaRPr>
          </a:p>
        </p:txBody>
      </p:sp>
      <p:sp>
        <p:nvSpPr>
          <p:cNvPr id="6" name="object 6"/>
          <p:cNvSpPr txBox="1"/>
          <p:nvPr/>
        </p:nvSpPr>
        <p:spPr>
          <a:xfrm>
            <a:off x="834274" y="1376827"/>
            <a:ext cx="3876964" cy="384721"/>
          </a:xfrm>
          <a:prstGeom prst="rect">
            <a:avLst/>
          </a:prstGeom>
        </p:spPr>
        <p:txBody>
          <a:bodyPr vert="horz" wrap="square" lIns="0" tIns="0" rIns="0" bIns="0" rtlCol="0">
            <a:spAutoFit/>
          </a:bodyPr>
          <a:lstStyle/>
          <a:p>
            <a:pPr marL="11377" defTabSz="819047">
              <a:tabLst>
                <a:tab pos="402131" algn="l"/>
              </a:tabLst>
            </a:pPr>
            <a:r>
              <a:rPr sz="2500" b="1" dirty="0">
                <a:solidFill>
                  <a:srgbClr val="177C3E"/>
                </a:solidFill>
                <a:latin typeface="Calibri"/>
                <a:cs typeface="Calibri"/>
              </a:rPr>
              <a:t>2.	</a:t>
            </a:r>
            <a:r>
              <a:rPr sz="2500" b="1" spc="-4" dirty="0">
                <a:solidFill>
                  <a:srgbClr val="177C3E"/>
                </a:solidFill>
                <a:latin typeface="Calibri"/>
                <a:cs typeface="Calibri"/>
              </a:rPr>
              <a:t>EFICACI</a:t>
            </a:r>
            <a:r>
              <a:rPr sz="2500" b="1" dirty="0">
                <a:solidFill>
                  <a:srgbClr val="177C3E"/>
                </a:solidFill>
                <a:latin typeface="Calibri"/>
                <a:cs typeface="Calibri"/>
              </a:rPr>
              <a:t>A</a:t>
            </a:r>
            <a:endParaRPr sz="2500" dirty="0">
              <a:solidFill>
                <a:prstClr val="black"/>
              </a:solidFill>
              <a:latin typeface="Calibri"/>
              <a:cs typeface="Calibri"/>
            </a:endParaRPr>
          </a:p>
        </p:txBody>
      </p:sp>
      <p:sp>
        <p:nvSpPr>
          <p:cNvPr id="4" name="3 Marcador de pie de página"/>
          <p:cNvSpPr>
            <a:spLocks noGrp="1"/>
          </p:cNvSpPr>
          <p:nvPr>
            <p:ph type="ftr" sz="quarter" idx="11"/>
          </p:nvPr>
        </p:nvSpPr>
        <p:spPr/>
        <p:txBody>
          <a:bodyPr/>
          <a:lstStyle/>
          <a:p>
            <a:pPr marL="11377"/>
            <a:r>
              <a:rPr lang="es-ES" spc="-13"/>
              <a:t>Documento estrictamente reservado a los profesionales de la salud</a:t>
            </a:r>
            <a:endParaRPr lang="es-ES" spc="-13" dirty="0"/>
          </a:p>
        </p:txBody>
      </p:sp>
    </p:spTree>
    <p:extLst>
      <p:ext uri="{BB962C8B-B14F-4D97-AF65-F5344CB8AC3E}">
        <p14:creationId xmlns:p14="http://schemas.microsoft.com/office/powerpoint/2010/main" val="37934144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2432483603"/>
              </p:ext>
            </p:extLst>
          </p:nvPr>
        </p:nvGraphicFramePr>
        <p:xfrm>
          <a:off x="346364" y="268943"/>
          <a:ext cx="8534400" cy="892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object 7"/>
          <p:cNvSpPr txBox="1">
            <a:spLocks noGrp="1"/>
          </p:cNvSpPr>
          <p:nvPr>
            <p:ph type="ftr" sz="quarter" idx="11"/>
          </p:nvPr>
        </p:nvSpPr>
        <p:spPr>
          <a:xfrm>
            <a:off x="304800" y="6410851"/>
            <a:ext cx="3581400" cy="138499"/>
          </a:xfrm>
          <a:prstGeom prst="rect">
            <a:avLst/>
          </a:prstGeom>
        </p:spPr>
        <p:txBody>
          <a:bodyPr vert="horz" wrap="square" lIns="0" tIns="0" rIns="0" bIns="0" rtlCol="0">
            <a:spAutoFit/>
          </a:bodyPr>
          <a:lstStyle/>
          <a:p>
            <a:pPr marL="11377"/>
            <a:r>
              <a:rPr lang="es-ES" spc="-13">
                <a:hlinkClick r:id="rId8"/>
              </a:rPr>
              <a:t>Documento estrictamente reservado a los profesionales de la salud</a:t>
            </a:r>
            <a:endParaRPr spc="-13" dirty="0">
              <a:hlinkClick r:id="rId8"/>
            </a:endParaRPr>
          </a:p>
        </p:txBody>
      </p:sp>
      <p:sp>
        <p:nvSpPr>
          <p:cNvPr id="4" name="object 4"/>
          <p:cNvSpPr txBox="1"/>
          <p:nvPr/>
        </p:nvSpPr>
        <p:spPr>
          <a:xfrm>
            <a:off x="834291" y="1567317"/>
            <a:ext cx="7912677" cy="384721"/>
          </a:xfrm>
          <a:prstGeom prst="rect">
            <a:avLst/>
          </a:prstGeom>
        </p:spPr>
        <p:txBody>
          <a:bodyPr vert="horz" wrap="square" lIns="0" tIns="0" rIns="0" bIns="0" rtlCol="0">
            <a:spAutoFit/>
          </a:bodyPr>
          <a:lstStyle/>
          <a:p>
            <a:pPr marL="329893" indent="-318519" defTabSz="819047">
              <a:buClr>
                <a:srgbClr val="177C3E"/>
              </a:buClr>
              <a:buFont typeface="Calibri"/>
              <a:buAutoNum type="arabicPeriod" startAt="3"/>
              <a:tabLst>
                <a:tab pos="330464" algn="l"/>
              </a:tabLst>
            </a:pPr>
            <a:r>
              <a:rPr lang="es-ES" sz="2500" b="1" spc="-4" dirty="0">
                <a:solidFill>
                  <a:srgbClr val="177C3E"/>
                </a:solidFill>
                <a:latin typeface="Calibri"/>
                <a:cs typeface="Calibri"/>
              </a:rPr>
              <a:t>Cumplimiento de las normas y certificaciones</a:t>
            </a:r>
            <a:endParaRPr sz="2600" dirty="0">
              <a:solidFill>
                <a:prstClr val="black"/>
              </a:solidFill>
              <a:latin typeface="Times New Roman"/>
              <a:cs typeface="Times New Roman"/>
            </a:endParaRPr>
          </a:p>
        </p:txBody>
      </p:sp>
      <p:sp>
        <p:nvSpPr>
          <p:cNvPr id="3" name="2 CuadroTexto"/>
          <p:cNvSpPr txBox="1"/>
          <p:nvPr/>
        </p:nvSpPr>
        <p:spPr>
          <a:xfrm>
            <a:off x="762000" y="2689412"/>
            <a:ext cx="7273636" cy="3406838"/>
          </a:xfrm>
          <a:prstGeom prst="rect">
            <a:avLst/>
          </a:prstGeom>
          <a:noFill/>
        </p:spPr>
        <p:txBody>
          <a:bodyPr wrap="square" lIns="82048" tIns="41025" rIns="82048" bIns="41025" rtlCol="0">
            <a:spAutoFit/>
          </a:bodyPr>
          <a:lstStyle/>
          <a:p>
            <a:pPr defTabSz="819047"/>
            <a:r>
              <a:rPr lang="es-ES" dirty="0">
                <a:solidFill>
                  <a:prstClr val="black"/>
                </a:solidFill>
              </a:rPr>
              <a:t>KSM-66 es fabricada por </a:t>
            </a:r>
            <a:r>
              <a:rPr lang="es-ES" dirty="0" err="1">
                <a:solidFill>
                  <a:prstClr val="black"/>
                </a:solidFill>
              </a:rPr>
              <a:t>Ixoreal</a:t>
            </a:r>
            <a:r>
              <a:rPr lang="es-ES" dirty="0">
                <a:solidFill>
                  <a:prstClr val="black"/>
                </a:solidFill>
              </a:rPr>
              <a:t> :BPM certificada por organizaciones de prestigio como la USP, NSF, la OMS-GMP. </a:t>
            </a:r>
          </a:p>
          <a:p>
            <a:pPr defTabSz="819047"/>
            <a:endParaRPr lang="es-ES" dirty="0">
              <a:solidFill>
                <a:prstClr val="black"/>
              </a:solidFill>
            </a:endParaRPr>
          </a:p>
          <a:p>
            <a:pPr defTabSz="819047"/>
            <a:r>
              <a:rPr lang="es-ES" dirty="0">
                <a:solidFill>
                  <a:prstClr val="black"/>
                </a:solidFill>
              </a:rPr>
              <a:t>KSM-66  está certificada </a:t>
            </a:r>
          </a:p>
          <a:p>
            <a:pPr defTabSz="819047"/>
            <a:r>
              <a:rPr lang="es-ES" dirty="0">
                <a:solidFill>
                  <a:prstClr val="black"/>
                </a:solidFill>
              </a:rPr>
              <a:t>100% orgánico,</a:t>
            </a:r>
          </a:p>
          <a:p>
            <a:pPr defTabSz="819047"/>
            <a:r>
              <a:rPr lang="es-ES" dirty="0">
                <a:solidFill>
                  <a:prstClr val="black"/>
                </a:solidFill>
              </a:rPr>
              <a:t>no-GMO, </a:t>
            </a:r>
          </a:p>
          <a:p>
            <a:pPr defTabSz="819047"/>
            <a:r>
              <a:rPr lang="es-ES" dirty="0">
                <a:solidFill>
                  <a:prstClr val="black"/>
                </a:solidFill>
              </a:rPr>
              <a:t>Sin Gluten,</a:t>
            </a:r>
          </a:p>
          <a:p>
            <a:pPr defTabSz="819047"/>
            <a:r>
              <a:rPr lang="es-ES" dirty="0" err="1">
                <a:solidFill>
                  <a:prstClr val="black"/>
                </a:solidFill>
              </a:rPr>
              <a:t>Kosher</a:t>
            </a:r>
            <a:endParaRPr lang="es-ES" dirty="0">
              <a:solidFill>
                <a:prstClr val="black"/>
              </a:solidFill>
            </a:endParaRPr>
          </a:p>
          <a:p>
            <a:pPr defTabSz="819047"/>
            <a:r>
              <a:rPr lang="es-ES" dirty="0" err="1">
                <a:solidFill>
                  <a:prstClr val="black"/>
                </a:solidFill>
              </a:rPr>
              <a:t>Halal</a:t>
            </a:r>
            <a:r>
              <a:rPr lang="es-ES" dirty="0">
                <a:solidFill>
                  <a:prstClr val="black"/>
                </a:solidFill>
              </a:rPr>
              <a:t>,</a:t>
            </a:r>
          </a:p>
          <a:p>
            <a:pPr defTabSz="819047"/>
            <a:r>
              <a:rPr lang="es-ES" dirty="0">
                <a:solidFill>
                  <a:prstClr val="black"/>
                </a:solidFill>
              </a:rPr>
              <a:t>libre BSCG drogas</a:t>
            </a:r>
          </a:p>
          <a:p>
            <a:pPr defTabSz="819047"/>
            <a:r>
              <a:rPr lang="es-ES" dirty="0">
                <a:solidFill>
                  <a:prstClr val="black"/>
                </a:solidFill>
              </a:rPr>
              <a:t>ISO 900114001, 2200</a:t>
            </a:r>
          </a:p>
          <a:p>
            <a:pPr defTabSz="819047"/>
            <a:r>
              <a:rPr lang="es-ES" dirty="0">
                <a:solidFill>
                  <a:prstClr val="black"/>
                </a:solidFill>
              </a:rPr>
              <a:t>OHSAS 18000</a:t>
            </a:r>
          </a:p>
        </p:txBody>
      </p:sp>
    </p:spTree>
    <p:extLst>
      <p:ext uri="{BB962C8B-B14F-4D97-AF65-F5344CB8AC3E}">
        <p14:creationId xmlns:p14="http://schemas.microsoft.com/office/powerpoint/2010/main" val="37011950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Diagrama"/>
          <p:cNvGraphicFramePr/>
          <p:nvPr>
            <p:extLst>
              <p:ext uri="{D42A27DB-BD31-4B8C-83A1-F6EECF244321}">
                <p14:modId xmlns:p14="http://schemas.microsoft.com/office/powerpoint/2010/main" val="3156704624"/>
              </p:ext>
            </p:extLst>
          </p:nvPr>
        </p:nvGraphicFramePr>
        <p:xfrm>
          <a:off x="346364" y="201706"/>
          <a:ext cx="8534400" cy="892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2 Marcador de pie de página"/>
          <p:cNvSpPr>
            <a:spLocks noGrp="1"/>
          </p:cNvSpPr>
          <p:nvPr>
            <p:ph type="ftr" sz="quarter" idx="11"/>
          </p:nvPr>
        </p:nvSpPr>
        <p:spPr/>
        <p:txBody>
          <a:bodyPr/>
          <a:lstStyle/>
          <a:p>
            <a:pPr marL="11377"/>
            <a:r>
              <a:rPr lang="es-ES" spc="-13"/>
              <a:t>Documento estrictamente reservado a los profesionales de la salud</a:t>
            </a:r>
            <a:endParaRPr lang="es-ES" spc="-13" dirty="0"/>
          </a:p>
        </p:txBody>
      </p:sp>
      <p:sp>
        <p:nvSpPr>
          <p:cNvPr id="4" name="object 4"/>
          <p:cNvSpPr txBox="1"/>
          <p:nvPr/>
        </p:nvSpPr>
        <p:spPr>
          <a:xfrm>
            <a:off x="903562" y="1567313"/>
            <a:ext cx="6367895" cy="905376"/>
          </a:xfrm>
          <a:prstGeom prst="rect">
            <a:avLst/>
          </a:prstGeom>
        </p:spPr>
        <p:txBody>
          <a:bodyPr vert="horz" wrap="square" lIns="0" tIns="0" rIns="0" bIns="0" rtlCol="0">
            <a:spAutoFit/>
          </a:bodyPr>
          <a:lstStyle/>
          <a:p>
            <a:pPr marL="329893" indent="-318519" defTabSz="819047">
              <a:buClr>
                <a:srgbClr val="177C3E"/>
              </a:buClr>
              <a:buFont typeface="Calibri"/>
              <a:buAutoNum type="arabicPeriod" startAt="4"/>
              <a:tabLst>
                <a:tab pos="330464" algn="l"/>
              </a:tabLst>
            </a:pPr>
            <a:r>
              <a:rPr sz="2500" b="1" dirty="0">
                <a:solidFill>
                  <a:srgbClr val="177C3E"/>
                </a:solidFill>
                <a:latin typeface="Calibri"/>
                <a:cs typeface="Calibri"/>
              </a:rPr>
              <a:t>EXCELENTES</a:t>
            </a:r>
            <a:r>
              <a:rPr sz="2500" b="1" spc="-4" dirty="0">
                <a:solidFill>
                  <a:srgbClr val="177C3E"/>
                </a:solidFill>
                <a:latin typeface="Calibri"/>
                <a:cs typeface="Calibri"/>
              </a:rPr>
              <a:t> </a:t>
            </a:r>
            <a:r>
              <a:rPr sz="2500" b="1" dirty="0">
                <a:solidFill>
                  <a:srgbClr val="177C3E"/>
                </a:solidFill>
                <a:latin typeface="Calibri"/>
                <a:cs typeface="Calibri"/>
              </a:rPr>
              <a:t>CARACTERÍSTICAS SENSORIALES</a:t>
            </a:r>
            <a:endParaRPr sz="2500">
              <a:solidFill>
                <a:prstClr val="black"/>
              </a:solidFill>
              <a:latin typeface="Calibri"/>
              <a:cs typeface="Calibri"/>
            </a:endParaRPr>
          </a:p>
          <a:p>
            <a:pPr marL="397013" lvl="1" indent="-317381" defTabSz="819047">
              <a:spcBef>
                <a:spcPts val="1871"/>
              </a:spcBef>
              <a:buClr>
                <a:srgbClr val="B52024"/>
              </a:buClr>
              <a:buFont typeface="Calibri"/>
              <a:buChar char="•"/>
              <a:tabLst>
                <a:tab pos="397578" algn="l"/>
              </a:tabLst>
            </a:pPr>
            <a:r>
              <a:rPr spc="-13" dirty="0">
                <a:solidFill>
                  <a:prstClr val="black"/>
                </a:solidFill>
                <a:latin typeface="Calibri"/>
                <a:cs typeface="Calibri"/>
              </a:rPr>
              <a:t>No </a:t>
            </a:r>
            <a:r>
              <a:rPr spc="-9" dirty="0">
                <a:solidFill>
                  <a:prstClr val="black"/>
                </a:solidFill>
                <a:latin typeface="Calibri"/>
                <a:cs typeface="Calibri"/>
              </a:rPr>
              <a:t>es </a:t>
            </a:r>
            <a:r>
              <a:rPr spc="-13" dirty="0">
                <a:solidFill>
                  <a:prstClr val="black"/>
                </a:solidFill>
                <a:latin typeface="Calibri"/>
                <a:cs typeface="Calibri"/>
              </a:rPr>
              <a:t>amargo como </a:t>
            </a:r>
            <a:r>
              <a:rPr spc="-9" dirty="0">
                <a:solidFill>
                  <a:prstClr val="black"/>
                </a:solidFill>
                <a:latin typeface="Calibri"/>
                <a:cs typeface="Calibri"/>
              </a:rPr>
              <a:t>el resto </a:t>
            </a:r>
            <a:r>
              <a:rPr spc="-13" dirty="0">
                <a:solidFill>
                  <a:prstClr val="black"/>
                </a:solidFill>
                <a:latin typeface="Calibri"/>
                <a:cs typeface="Calibri"/>
              </a:rPr>
              <a:t>de </a:t>
            </a:r>
            <a:r>
              <a:rPr spc="-9" dirty="0">
                <a:solidFill>
                  <a:prstClr val="black"/>
                </a:solidFill>
                <a:latin typeface="Calibri"/>
                <a:cs typeface="Calibri"/>
              </a:rPr>
              <a:t>los extractos </a:t>
            </a:r>
            <a:r>
              <a:rPr spc="-13" dirty="0">
                <a:solidFill>
                  <a:prstClr val="black"/>
                </a:solidFill>
                <a:latin typeface="Calibri"/>
                <a:cs typeface="Calibri"/>
              </a:rPr>
              <a:t>de ashwagandha</a:t>
            </a:r>
            <a:endParaRPr>
              <a:solidFill>
                <a:prstClr val="black"/>
              </a:solidFill>
              <a:latin typeface="Calibri"/>
              <a:cs typeface="Calibri"/>
            </a:endParaRPr>
          </a:p>
        </p:txBody>
      </p:sp>
      <p:sp>
        <p:nvSpPr>
          <p:cNvPr id="5" name="object 5"/>
          <p:cNvSpPr txBox="1"/>
          <p:nvPr/>
        </p:nvSpPr>
        <p:spPr>
          <a:xfrm>
            <a:off x="972588" y="5219042"/>
            <a:ext cx="5264727" cy="695062"/>
          </a:xfrm>
          <a:prstGeom prst="rect">
            <a:avLst/>
          </a:prstGeom>
        </p:spPr>
        <p:txBody>
          <a:bodyPr vert="horz" wrap="square" lIns="0" tIns="0" rIns="0" bIns="0" rtlCol="0">
            <a:spAutoFit/>
          </a:bodyPr>
          <a:lstStyle/>
          <a:p>
            <a:pPr marL="329893" indent="-318519" defTabSz="819047">
              <a:buClr>
                <a:srgbClr val="B52024"/>
              </a:buClr>
              <a:buFont typeface="Calibri"/>
              <a:buChar char="•"/>
              <a:tabLst>
                <a:tab pos="330464" algn="l"/>
              </a:tabLst>
            </a:pPr>
            <a:r>
              <a:rPr lang="es-ES" spc="-9" dirty="0">
                <a:solidFill>
                  <a:prstClr val="black"/>
                </a:solidFill>
                <a:latin typeface="Calibri"/>
                <a:cs typeface="Calibri"/>
              </a:rPr>
              <a:t>Menos higroscópico, aroma agradable</a:t>
            </a:r>
            <a:endParaRPr dirty="0">
              <a:solidFill>
                <a:prstClr val="black"/>
              </a:solidFill>
              <a:latin typeface="Calibri"/>
              <a:cs typeface="Calibri"/>
            </a:endParaRPr>
          </a:p>
          <a:p>
            <a:pPr marL="329893" indent="-318519" defTabSz="819047">
              <a:spcBef>
                <a:spcPts val="1077"/>
              </a:spcBef>
              <a:buClr>
                <a:srgbClr val="B52024"/>
              </a:buClr>
              <a:buFont typeface="Calibri"/>
              <a:buChar char="•"/>
              <a:tabLst>
                <a:tab pos="330464" algn="l"/>
              </a:tabLst>
            </a:pPr>
            <a:r>
              <a:rPr lang="es-ES" spc="-9" dirty="0">
                <a:solidFill>
                  <a:prstClr val="black"/>
                </a:solidFill>
                <a:latin typeface="Calibri"/>
                <a:cs typeface="Calibri"/>
              </a:rPr>
              <a:t>Soluble en agua</a:t>
            </a:r>
            <a:endParaRPr dirty="0">
              <a:solidFill>
                <a:prstClr val="black"/>
              </a:solidFill>
              <a:latin typeface="Calibri"/>
              <a:cs typeface="Calibri"/>
            </a:endParaRPr>
          </a:p>
        </p:txBody>
      </p:sp>
      <p:sp>
        <p:nvSpPr>
          <p:cNvPr id="6" name="object 6"/>
          <p:cNvSpPr/>
          <p:nvPr/>
        </p:nvSpPr>
        <p:spPr>
          <a:xfrm>
            <a:off x="2760535" y="2756647"/>
            <a:ext cx="3484417" cy="2286000"/>
          </a:xfrm>
          <a:prstGeom prst="rect">
            <a:avLst/>
          </a:prstGeom>
          <a:blipFill>
            <a:blip r:embed="rId8" cstate="print"/>
            <a:stretch>
              <a:fillRect/>
            </a:stretch>
          </a:blipFill>
        </p:spPr>
        <p:txBody>
          <a:bodyPr wrap="square" lIns="0" tIns="0" rIns="0" bIns="0" rtlCol="0"/>
          <a:lstStyle/>
          <a:p>
            <a:pPr defTabSz="819047"/>
            <a:endParaRPr>
              <a:solidFill>
                <a:prstClr val="black"/>
              </a:solidFill>
            </a:endParaRPr>
          </a:p>
        </p:txBody>
      </p:sp>
    </p:spTree>
    <p:extLst>
      <p:ext uri="{BB962C8B-B14F-4D97-AF65-F5344CB8AC3E}">
        <p14:creationId xmlns:p14="http://schemas.microsoft.com/office/powerpoint/2010/main" val="110735760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extLst>
              <p:ext uri="{D42A27DB-BD31-4B8C-83A1-F6EECF244321}">
                <p14:modId xmlns:p14="http://schemas.microsoft.com/office/powerpoint/2010/main" val="943077550"/>
              </p:ext>
            </p:extLst>
          </p:nvPr>
        </p:nvGraphicFramePr>
        <p:xfrm>
          <a:off x="554184" y="178170"/>
          <a:ext cx="7353761" cy="892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2 Marcador de pie de página"/>
          <p:cNvSpPr>
            <a:spLocks noGrp="1"/>
          </p:cNvSpPr>
          <p:nvPr>
            <p:ph type="ftr" sz="quarter" idx="11"/>
          </p:nvPr>
        </p:nvSpPr>
        <p:spPr/>
        <p:txBody>
          <a:bodyPr/>
          <a:lstStyle/>
          <a:p>
            <a:pPr marL="11377"/>
            <a:r>
              <a:rPr lang="es-ES" spc="-13"/>
              <a:t>Documento estrictamente reservado a los profesionales de la salud</a:t>
            </a:r>
            <a:endParaRPr lang="es-ES" spc="-13" dirty="0"/>
          </a:p>
        </p:txBody>
      </p:sp>
      <p:sp>
        <p:nvSpPr>
          <p:cNvPr id="5" name="object 5"/>
          <p:cNvSpPr txBox="1"/>
          <p:nvPr/>
        </p:nvSpPr>
        <p:spPr>
          <a:xfrm>
            <a:off x="903548" y="1567313"/>
            <a:ext cx="7919605" cy="384721"/>
          </a:xfrm>
          <a:prstGeom prst="rect">
            <a:avLst/>
          </a:prstGeom>
        </p:spPr>
        <p:txBody>
          <a:bodyPr vert="horz" wrap="square" lIns="0" tIns="0" rIns="0" bIns="0" rtlCol="0">
            <a:spAutoFit/>
          </a:bodyPr>
          <a:lstStyle/>
          <a:p>
            <a:pPr marL="329893" indent="-318519" defTabSz="819047">
              <a:buClr>
                <a:srgbClr val="177C3E"/>
              </a:buClr>
              <a:buFont typeface="Calibri"/>
              <a:buAutoNum type="arabicPeriod" startAt="5"/>
              <a:tabLst>
                <a:tab pos="330464" algn="l"/>
              </a:tabLst>
            </a:pPr>
            <a:r>
              <a:rPr lang="es-ES" sz="2500" b="1" spc="-4" dirty="0">
                <a:solidFill>
                  <a:srgbClr val="177C3E"/>
                </a:solidFill>
                <a:latin typeface="Calibri"/>
                <a:cs typeface="Calibri"/>
              </a:rPr>
              <a:t>Proceso de extracción</a:t>
            </a:r>
            <a:endParaRPr sz="3300" dirty="0">
              <a:solidFill>
                <a:prstClr val="black"/>
              </a:solidFill>
              <a:latin typeface="Times New Roman"/>
              <a:cs typeface="Times New Roman"/>
            </a:endParaRPr>
          </a:p>
        </p:txBody>
      </p:sp>
      <p:sp>
        <p:nvSpPr>
          <p:cNvPr id="4" name="3 Rectángulo"/>
          <p:cNvSpPr/>
          <p:nvPr/>
        </p:nvSpPr>
        <p:spPr>
          <a:xfrm>
            <a:off x="1039091" y="2532829"/>
            <a:ext cx="7273636" cy="913848"/>
          </a:xfrm>
          <a:prstGeom prst="rect">
            <a:avLst/>
          </a:prstGeom>
        </p:spPr>
        <p:txBody>
          <a:bodyPr wrap="square" lIns="82048" tIns="41025" rIns="82048" bIns="41025">
            <a:spAutoFit/>
          </a:bodyPr>
          <a:lstStyle/>
          <a:p>
            <a:pPr defTabSz="819047"/>
            <a:r>
              <a:rPr lang="es-ES" dirty="0" err="1">
                <a:solidFill>
                  <a:prstClr val="black"/>
                </a:solidFill>
              </a:rPr>
              <a:t>Ashwagandha</a:t>
            </a:r>
            <a:r>
              <a:rPr lang="es-ES" dirty="0">
                <a:solidFill>
                  <a:prstClr val="black"/>
                </a:solidFill>
              </a:rPr>
              <a:t> KSM-66  es extraído por medio de un proceso de extracción único a base de agua sin utilizar cualquier alcohol o disolventes químicos, basado en los principios de "Green </a:t>
            </a:r>
            <a:r>
              <a:rPr lang="es-ES" dirty="0" err="1">
                <a:solidFill>
                  <a:prstClr val="black"/>
                </a:solidFill>
              </a:rPr>
              <a:t>Chemistry</a:t>
            </a:r>
            <a:r>
              <a:rPr lang="es-ES" dirty="0">
                <a:solidFill>
                  <a:prstClr val="black"/>
                </a:solidFill>
              </a:rPr>
              <a:t>". </a:t>
            </a:r>
          </a:p>
        </p:txBody>
      </p:sp>
    </p:spTree>
    <p:extLst>
      <p:ext uri="{BB962C8B-B14F-4D97-AF65-F5344CB8AC3E}">
        <p14:creationId xmlns:p14="http://schemas.microsoft.com/office/powerpoint/2010/main" val="192757291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1558862360"/>
              </p:ext>
            </p:extLst>
          </p:nvPr>
        </p:nvGraphicFramePr>
        <p:xfrm>
          <a:off x="415638" y="178170"/>
          <a:ext cx="7589243" cy="892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2 Marcador de pie de página"/>
          <p:cNvSpPr>
            <a:spLocks noGrp="1"/>
          </p:cNvSpPr>
          <p:nvPr>
            <p:ph type="ftr" sz="quarter" idx="11"/>
          </p:nvPr>
        </p:nvSpPr>
        <p:spPr/>
        <p:txBody>
          <a:bodyPr/>
          <a:lstStyle/>
          <a:p>
            <a:pPr marL="11377"/>
            <a:r>
              <a:rPr lang="es-ES" spc="-13"/>
              <a:t>Documento estrictamente reservado a los profesionales de la salud</a:t>
            </a:r>
            <a:endParaRPr lang="es-ES" spc="-13" dirty="0"/>
          </a:p>
        </p:txBody>
      </p:sp>
      <p:sp>
        <p:nvSpPr>
          <p:cNvPr id="4" name="object 4"/>
          <p:cNvSpPr txBox="1"/>
          <p:nvPr/>
        </p:nvSpPr>
        <p:spPr>
          <a:xfrm>
            <a:off x="903550" y="1567311"/>
            <a:ext cx="7867650" cy="2477601"/>
          </a:xfrm>
          <a:prstGeom prst="rect">
            <a:avLst/>
          </a:prstGeom>
        </p:spPr>
        <p:txBody>
          <a:bodyPr vert="horz" wrap="square" lIns="0" tIns="0" rIns="0" bIns="0" rtlCol="0">
            <a:spAutoFit/>
          </a:bodyPr>
          <a:lstStyle/>
          <a:p>
            <a:pPr marL="11374" defTabSz="819047">
              <a:buClr>
                <a:srgbClr val="177C3E"/>
              </a:buClr>
              <a:tabLst>
                <a:tab pos="331033" algn="l"/>
              </a:tabLst>
            </a:pPr>
            <a:r>
              <a:rPr lang="es-ES" sz="2500" b="1" dirty="0">
                <a:solidFill>
                  <a:srgbClr val="177C3E"/>
                </a:solidFill>
                <a:latin typeface="Calibri"/>
                <a:cs typeface="Calibri"/>
              </a:rPr>
              <a:t>6. </a:t>
            </a:r>
            <a:r>
              <a:rPr sz="2500" b="1" dirty="0">
                <a:solidFill>
                  <a:srgbClr val="177C3E"/>
                </a:solidFill>
                <a:latin typeface="Calibri"/>
                <a:cs typeface="Calibri"/>
              </a:rPr>
              <a:t>PREMIOS Y RECONOCIMIENTO</a:t>
            </a:r>
            <a:endParaRPr sz="2500" dirty="0">
              <a:solidFill>
                <a:prstClr val="black"/>
              </a:solidFill>
              <a:latin typeface="Calibri"/>
              <a:cs typeface="Calibri"/>
            </a:endParaRPr>
          </a:p>
          <a:p>
            <a:pPr defTabSz="819047">
              <a:spcBef>
                <a:spcPts val="33"/>
              </a:spcBef>
              <a:buClr>
                <a:srgbClr val="177C3E"/>
              </a:buClr>
              <a:buFont typeface="Calibri"/>
              <a:buAutoNum type="arabicPeriod" startAt="7"/>
            </a:pPr>
            <a:endParaRPr sz="2800" dirty="0">
              <a:solidFill>
                <a:prstClr val="black"/>
              </a:solidFill>
              <a:latin typeface="Times New Roman"/>
              <a:cs typeface="Times New Roman"/>
            </a:endParaRPr>
          </a:p>
          <a:p>
            <a:pPr marL="397578" marR="4559" lvl="1" indent="-317952" defTabSz="819047">
              <a:buClr>
                <a:srgbClr val="B52024"/>
              </a:buClr>
              <a:buFont typeface="Calibri"/>
              <a:buChar char="•"/>
              <a:tabLst>
                <a:tab pos="398148" algn="l"/>
              </a:tabLst>
            </a:pPr>
            <a:r>
              <a:rPr spc="-9" dirty="0">
                <a:solidFill>
                  <a:prstClr val="black"/>
                </a:solidFill>
                <a:latin typeface="Calibri"/>
                <a:cs typeface="Calibri"/>
              </a:rPr>
              <a:t>"Ingrediente Innovador del </a:t>
            </a:r>
            <a:r>
              <a:rPr spc="-13" dirty="0">
                <a:solidFill>
                  <a:prstClr val="black"/>
                </a:solidFill>
                <a:latin typeface="Calibri"/>
                <a:cs typeface="Calibri"/>
              </a:rPr>
              <a:t>Año" </a:t>
            </a:r>
            <a:r>
              <a:rPr spc="-9" dirty="0">
                <a:solidFill>
                  <a:prstClr val="black"/>
                </a:solidFill>
                <a:latin typeface="Calibri"/>
                <a:cs typeface="Calibri"/>
              </a:rPr>
              <a:t>premio </a:t>
            </a:r>
            <a:r>
              <a:rPr spc="-13" dirty="0">
                <a:solidFill>
                  <a:prstClr val="black"/>
                </a:solidFill>
                <a:latin typeface="Calibri"/>
                <a:cs typeface="Calibri"/>
              </a:rPr>
              <a:t>en </a:t>
            </a:r>
            <a:r>
              <a:rPr spc="-9" dirty="0">
                <a:solidFill>
                  <a:prstClr val="black"/>
                </a:solidFill>
                <a:latin typeface="Calibri"/>
                <a:cs typeface="Calibri"/>
              </a:rPr>
              <a:t>Panacea 2012, Sur </a:t>
            </a:r>
            <a:r>
              <a:rPr spc="-13" dirty="0">
                <a:solidFill>
                  <a:prstClr val="black"/>
                </a:solidFill>
                <a:latin typeface="Calibri"/>
                <a:cs typeface="Calibri"/>
              </a:rPr>
              <a:t>de </a:t>
            </a:r>
            <a:r>
              <a:rPr spc="-9" dirty="0">
                <a:solidFill>
                  <a:prstClr val="black"/>
                </a:solidFill>
                <a:latin typeface="Calibri"/>
                <a:cs typeface="Calibri"/>
              </a:rPr>
              <a:t>Asia la </a:t>
            </a:r>
            <a:r>
              <a:rPr spc="-13" dirty="0">
                <a:solidFill>
                  <a:prstClr val="black"/>
                </a:solidFill>
                <a:latin typeface="Calibri"/>
                <a:cs typeface="Calibri"/>
              </a:rPr>
              <a:t>mayor</a:t>
            </a:r>
            <a:r>
              <a:rPr spc="-9" dirty="0">
                <a:solidFill>
                  <a:prstClr val="black"/>
                </a:solidFill>
                <a:latin typeface="Calibri"/>
                <a:cs typeface="Calibri"/>
              </a:rPr>
              <a:t> feria y conferencia sobre los </a:t>
            </a:r>
            <a:r>
              <a:rPr spc="-9" dirty="0" err="1">
                <a:solidFill>
                  <a:prstClr val="black"/>
                </a:solidFill>
                <a:latin typeface="Calibri"/>
                <a:cs typeface="Calibri"/>
              </a:rPr>
              <a:t>productos</a:t>
            </a:r>
            <a:r>
              <a:rPr spc="-9" dirty="0">
                <a:solidFill>
                  <a:prstClr val="black"/>
                </a:solidFill>
                <a:latin typeface="Calibri"/>
                <a:cs typeface="Calibri"/>
              </a:rPr>
              <a:t> </a:t>
            </a:r>
            <a:r>
              <a:rPr spc="-9" dirty="0" err="1">
                <a:solidFill>
                  <a:prstClr val="black"/>
                </a:solidFill>
                <a:latin typeface="Calibri"/>
                <a:cs typeface="Calibri"/>
              </a:rPr>
              <a:t>naturale</a:t>
            </a:r>
            <a:r>
              <a:rPr lang="es-ES" spc="-9" dirty="0">
                <a:solidFill>
                  <a:prstClr val="black"/>
                </a:solidFill>
                <a:latin typeface="Calibri"/>
                <a:cs typeface="Calibri"/>
              </a:rPr>
              <a:t>s</a:t>
            </a:r>
            <a:endParaRPr dirty="0">
              <a:solidFill>
                <a:prstClr val="black"/>
              </a:solidFill>
              <a:latin typeface="Calibri"/>
              <a:cs typeface="Calibri"/>
            </a:endParaRPr>
          </a:p>
          <a:p>
            <a:pPr marL="409523" lvl="1" defTabSz="819047">
              <a:spcBef>
                <a:spcPts val="39"/>
              </a:spcBef>
              <a:buClr>
                <a:srgbClr val="B52024"/>
              </a:buClr>
              <a:buFont typeface="Calibri"/>
              <a:buChar char="•"/>
            </a:pPr>
            <a:endParaRPr dirty="0">
              <a:solidFill>
                <a:prstClr val="black"/>
              </a:solidFill>
              <a:latin typeface="Times New Roman"/>
              <a:cs typeface="Times New Roman"/>
            </a:endParaRPr>
          </a:p>
          <a:p>
            <a:pPr marL="386205" marR="403839" lvl="1" indent="-307142" defTabSz="819047">
              <a:buClr>
                <a:srgbClr val="B52024"/>
              </a:buClr>
              <a:buFont typeface="Calibri"/>
              <a:buChar char="•"/>
              <a:tabLst>
                <a:tab pos="398148" algn="l"/>
              </a:tabLst>
            </a:pPr>
            <a:r>
              <a:rPr spc="-9" dirty="0">
                <a:solidFill>
                  <a:prstClr val="black"/>
                </a:solidFill>
                <a:latin typeface="Calibri"/>
                <a:cs typeface="Calibri"/>
              </a:rPr>
              <a:t>Finalista para el premio "Mejor Botánico" por los editores </a:t>
            </a:r>
            <a:r>
              <a:rPr spc="-13" dirty="0">
                <a:solidFill>
                  <a:prstClr val="black"/>
                </a:solidFill>
                <a:latin typeface="Calibri"/>
                <a:cs typeface="Calibri"/>
              </a:rPr>
              <a:t>de </a:t>
            </a:r>
            <a:r>
              <a:rPr spc="-9" dirty="0">
                <a:solidFill>
                  <a:prstClr val="black"/>
                </a:solidFill>
                <a:latin typeface="Calibri"/>
                <a:cs typeface="Calibri"/>
              </a:rPr>
              <a:t>los medios </a:t>
            </a:r>
            <a:r>
              <a:rPr spc="-13" dirty="0">
                <a:solidFill>
                  <a:prstClr val="black"/>
                </a:solidFill>
                <a:latin typeface="Calibri"/>
                <a:cs typeface="Calibri"/>
              </a:rPr>
              <a:t>de</a:t>
            </a:r>
            <a:r>
              <a:rPr spc="-9" dirty="0">
                <a:solidFill>
                  <a:prstClr val="black"/>
                </a:solidFill>
                <a:latin typeface="Calibri"/>
                <a:cs typeface="Calibri"/>
              </a:rPr>
              <a:t> </a:t>
            </a:r>
            <a:r>
              <a:rPr spc="-9" dirty="0" err="1">
                <a:solidFill>
                  <a:prstClr val="black"/>
                </a:solidFill>
                <a:latin typeface="Calibri"/>
                <a:cs typeface="Calibri"/>
              </a:rPr>
              <a:t>comunicación</a:t>
            </a:r>
            <a:r>
              <a:rPr spc="-9" dirty="0">
                <a:solidFill>
                  <a:prstClr val="black"/>
                </a:solidFill>
                <a:latin typeface="Calibri"/>
                <a:cs typeface="Calibri"/>
              </a:rPr>
              <a:t> </a:t>
            </a:r>
            <a:r>
              <a:rPr spc="-13" dirty="0">
                <a:solidFill>
                  <a:prstClr val="black"/>
                </a:solidFill>
                <a:latin typeface="Calibri"/>
                <a:cs typeface="Calibri"/>
              </a:rPr>
              <a:t>de</a:t>
            </a:r>
            <a:r>
              <a:rPr lang="es-ES" spc="-13" dirty="0">
                <a:solidFill>
                  <a:prstClr val="black"/>
                </a:solidFill>
                <a:latin typeface="Calibri"/>
                <a:cs typeface="Calibri"/>
              </a:rPr>
              <a:t> </a:t>
            </a:r>
            <a:r>
              <a:rPr spc="-13" dirty="0">
                <a:solidFill>
                  <a:prstClr val="black"/>
                </a:solidFill>
                <a:latin typeface="Calibri"/>
                <a:cs typeface="Calibri"/>
              </a:rPr>
              <a:t>New</a:t>
            </a:r>
            <a:r>
              <a:rPr spc="-4" dirty="0">
                <a:solidFill>
                  <a:prstClr val="black"/>
                </a:solidFill>
                <a:latin typeface="Calibri"/>
                <a:cs typeface="Calibri"/>
              </a:rPr>
              <a:t> </a:t>
            </a:r>
            <a:r>
              <a:rPr spc="-13" dirty="0">
                <a:solidFill>
                  <a:prstClr val="black"/>
                </a:solidFill>
                <a:latin typeface="Calibri"/>
                <a:cs typeface="Calibri"/>
              </a:rPr>
              <a:t>Hope</a:t>
            </a:r>
            <a:r>
              <a:rPr dirty="0">
                <a:solidFill>
                  <a:prstClr val="black"/>
                </a:solidFill>
                <a:latin typeface="Calibri"/>
                <a:cs typeface="Calibri"/>
              </a:rPr>
              <a:t> </a:t>
            </a:r>
            <a:r>
              <a:rPr spc="-9" dirty="0">
                <a:solidFill>
                  <a:prstClr val="black"/>
                </a:solidFill>
                <a:latin typeface="Calibri"/>
                <a:cs typeface="Calibri"/>
              </a:rPr>
              <a:t>Media’s</a:t>
            </a:r>
            <a:r>
              <a:rPr dirty="0">
                <a:solidFill>
                  <a:prstClr val="black"/>
                </a:solidFill>
                <a:latin typeface="Calibri"/>
                <a:cs typeface="Calibri"/>
              </a:rPr>
              <a:t> </a:t>
            </a:r>
            <a:r>
              <a:rPr spc="-9" dirty="0">
                <a:solidFill>
                  <a:prstClr val="black"/>
                </a:solidFill>
                <a:latin typeface="Calibri"/>
                <a:cs typeface="Calibri"/>
              </a:rPr>
              <a:t>“Functional</a:t>
            </a:r>
            <a:r>
              <a:rPr spc="9" dirty="0">
                <a:solidFill>
                  <a:prstClr val="black"/>
                </a:solidFill>
                <a:latin typeface="Calibri"/>
                <a:cs typeface="Calibri"/>
              </a:rPr>
              <a:t> </a:t>
            </a:r>
            <a:r>
              <a:rPr spc="-9" dirty="0">
                <a:solidFill>
                  <a:prstClr val="black"/>
                </a:solidFill>
                <a:latin typeface="Calibri"/>
                <a:cs typeface="Calibri"/>
              </a:rPr>
              <a:t>Ingredients”</a:t>
            </a:r>
            <a:r>
              <a:rPr dirty="0">
                <a:solidFill>
                  <a:prstClr val="black"/>
                </a:solidFill>
                <a:latin typeface="Calibri"/>
                <a:cs typeface="Calibri"/>
              </a:rPr>
              <a:t>  </a:t>
            </a:r>
            <a:r>
              <a:rPr spc="-9" dirty="0">
                <a:solidFill>
                  <a:prstClr val="black"/>
                </a:solidFill>
                <a:latin typeface="Calibri"/>
                <a:cs typeface="Calibri"/>
              </a:rPr>
              <a:t>revista</a:t>
            </a:r>
            <a:r>
              <a:rPr dirty="0">
                <a:solidFill>
                  <a:prstClr val="black"/>
                </a:solidFill>
                <a:latin typeface="Calibri"/>
                <a:cs typeface="Calibri"/>
              </a:rPr>
              <a:t> </a:t>
            </a:r>
            <a:r>
              <a:rPr spc="-13" dirty="0">
                <a:solidFill>
                  <a:prstClr val="black"/>
                </a:solidFill>
                <a:latin typeface="Calibri"/>
                <a:cs typeface="Calibri"/>
              </a:rPr>
              <a:t>en</a:t>
            </a:r>
            <a:r>
              <a:rPr spc="-9" dirty="0">
                <a:solidFill>
                  <a:prstClr val="black"/>
                </a:solidFill>
                <a:latin typeface="Calibri"/>
                <a:cs typeface="Calibri"/>
              </a:rPr>
              <a:t> Engredea</a:t>
            </a:r>
            <a:r>
              <a:rPr dirty="0">
                <a:solidFill>
                  <a:prstClr val="black"/>
                </a:solidFill>
                <a:latin typeface="Calibri"/>
                <a:cs typeface="Calibri"/>
              </a:rPr>
              <a:t> </a:t>
            </a:r>
            <a:r>
              <a:rPr spc="-13" dirty="0">
                <a:solidFill>
                  <a:prstClr val="black"/>
                </a:solidFill>
                <a:latin typeface="Calibri"/>
                <a:cs typeface="Calibri"/>
              </a:rPr>
              <a:t>2012</a:t>
            </a:r>
            <a:r>
              <a:rPr dirty="0">
                <a:solidFill>
                  <a:prstClr val="black"/>
                </a:solidFill>
                <a:latin typeface="Calibri"/>
                <a:cs typeface="Calibri"/>
              </a:rPr>
              <a:t> </a:t>
            </a:r>
            <a:r>
              <a:rPr spc="-13" dirty="0">
                <a:solidFill>
                  <a:prstClr val="black"/>
                </a:solidFill>
                <a:latin typeface="Calibri"/>
                <a:cs typeface="Calibri"/>
              </a:rPr>
              <a:t>en</a:t>
            </a:r>
            <a:r>
              <a:rPr dirty="0">
                <a:solidFill>
                  <a:prstClr val="black"/>
                </a:solidFill>
                <a:latin typeface="Calibri"/>
                <a:cs typeface="Calibri"/>
              </a:rPr>
              <a:t> </a:t>
            </a:r>
            <a:r>
              <a:rPr spc="-13" dirty="0">
                <a:solidFill>
                  <a:prstClr val="black"/>
                </a:solidFill>
                <a:latin typeface="Calibri"/>
                <a:cs typeface="Calibri"/>
              </a:rPr>
              <a:t>Anaheim</a:t>
            </a:r>
            <a:endParaRPr dirty="0">
              <a:solidFill>
                <a:prstClr val="black"/>
              </a:solidFill>
              <a:latin typeface="Calibri"/>
              <a:cs typeface="Calibri"/>
            </a:endParaRPr>
          </a:p>
        </p:txBody>
      </p:sp>
    </p:spTree>
    <p:extLst>
      <p:ext uri="{BB962C8B-B14F-4D97-AF65-F5344CB8AC3E}">
        <p14:creationId xmlns:p14="http://schemas.microsoft.com/office/powerpoint/2010/main" val="6378131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3459547802"/>
              </p:ext>
            </p:extLst>
          </p:nvPr>
        </p:nvGraphicFramePr>
        <p:xfrm>
          <a:off x="207818" y="470647"/>
          <a:ext cx="8534400" cy="5563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3 Marcador de pie de página"/>
          <p:cNvSpPr>
            <a:spLocks noGrp="1"/>
          </p:cNvSpPr>
          <p:nvPr>
            <p:ph type="ftr" sz="quarter" idx="11"/>
          </p:nvPr>
        </p:nvSpPr>
        <p:spPr/>
        <p:txBody>
          <a:bodyPr/>
          <a:lstStyle/>
          <a:p>
            <a:pPr marL="11377"/>
            <a:r>
              <a:rPr lang="es-ES" spc="-13"/>
              <a:t>Documento estrictamente reservado a los profesionales de la salud</a:t>
            </a:r>
            <a:endParaRPr lang="es-ES" spc="-13" dirty="0"/>
          </a:p>
        </p:txBody>
      </p:sp>
      <p:sp>
        <p:nvSpPr>
          <p:cNvPr id="3" name="object 3"/>
          <p:cNvSpPr txBox="1"/>
          <p:nvPr/>
        </p:nvSpPr>
        <p:spPr>
          <a:xfrm>
            <a:off x="972836" y="1988840"/>
            <a:ext cx="4195041" cy="4098558"/>
          </a:xfrm>
          <a:prstGeom prst="rect">
            <a:avLst/>
          </a:prstGeom>
        </p:spPr>
        <p:txBody>
          <a:bodyPr vert="horz" wrap="square" lIns="0" tIns="0" rIns="0" bIns="0" rtlCol="0">
            <a:spAutoFit/>
          </a:bodyPr>
          <a:lstStyle/>
          <a:p>
            <a:pPr marL="329326" indent="-317952" defTabSz="819047">
              <a:buClr>
                <a:srgbClr val="B52024"/>
              </a:buClr>
              <a:buFont typeface="Calibri"/>
              <a:buChar char="•"/>
              <a:tabLst>
                <a:tab pos="329893" algn="l"/>
              </a:tabLst>
            </a:pPr>
            <a:r>
              <a:rPr spc="-9" dirty="0">
                <a:solidFill>
                  <a:prstClr val="black"/>
                </a:solidFill>
                <a:latin typeface="Calibri"/>
                <a:cs typeface="Calibri"/>
              </a:rPr>
              <a:t>Estudio</a:t>
            </a:r>
            <a:r>
              <a:rPr spc="4" dirty="0">
                <a:solidFill>
                  <a:prstClr val="black"/>
                </a:solidFill>
                <a:latin typeface="Calibri"/>
                <a:cs typeface="Calibri"/>
              </a:rPr>
              <a:t> </a:t>
            </a:r>
            <a:r>
              <a:rPr spc="-9" dirty="0">
                <a:solidFill>
                  <a:prstClr val="black"/>
                </a:solidFill>
                <a:latin typeface="Calibri"/>
                <a:cs typeface="Calibri"/>
              </a:rPr>
              <a:t>Anti-</a:t>
            </a:r>
            <a:r>
              <a:rPr spc="4" dirty="0">
                <a:solidFill>
                  <a:prstClr val="black"/>
                </a:solidFill>
                <a:latin typeface="Calibri"/>
                <a:cs typeface="Calibri"/>
              </a:rPr>
              <a:t> </a:t>
            </a:r>
            <a:r>
              <a:rPr spc="-9" dirty="0" err="1" smtClean="0">
                <a:solidFill>
                  <a:prstClr val="black"/>
                </a:solidFill>
                <a:latin typeface="Calibri"/>
                <a:cs typeface="Calibri"/>
              </a:rPr>
              <a:t>estrés</a:t>
            </a:r>
            <a:r>
              <a:rPr lang="es-ES" spc="-9" dirty="0" smtClean="0">
                <a:solidFill>
                  <a:prstClr val="black"/>
                </a:solidFill>
                <a:latin typeface="Calibri"/>
                <a:cs typeface="Calibri"/>
              </a:rPr>
              <a:t> ( estrés y depresión )</a:t>
            </a:r>
            <a:endParaRPr dirty="0">
              <a:solidFill>
                <a:prstClr val="black"/>
              </a:solidFill>
              <a:latin typeface="Calibri"/>
              <a:cs typeface="Calibri"/>
            </a:endParaRPr>
          </a:p>
          <a:p>
            <a:pPr marL="329893" indent="-318519" defTabSz="819047">
              <a:spcBef>
                <a:spcPts val="844"/>
              </a:spcBef>
              <a:buClr>
                <a:srgbClr val="B52024"/>
              </a:buClr>
              <a:buFont typeface="Calibri"/>
              <a:buChar char="•"/>
              <a:tabLst>
                <a:tab pos="330464" algn="l"/>
              </a:tabLst>
            </a:pPr>
            <a:r>
              <a:rPr spc="-9" dirty="0">
                <a:solidFill>
                  <a:prstClr val="black"/>
                </a:solidFill>
                <a:latin typeface="Calibri"/>
                <a:cs typeface="Calibri"/>
              </a:rPr>
              <a:t>EStudio </a:t>
            </a:r>
            <a:r>
              <a:rPr spc="-13" dirty="0">
                <a:solidFill>
                  <a:prstClr val="black"/>
                </a:solidFill>
                <a:latin typeface="Calibri"/>
                <a:cs typeface="Calibri"/>
              </a:rPr>
              <a:t>en </a:t>
            </a:r>
            <a:r>
              <a:rPr spc="-9" dirty="0">
                <a:solidFill>
                  <a:prstClr val="black"/>
                </a:solidFill>
                <a:latin typeface="Calibri"/>
                <a:cs typeface="Calibri"/>
              </a:rPr>
              <a:t>la mejora </a:t>
            </a:r>
            <a:r>
              <a:rPr spc="-13" dirty="0">
                <a:solidFill>
                  <a:prstClr val="black"/>
                </a:solidFill>
                <a:latin typeface="Calibri"/>
                <a:cs typeface="Calibri"/>
              </a:rPr>
              <a:t>de </a:t>
            </a:r>
            <a:r>
              <a:rPr spc="-9" dirty="0">
                <a:solidFill>
                  <a:prstClr val="black"/>
                </a:solidFill>
                <a:latin typeface="Calibri"/>
                <a:cs typeface="Calibri"/>
              </a:rPr>
              <a:t>la </a:t>
            </a:r>
            <a:r>
              <a:rPr spc="-9" dirty="0" err="1">
                <a:solidFill>
                  <a:prstClr val="black"/>
                </a:solidFill>
                <a:latin typeface="Calibri"/>
                <a:cs typeface="Calibri"/>
              </a:rPr>
              <a:t>función</a:t>
            </a:r>
            <a:r>
              <a:rPr spc="-9" dirty="0">
                <a:solidFill>
                  <a:prstClr val="black"/>
                </a:solidFill>
                <a:latin typeface="Calibri"/>
                <a:cs typeface="Calibri"/>
              </a:rPr>
              <a:t> sexual</a:t>
            </a:r>
            <a:r>
              <a:rPr lang="es-ES" spc="-9" dirty="0">
                <a:solidFill>
                  <a:prstClr val="black"/>
                </a:solidFill>
                <a:latin typeface="Calibri"/>
                <a:cs typeface="Calibri"/>
              </a:rPr>
              <a:t> </a:t>
            </a:r>
            <a:r>
              <a:rPr lang="es-ES" spc="-9" dirty="0" smtClean="0">
                <a:solidFill>
                  <a:prstClr val="black"/>
                </a:solidFill>
                <a:latin typeface="Calibri"/>
                <a:cs typeface="Calibri"/>
              </a:rPr>
              <a:t>masculina ( </a:t>
            </a:r>
            <a:r>
              <a:rPr lang="es-ES" spc="-9" dirty="0" err="1" smtClean="0">
                <a:solidFill>
                  <a:prstClr val="black"/>
                </a:solidFill>
                <a:latin typeface="Calibri"/>
                <a:cs typeface="Calibri"/>
              </a:rPr>
              <a:t>oligospermia</a:t>
            </a:r>
            <a:r>
              <a:rPr lang="es-ES" spc="-9" dirty="0" smtClean="0">
                <a:solidFill>
                  <a:prstClr val="black"/>
                </a:solidFill>
                <a:latin typeface="Calibri"/>
                <a:cs typeface="Calibri"/>
              </a:rPr>
              <a:t>)</a:t>
            </a:r>
            <a:endParaRPr lang="es-ES" spc="-9" dirty="0">
              <a:solidFill>
                <a:prstClr val="black"/>
              </a:solidFill>
              <a:latin typeface="Calibri"/>
              <a:cs typeface="Calibri"/>
            </a:endParaRPr>
          </a:p>
          <a:p>
            <a:pPr marL="329893" indent="-318519" defTabSz="819047">
              <a:spcBef>
                <a:spcPts val="844"/>
              </a:spcBef>
              <a:buClr>
                <a:srgbClr val="B52024"/>
              </a:buClr>
              <a:buFont typeface="Calibri"/>
              <a:buChar char="•"/>
              <a:tabLst>
                <a:tab pos="330464" algn="l"/>
              </a:tabLst>
            </a:pPr>
            <a:r>
              <a:rPr lang="es-ES" spc="-9" dirty="0">
                <a:solidFill>
                  <a:prstClr val="black"/>
                </a:solidFill>
                <a:latin typeface="Calibri"/>
                <a:cs typeface="Calibri"/>
              </a:rPr>
              <a:t>Estudio en la mejora de la función sexual </a:t>
            </a:r>
            <a:r>
              <a:rPr lang="es-ES" spc="-9" dirty="0" smtClean="0">
                <a:solidFill>
                  <a:prstClr val="black"/>
                </a:solidFill>
                <a:latin typeface="Calibri"/>
                <a:cs typeface="Calibri"/>
              </a:rPr>
              <a:t>femenina (Disfunción sexual femenina)</a:t>
            </a:r>
            <a:endParaRPr dirty="0">
              <a:solidFill>
                <a:prstClr val="black"/>
              </a:solidFill>
              <a:latin typeface="Calibri"/>
              <a:cs typeface="Calibri"/>
            </a:endParaRPr>
          </a:p>
          <a:p>
            <a:pPr marL="329326" indent="-317952" defTabSz="819047">
              <a:spcBef>
                <a:spcPts val="1077"/>
              </a:spcBef>
              <a:buClr>
                <a:srgbClr val="B52024"/>
              </a:buClr>
              <a:buFont typeface="Calibri"/>
              <a:buChar char="•"/>
              <a:tabLst>
                <a:tab pos="329893" algn="l"/>
              </a:tabLst>
            </a:pPr>
            <a:r>
              <a:rPr spc="-9" dirty="0">
                <a:solidFill>
                  <a:prstClr val="black"/>
                </a:solidFill>
                <a:latin typeface="Calibri"/>
                <a:cs typeface="Calibri"/>
              </a:rPr>
              <a:t>Estudio </a:t>
            </a:r>
            <a:r>
              <a:rPr spc="-13" dirty="0">
                <a:solidFill>
                  <a:prstClr val="black"/>
                </a:solidFill>
                <a:latin typeface="Calibri"/>
                <a:cs typeface="Calibri"/>
              </a:rPr>
              <a:t>de </a:t>
            </a:r>
            <a:r>
              <a:rPr spc="-9" dirty="0">
                <a:solidFill>
                  <a:prstClr val="black"/>
                </a:solidFill>
                <a:latin typeface="Calibri"/>
                <a:cs typeface="Calibri"/>
              </a:rPr>
              <a:t>resistencia cardio </a:t>
            </a:r>
            <a:r>
              <a:rPr spc="-9" dirty="0" err="1">
                <a:solidFill>
                  <a:prstClr val="black"/>
                </a:solidFill>
                <a:latin typeface="Calibri"/>
                <a:cs typeface="Calibri"/>
              </a:rPr>
              <a:t>respiratoria</a:t>
            </a:r>
            <a:endParaRPr lang="es-ES" spc="-9" dirty="0">
              <a:solidFill>
                <a:prstClr val="black"/>
              </a:solidFill>
              <a:latin typeface="Calibri"/>
              <a:cs typeface="Calibri"/>
            </a:endParaRPr>
          </a:p>
          <a:p>
            <a:pPr marL="329326" indent="-317952" defTabSz="819047">
              <a:spcBef>
                <a:spcPts val="1077"/>
              </a:spcBef>
              <a:buClr>
                <a:srgbClr val="B52024"/>
              </a:buClr>
              <a:buFont typeface="Calibri"/>
              <a:buChar char="•"/>
              <a:tabLst>
                <a:tab pos="329893" algn="l"/>
              </a:tabLst>
            </a:pPr>
            <a:r>
              <a:rPr lang="es-ES" spc="-9" dirty="0">
                <a:solidFill>
                  <a:prstClr val="black"/>
                </a:solidFill>
                <a:latin typeface="Calibri"/>
                <a:cs typeface="Calibri"/>
              </a:rPr>
              <a:t>Rendimiento </a:t>
            </a:r>
            <a:r>
              <a:rPr lang="es-ES" spc="-13" dirty="0">
                <a:solidFill>
                  <a:prstClr val="black"/>
                </a:solidFill>
                <a:latin typeface="Calibri"/>
                <a:cs typeface="Calibri"/>
              </a:rPr>
              <a:t>de </a:t>
            </a:r>
            <a:r>
              <a:rPr lang="es-ES" spc="-9" dirty="0">
                <a:solidFill>
                  <a:prstClr val="black"/>
                </a:solidFill>
                <a:latin typeface="Calibri"/>
                <a:cs typeface="Calibri"/>
              </a:rPr>
              <a:t>la resistencia muscular</a:t>
            </a:r>
            <a:endParaRPr dirty="0">
              <a:solidFill>
                <a:prstClr val="black"/>
              </a:solidFill>
              <a:latin typeface="Calibri"/>
              <a:cs typeface="Calibri"/>
            </a:endParaRPr>
          </a:p>
          <a:p>
            <a:pPr marL="329326" indent="-317952" defTabSz="819047">
              <a:spcBef>
                <a:spcPts val="1077"/>
              </a:spcBef>
              <a:buClr>
                <a:srgbClr val="B52024"/>
              </a:buClr>
              <a:buFont typeface="Calibri"/>
              <a:buChar char="•"/>
              <a:tabLst>
                <a:tab pos="329893" algn="l"/>
              </a:tabLst>
            </a:pPr>
            <a:r>
              <a:rPr spc="-9" dirty="0">
                <a:solidFill>
                  <a:prstClr val="black"/>
                </a:solidFill>
                <a:latin typeface="Calibri"/>
                <a:cs typeface="Calibri"/>
              </a:rPr>
              <a:t>Estudio</a:t>
            </a:r>
            <a:r>
              <a:rPr spc="-4" dirty="0">
                <a:solidFill>
                  <a:prstClr val="black"/>
                </a:solidFill>
                <a:latin typeface="Calibri"/>
                <a:cs typeface="Calibri"/>
              </a:rPr>
              <a:t> </a:t>
            </a:r>
            <a:r>
              <a:rPr spc="-13" dirty="0">
                <a:solidFill>
                  <a:prstClr val="black"/>
                </a:solidFill>
                <a:latin typeface="Calibri"/>
                <a:cs typeface="Calibri"/>
              </a:rPr>
              <a:t>de</a:t>
            </a:r>
            <a:r>
              <a:rPr dirty="0">
                <a:solidFill>
                  <a:prstClr val="black"/>
                </a:solidFill>
                <a:latin typeface="Calibri"/>
                <a:cs typeface="Calibri"/>
              </a:rPr>
              <a:t> </a:t>
            </a:r>
            <a:r>
              <a:rPr spc="-9" dirty="0">
                <a:solidFill>
                  <a:prstClr val="black"/>
                </a:solidFill>
                <a:latin typeface="Calibri"/>
                <a:cs typeface="Calibri"/>
              </a:rPr>
              <a:t>Inmunomodulación</a:t>
            </a:r>
            <a:endParaRPr dirty="0">
              <a:solidFill>
                <a:prstClr val="black"/>
              </a:solidFill>
              <a:latin typeface="Calibri"/>
              <a:cs typeface="Calibri"/>
            </a:endParaRPr>
          </a:p>
          <a:p>
            <a:pPr marL="329326" indent="-317952" defTabSz="819047">
              <a:spcBef>
                <a:spcPts val="1071"/>
              </a:spcBef>
              <a:buClr>
                <a:srgbClr val="B52024"/>
              </a:buClr>
              <a:buFont typeface="Calibri"/>
              <a:buChar char="•"/>
              <a:tabLst>
                <a:tab pos="329893" algn="l"/>
              </a:tabLst>
            </a:pPr>
            <a:r>
              <a:rPr spc="-9" dirty="0">
                <a:solidFill>
                  <a:prstClr val="black"/>
                </a:solidFill>
                <a:latin typeface="Calibri"/>
                <a:cs typeface="Calibri"/>
              </a:rPr>
              <a:t>Estudio sobre la </a:t>
            </a:r>
            <a:r>
              <a:rPr spc="-9" dirty="0" err="1" smtClean="0">
                <a:solidFill>
                  <a:prstClr val="black"/>
                </a:solidFill>
                <a:latin typeface="Calibri"/>
                <a:cs typeface="Calibri"/>
              </a:rPr>
              <a:t>longevidad</a:t>
            </a:r>
            <a:endParaRPr lang="es-ES" spc="-9" dirty="0" smtClean="0">
              <a:solidFill>
                <a:prstClr val="black"/>
              </a:solidFill>
              <a:latin typeface="Calibri"/>
              <a:cs typeface="Calibri"/>
            </a:endParaRPr>
          </a:p>
          <a:p>
            <a:pPr marL="329326" indent="-317952" defTabSz="819047">
              <a:spcBef>
                <a:spcPts val="1071"/>
              </a:spcBef>
              <a:buClr>
                <a:srgbClr val="B52024"/>
              </a:buClr>
              <a:buFont typeface="Calibri"/>
              <a:buChar char="•"/>
              <a:tabLst>
                <a:tab pos="329893" algn="l"/>
              </a:tabLst>
            </a:pPr>
            <a:r>
              <a:rPr lang="es-ES" spc="-9" dirty="0" smtClean="0">
                <a:solidFill>
                  <a:prstClr val="black"/>
                </a:solidFill>
                <a:latin typeface="Calibri"/>
                <a:cs typeface="Calibri"/>
              </a:rPr>
              <a:t>Estudio Cognitivo</a:t>
            </a:r>
          </a:p>
          <a:p>
            <a:pPr marL="329326" indent="-317952" defTabSz="819047">
              <a:spcBef>
                <a:spcPts val="1071"/>
              </a:spcBef>
              <a:buClr>
                <a:srgbClr val="B52024"/>
              </a:buClr>
              <a:buFont typeface="Calibri"/>
              <a:buChar char="•"/>
              <a:tabLst>
                <a:tab pos="329893" algn="l"/>
              </a:tabLst>
            </a:pPr>
            <a:r>
              <a:rPr lang="es-ES" spc="-9" dirty="0" smtClean="0">
                <a:solidFill>
                  <a:prstClr val="black"/>
                </a:solidFill>
                <a:latin typeface="Calibri"/>
                <a:cs typeface="Calibri"/>
              </a:rPr>
              <a:t>Estudio estrés y peso</a:t>
            </a:r>
            <a:endParaRPr dirty="0">
              <a:solidFill>
                <a:prstClr val="black"/>
              </a:solidFill>
              <a:latin typeface="Calibri"/>
              <a:cs typeface="Calibri"/>
            </a:endParaRPr>
          </a:p>
        </p:txBody>
      </p:sp>
    </p:spTree>
    <p:extLst>
      <p:ext uri="{BB962C8B-B14F-4D97-AF65-F5344CB8AC3E}">
        <p14:creationId xmlns:p14="http://schemas.microsoft.com/office/powerpoint/2010/main" val="35893350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64285884"/>
              </p:ext>
            </p:extLst>
          </p:nvPr>
        </p:nvGraphicFramePr>
        <p:xfrm>
          <a:off x="2522360" y="442453"/>
          <a:ext cx="4030007" cy="5159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Rectángulo"/>
          <p:cNvSpPr/>
          <p:nvPr/>
        </p:nvSpPr>
        <p:spPr>
          <a:xfrm>
            <a:off x="692727" y="1588678"/>
            <a:ext cx="7689273" cy="3180622"/>
          </a:xfrm>
          <a:prstGeom prst="rect">
            <a:avLst/>
          </a:prstGeom>
        </p:spPr>
        <p:txBody>
          <a:bodyPr wrap="square" lIns="82048" tIns="41025" rIns="82048" bIns="41025">
            <a:spAutoFit/>
          </a:bodyPr>
          <a:lstStyle/>
          <a:p>
            <a:pPr defTabSz="819047">
              <a:lnSpc>
                <a:spcPct val="115000"/>
              </a:lnSpc>
              <a:spcAft>
                <a:spcPts val="897"/>
              </a:spcAft>
            </a:pPr>
            <a:r>
              <a:rPr lang="es-ES" dirty="0">
                <a:solidFill>
                  <a:prstClr val="black"/>
                </a:solidFill>
                <a:latin typeface="Calibri"/>
                <a:ea typeface="Calibri"/>
                <a:cs typeface="Times New Roman"/>
              </a:rPr>
              <a:t>Los </a:t>
            </a:r>
            <a:r>
              <a:rPr lang="es-ES" dirty="0" err="1">
                <a:solidFill>
                  <a:prstClr val="black"/>
                </a:solidFill>
                <a:latin typeface="Calibri"/>
                <a:ea typeface="Calibri"/>
                <a:cs typeface="Times New Roman"/>
              </a:rPr>
              <a:t>adaptógenos</a:t>
            </a:r>
            <a:r>
              <a:rPr lang="es-ES" dirty="0">
                <a:solidFill>
                  <a:prstClr val="black"/>
                </a:solidFill>
                <a:latin typeface="Calibri"/>
                <a:ea typeface="Calibri"/>
                <a:cs typeface="Times New Roman"/>
              </a:rPr>
              <a:t> son hierbas que mejoran la capacidad de un individuo para hacer frente al estrés. </a:t>
            </a:r>
          </a:p>
          <a:p>
            <a:pPr defTabSz="819047">
              <a:lnSpc>
                <a:spcPct val="115000"/>
              </a:lnSpc>
              <a:spcAft>
                <a:spcPts val="897"/>
              </a:spcAft>
            </a:pPr>
            <a:r>
              <a:rPr lang="es-ES" dirty="0">
                <a:solidFill>
                  <a:prstClr val="black"/>
                </a:solidFill>
                <a:latin typeface="Calibri"/>
                <a:ea typeface="Calibri"/>
                <a:cs typeface="Times New Roman"/>
              </a:rPr>
              <a:t>Estas hierbas en los momentos de mayor estrés, normalizan el proceso fisiológico del cuerpo y ayudan al cuerpo a adaptarse a los cambios</a:t>
            </a:r>
          </a:p>
          <a:p>
            <a:pPr marL="307682" indent="-307682" defTabSz="819047">
              <a:lnSpc>
                <a:spcPct val="115000"/>
              </a:lnSpc>
              <a:buFont typeface="+mj-lt"/>
              <a:buAutoNum type="arabicPeriod"/>
            </a:pPr>
            <a:r>
              <a:rPr lang="es-ES" dirty="0">
                <a:solidFill>
                  <a:prstClr val="black"/>
                </a:solidFill>
                <a:latin typeface="Calibri"/>
                <a:ea typeface="Calibri"/>
                <a:cs typeface="Times New Roman"/>
              </a:rPr>
              <a:t>no debe causar efectos secundarios, </a:t>
            </a:r>
          </a:p>
          <a:p>
            <a:pPr marL="307682" indent="-307682" defTabSz="819047">
              <a:lnSpc>
                <a:spcPct val="115000"/>
              </a:lnSpc>
              <a:buFont typeface="+mj-lt"/>
              <a:buAutoNum type="arabicPeriod"/>
            </a:pPr>
            <a:r>
              <a:rPr lang="es-ES" dirty="0">
                <a:solidFill>
                  <a:prstClr val="black"/>
                </a:solidFill>
                <a:latin typeface="Calibri"/>
                <a:ea typeface="Calibri"/>
                <a:cs typeface="Times New Roman"/>
              </a:rPr>
              <a:t>debe tener un efecto modulador, </a:t>
            </a:r>
          </a:p>
          <a:p>
            <a:pPr marL="307682" indent="-307682" defTabSz="819047">
              <a:lnSpc>
                <a:spcPct val="115000"/>
              </a:lnSpc>
              <a:buFont typeface="+mj-lt"/>
              <a:buAutoNum type="arabicPeriod"/>
            </a:pPr>
            <a:r>
              <a:rPr lang="es-ES" dirty="0">
                <a:solidFill>
                  <a:prstClr val="black"/>
                </a:solidFill>
                <a:latin typeface="Calibri"/>
                <a:ea typeface="Calibri"/>
                <a:cs typeface="Times New Roman"/>
              </a:rPr>
              <a:t>no puede causar adicción</a:t>
            </a:r>
          </a:p>
          <a:p>
            <a:pPr marL="307682" indent="-307682" defTabSz="819047">
              <a:lnSpc>
                <a:spcPct val="115000"/>
              </a:lnSpc>
              <a:spcAft>
                <a:spcPts val="897"/>
              </a:spcAft>
              <a:buFont typeface="+mj-lt"/>
              <a:buAutoNum type="arabicPeriod"/>
            </a:pPr>
            <a:r>
              <a:rPr lang="es-ES" dirty="0">
                <a:solidFill>
                  <a:prstClr val="black"/>
                </a:solidFill>
                <a:latin typeface="Calibri"/>
                <a:ea typeface="Calibri"/>
                <a:cs typeface="Times New Roman"/>
              </a:rPr>
              <a:t>y debe transferir sus propiedades o "información de supervivencia" a quien lo ingiere</a:t>
            </a:r>
          </a:p>
        </p:txBody>
      </p:sp>
      <p:sp>
        <p:nvSpPr>
          <p:cNvPr id="4" name="3 Marcador de pie de página"/>
          <p:cNvSpPr>
            <a:spLocks noGrp="1"/>
          </p:cNvSpPr>
          <p:nvPr>
            <p:ph type="ftr" sz="quarter" idx="11"/>
          </p:nvPr>
        </p:nvSpPr>
        <p:spPr/>
        <p:txBody>
          <a:bodyPr/>
          <a:lstStyle/>
          <a:p>
            <a:pPr marL="11377"/>
            <a:r>
              <a:rPr lang="es-ES" spc="-13"/>
              <a:t>Documento estrictamente reservado a los profesionales de la salud</a:t>
            </a:r>
            <a:endParaRPr lang="es-ES" spc="-13" dirty="0"/>
          </a:p>
        </p:txBody>
      </p:sp>
    </p:spTree>
    <p:extLst>
      <p:ext uri="{BB962C8B-B14F-4D97-AF65-F5344CB8AC3E}">
        <p14:creationId xmlns:p14="http://schemas.microsoft.com/office/powerpoint/2010/main" val="17238754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1648503163"/>
              </p:ext>
            </p:extLst>
          </p:nvPr>
        </p:nvGraphicFramePr>
        <p:xfrm>
          <a:off x="2502764" y="470648"/>
          <a:ext cx="3999929" cy="5811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Rectángulo"/>
          <p:cNvSpPr/>
          <p:nvPr/>
        </p:nvSpPr>
        <p:spPr>
          <a:xfrm>
            <a:off x="1177636" y="2207399"/>
            <a:ext cx="6650182" cy="2109560"/>
          </a:xfrm>
          <a:prstGeom prst="rect">
            <a:avLst/>
          </a:prstGeom>
        </p:spPr>
        <p:txBody>
          <a:bodyPr wrap="square" lIns="82048" tIns="41025" rIns="82048" bIns="41025">
            <a:spAutoFit/>
          </a:bodyPr>
          <a:lstStyle/>
          <a:p>
            <a:pPr marL="307682" indent="-307682" algn="just" defTabSz="819047">
              <a:lnSpc>
                <a:spcPct val="115000"/>
              </a:lnSpc>
              <a:spcAft>
                <a:spcPts val="897"/>
              </a:spcAft>
              <a:buFont typeface="Symbol"/>
              <a:buChar char=""/>
              <a:tabLst>
                <a:tab pos="410243" algn="l"/>
              </a:tabLst>
            </a:pPr>
            <a:r>
              <a:rPr lang="es-ES" dirty="0">
                <a:solidFill>
                  <a:prstClr val="black"/>
                </a:solidFill>
                <a:latin typeface="Calibri"/>
                <a:ea typeface="Calibri"/>
                <a:cs typeface="Times New Roman"/>
              </a:rPr>
              <a:t>Es un excelente </a:t>
            </a:r>
            <a:r>
              <a:rPr lang="es-ES" dirty="0" err="1">
                <a:solidFill>
                  <a:prstClr val="black"/>
                </a:solidFill>
                <a:latin typeface="Calibri"/>
                <a:ea typeface="Calibri"/>
                <a:cs typeface="Times New Roman"/>
              </a:rPr>
              <a:t>adaptógeno</a:t>
            </a:r>
            <a:r>
              <a:rPr lang="es-ES" dirty="0">
                <a:solidFill>
                  <a:prstClr val="black"/>
                </a:solidFill>
                <a:latin typeface="Calibri"/>
                <a:ea typeface="Calibri"/>
                <a:cs typeface="Times New Roman"/>
              </a:rPr>
              <a:t> ,que ayuda al cuerpo a mantener y restaurar la "Homeostasis", un estado de equilibrio para el cuerpo en su conjunto, especialmente el sistema endocrino, el sistema inmunológico y el sistema nervioso.</a:t>
            </a:r>
          </a:p>
          <a:p>
            <a:pPr marL="307682" indent="-307682" defTabSz="819047">
              <a:lnSpc>
                <a:spcPct val="115000"/>
              </a:lnSpc>
              <a:spcAft>
                <a:spcPts val="897"/>
              </a:spcAft>
              <a:buFont typeface="Calibri"/>
              <a:buChar char="•"/>
              <a:tabLst>
                <a:tab pos="410243" algn="l"/>
              </a:tabLst>
            </a:pPr>
            <a:r>
              <a:rPr lang="es-ES" dirty="0">
                <a:solidFill>
                  <a:prstClr val="black"/>
                </a:solidFill>
                <a:latin typeface="Calibri"/>
                <a:ea typeface="Calibri"/>
                <a:cs typeface="Times New Roman"/>
              </a:rPr>
              <a:t>La enfermedad, el envejecimiento y el estrés producen alteraciones de la homeostasis</a:t>
            </a:r>
          </a:p>
        </p:txBody>
      </p:sp>
      <p:sp>
        <p:nvSpPr>
          <p:cNvPr id="4" name="3 Marcador de pie de página"/>
          <p:cNvSpPr>
            <a:spLocks noGrp="1"/>
          </p:cNvSpPr>
          <p:nvPr>
            <p:ph type="ftr" sz="quarter" idx="11"/>
          </p:nvPr>
        </p:nvSpPr>
        <p:spPr/>
        <p:txBody>
          <a:bodyPr/>
          <a:lstStyle/>
          <a:p>
            <a:pPr marL="11377"/>
            <a:r>
              <a:rPr lang="es-ES" spc="-13"/>
              <a:t>Documento estrictamente reservado a los profesionales de la salud</a:t>
            </a:r>
            <a:endParaRPr lang="es-ES" spc="-13" dirty="0"/>
          </a:p>
        </p:txBody>
      </p:sp>
    </p:spTree>
    <p:extLst>
      <p:ext uri="{BB962C8B-B14F-4D97-AF65-F5344CB8AC3E}">
        <p14:creationId xmlns:p14="http://schemas.microsoft.com/office/powerpoint/2010/main" val="36743795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3190994418"/>
              </p:ext>
            </p:extLst>
          </p:nvPr>
        </p:nvGraphicFramePr>
        <p:xfrm>
          <a:off x="606889" y="403412"/>
          <a:ext cx="7342909" cy="6051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2 CuadroTexto"/>
          <p:cNvSpPr txBox="1"/>
          <p:nvPr/>
        </p:nvSpPr>
        <p:spPr>
          <a:xfrm>
            <a:off x="623455" y="1680899"/>
            <a:ext cx="7827818" cy="4791691"/>
          </a:xfrm>
          <a:prstGeom prst="rect">
            <a:avLst/>
          </a:prstGeom>
          <a:noFill/>
        </p:spPr>
        <p:txBody>
          <a:bodyPr wrap="square" lIns="81912" tIns="40955" rIns="81912" bIns="40955" rtlCol="0">
            <a:spAutoFit/>
          </a:bodyPr>
          <a:lstStyle/>
          <a:p>
            <a:pPr defTabSz="819047"/>
            <a:r>
              <a:rPr lang="es-ES" dirty="0">
                <a:solidFill>
                  <a:prstClr val="black"/>
                </a:solidFill>
                <a:latin typeface="Calibri" pitchFamily="34" charset="0"/>
              </a:rPr>
              <a:t>Los últimos estudios científicos indican que la </a:t>
            </a:r>
            <a:r>
              <a:rPr lang="es-ES" dirty="0" err="1">
                <a:solidFill>
                  <a:prstClr val="black"/>
                </a:solidFill>
                <a:latin typeface="Calibri" pitchFamily="34" charset="0"/>
              </a:rPr>
              <a:t>Ashwagandha</a:t>
            </a:r>
            <a:r>
              <a:rPr lang="es-ES" dirty="0">
                <a:solidFill>
                  <a:prstClr val="black"/>
                </a:solidFill>
                <a:latin typeface="Calibri" pitchFamily="34" charset="0"/>
              </a:rPr>
              <a:t> posee propiedades </a:t>
            </a:r>
            <a:r>
              <a:rPr lang="es-ES" dirty="0" err="1">
                <a:solidFill>
                  <a:prstClr val="black"/>
                </a:solidFill>
                <a:latin typeface="Calibri" pitchFamily="34" charset="0"/>
              </a:rPr>
              <a:t>inmunomoduladoras</a:t>
            </a:r>
            <a:r>
              <a:rPr lang="es-ES" dirty="0">
                <a:solidFill>
                  <a:prstClr val="black"/>
                </a:solidFill>
                <a:latin typeface="Calibri" pitchFamily="34" charset="0"/>
              </a:rPr>
              <a:t>, favorecedoras de la fabricación de glóbulos rojos, antiinflamatorias, </a:t>
            </a:r>
            <a:r>
              <a:rPr lang="es-ES" dirty="0" err="1">
                <a:solidFill>
                  <a:prstClr val="black"/>
                </a:solidFill>
                <a:latin typeface="Calibri" pitchFamily="34" charset="0"/>
              </a:rPr>
              <a:t>antiulcerosas</a:t>
            </a:r>
            <a:r>
              <a:rPr lang="es-ES" dirty="0">
                <a:solidFill>
                  <a:prstClr val="black"/>
                </a:solidFill>
                <a:latin typeface="Calibri" pitchFamily="34" charset="0"/>
              </a:rPr>
              <a:t>, </a:t>
            </a:r>
            <a:r>
              <a:rPr lang="es-ES" dirty="0" err="1">
                <a:solidFill>
                  <a:prstClr val="black"/>
                </a:solidFill>
                <a:latin typeface="Calibri" pitchFamily="34" charset="0"/>
              </a:rPr>
              <a:t>hepatoprotectoras</a:t>
            </a:r>
            <a:r>
              <a:rPr lang="es-ES" dirty="0">
                <a:solidFill>
                  <a:prstClr val="black"/>
                </a:solidFill>
                <a:latin typeface="Calibri" pitchFamily="34" charset="0"/>
              </a:rPr>
              <a:t>, antioxidantes, afrodisíacas, antidiabéticas, ansiolíticas, </a:t>
            </a:r>
            <a:r>
              <a:rPr lang="es-ES" dirty="0" err="1">
                <a:solidFill>
                  <a:prstClr val="black"/>
                </a:solidFill>
                <a:latin typeface="Calibri" pitchFamily="34" charset="0"/>
              </a:rPr>
              <a:t>antiestrés</a:t>
            </a:r>
            <a:r>
              <a:rPr lang="es-ES" dirty="0">
                <a:solidFill>
                  <a:prstClr val="black"/>
                </a:solidFill>
                <a:latin typeface="Calibri" pitchFamily="34" charset="0"/>
              </a:rPr>
              <a:t>, antiespasmódicas, depresoras del sistema nervioso central, analgésicas, diuréticas, antimicrobianas, anticancerígenas y rejuvenecedoras. Todo ello da soporte racional a los usos tradicionales de esta planta. También se ha utilizado para el tratamiento de enfermedades neurodegenerativas como el Alzheimer y el Parkinson. Los mecanismos de estas acciones están todavía investigándose.</a:t>
            </a:r>
          </a:p>
          <a:p>
            <a:pPr defTabSz="819047"/>
            <a:endParaRPr lang="es-ES" dirty="0">
              <a:solidFill>
                <a:prstClr val="black"/>
              </a:solidFill>
              <a:latin typeface="Calibri" pitchFamily="34" charset="0"/>
            </a:endParaRPr>
          </a:p>
          <a:p>
            <a:pPr defTabSz="819047"/>
            <a:r>
              <a:rPr lang="es-ES" dirty="0">
                <a:solidFill>
                  <a:prstClr val="black"/>
                </a:solidFill>
                <a:latin typeface="Calibri" pitchFamily="34" charset="0"/>
              </a:rPr>
              <a:t>Estudios de extractos de diferentes partes de la planta -hojas, frutos, raíz- han revelado la presencia de fenoles, flavonoides, saponinas, esteroides, </a:t>
            </a:r>
            <a:r>
              <a:rPr lang="es-ES" dirty="0" err="1">
                <a:solidFill>
                  <a:prstClr val="black"/>
                </a:solidFill>
                <a:latin typeface="Calibri" pitchFamily="34" charset="0"/>
              </a:rPr>
              <a:t>terpenoides</a:t>
            </a:r>
            <a:r>
              <a:rPr lang="es-ES" dirty="0">
                <a:solidFill>
                  <a:prstClr val="black"/>
                </a:solidFill>
                <a:latin typeface="Calibri" pitchFamily="34" charset="0"/>
              </a:rPr>
              <a:t>, alcaloides, </a:t>
            </a:r>
            <a:r>
              <a:rPr lang="es-ES" dirty="0" err="1">
                <a:solidFill>
                  <a:prstClr val="black"/>
                </a:solidFill>
                <a:latin typeface="Calibri" pitchFamily="34" charset="0"/>
              </a:rPr>
              <a:t>glicósidos</a:t>
            </a:r>
            <a:r>
              <a:rPr lang="es-ES" dirty="0">
                <a:solidFill>
                  <a:prstClr val="black"/>
                </a:solidFill>
                <a:latin typeface="Calibri" pitchFamily="34" charset="0"/>
              </a:rPr>
              <a:t> y azúcares reductores que podrían ser los responsables de la amplísima variedad de acciones terapéuticas de la </a:t>
            </a:r>
            <a:r>
              <a:rPr lang="es-ES" dirty="0" err="1">
                <a:solidFill>
                  <a:prstClr val="black"/>
                </a:solidFill>
                <a:latin typeface="Calibri" pitchFamily="34" charset="0"/>
              </a:rPr>
              <a:t>Ashwagandha</a:t>
            </a:r>
            <a:r>
              <a:rPr lang="es-ES" dirty="0">
                <a:solidFill>
                  <a:prstClr val="black"/>
                </a:solidFill>
                <a:latin typeface="Calibri" pitchFamily="34" charset="0"/>
              </a:rPr>
              <a:t>. Los compuestos más abundantes parecen ser las </a:t>
            </a:r>
            <a:r>
              <a:rPr lang="es-ES" dirty="0" err="1">
                <a:solidFill>
                  <a:prstClr val="black"/>
                </a:solidFill>
                <a:latin typeface="Calibri" pitchFamily="34" charset="0"/>
              </a:rPr>
              <a:t>lactonas</a:t>
            </a:r>
            <a:r>
              <a:rPr lang="es-ES" dirty="0">
                <a:solidFill>
                  <a:prstClr val="black"/>
                </a:solidFill>
                <a:latin typeface="Calibri" pitchFamily="34" charset="0"/>
              </a:rPr>
              <a:t> </a:t>
            </a:r>
            <a:r>
              <a:rPr lang="es-ES" dirty="0" err="1">
                <a:solidFill>
                  <a:prstClr val="black"/>
                </a:solidFill>
                <a:latin typeface="Calibri" pitchFamily="34" charset="0"/>
              </a:rPr>
              <a:t>esteroidales</a:t>
            </a:r>
            <a:r>
              <a:rPr lang="es-ES" dirty="0">
                <a:solidFill>
                  <a:prstClr val="black"/>
                </a:solidFill>
                <a:latin typeface="Calibri" pitchFamily="34" charset="0"/>
              </a:rPr>
              <a:t>, bautizadas como </a:t>
            </a:r>
            <a:r>
              <a:rPr lang="es-ES" dirty="0" err="1">
                <a:solidFill>
                  <a:prstClr val="black"/>
                </a:solidFill>
                <a:latin typeface="Calibri" pitchFamily="34" charset="0"/>
              </a:rPr>
              <a:t>withanólidos</a:t>
            </a:r>
            <a:r>
              <a:rPr lang="es-ES" dirty="0">
                <a:solidFill>
                  <a:prstClr val="black"/>
                </a:solidFill>
                <a:latin typeface="Calibri" pitchFamily="34" charset="0"/>
              </a:rPr>
              <a:t>, que podrían tener un interesante futuro como potenciales fármacos.</a:t>
            </a:r>
          </a:p>
        </p:txBody>
      </p:sp>
      <p:sp>
        <p:nvSpPr>
          <p:cNvPr id="5" name="4 Marcador de pie de página"/>
          <p:cNvSpPr>
            <a:spLocks noGrp="1"/>
          </p:cNvSpPr>
          <p:nvPr>
            <p:ph type="ftr" sz="quarter" idx="5"/>
          </p:nvPr>
        </p:nvSpPr>
        <p:spPr>
          <a:xfrm>
            <a:off x="304800" y="6410848"/>
            <a:ext cx="7651576" cy="365760"/>
          </a:xfrm>
        </p:spPr>
        <p:txBody>
          <a:bodyPr/>
          <a:lstStyle/>
          <a:p>
            <a:pPr marL="11377"/>
            <a:r>
              <a:rPr lang="es-ES" sz="1100" spc="-13" dirty="0">
                <a:solidFill>
                  <a:prstClr val="white"/>
                </a:solidFill>
              </a:rPr>
              <a:t>Documento estrictamente reservado a los profesionales de la salud</a:t>
            </a:r>
          </a:p>
        </p:txBody>
      </p:sp>
    </p:spTree>
    <p:extLst>
      <p:ext uri="{BB962C8B-B14F-4D97-AF65-F5344CB8AC3E}">
        <p14:creationId xmlns:p14="http://schemas.microsoft.com/office/powerpoint/2010/main" val="27463008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1659993774"/>
              </p:ext>
            </p:extLst>
          </p:nvPr>
        </p:nvGraphicFramePr>
        <p:xfrm>
          <a:off x="2978729" y="470648"/>
          <a:ext cx="2910121" cy="5811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Rectángulo"/>
          <p:cNvSpPr/>
          <p:nvPr/>
        </p:nvSpPr>
        <p:spPr>
          <a:xfrm>
            <a:off x="692727" y="1364181"/>
            <a:ext cx="7342909" cy="3065206"/>
          </a:xfrm>
          <a:prstGeom prst="rect">
            <a:avLst/>
          </a:prstGeom>
        </p:spPr>
        <p:txBody>
          <a:bodyPr wrap="square" lIns="82048" tIns="41025" rIns="82048" bIns="41025">
            <a:spAutoFit/>
          </a:bodyPr>
          <a:lstStyle/>
          <a:p>
            <a:pPr algn="just" defTabSz="819047">
              <a:lnSpc>
                <a:spcPct val="115000"/>
              </a:lnSpc>
              <a:spcAft>
                <a:spcPts val="897"/>
              </a:spcAft>
            </a:pPr>
            <a:r>
              <a:rPr lang="es-ES" dirty="0">
                <a:solidFill>
                  <a:srgbClr val="000000"/>
                </a:solidFill>
                <a:latin typeface="Calibri"/>
                <a:ea typeface="Calibri"/>
                <a:cs typeface="Times New Roman"/>
              </a:rPr>
              <a:t>El estrés puede ser definido como el proceso que se inicia ante un conjunto de demandas ambientales que recibe el individuo, a las cuáles debe dar una respuesta adecuada, poniendo en marcha sus recursos de afrontamiento.</a:t>
            </a:r>
            <a:endParaRPr lang="es-ES" dirty="0">
              <a:solidFill>
                <a:prstClr val="black"/>
              </a:solidFill>
              <a:latin typeface="Calibri"/>
              <a:ea typeface="Calibri"/>
              <a:cs typeface="Times New Roman"/>
            </a:endParaRPr>
          </a:p>
          <a:p>
            <a:pPr algn="just" defTabSz="819047">
              <a:lnSpc>
                <a:spcPct val="115000"/>
              </a:lnSpc>
              <a:spcAft>
                <a:spcPts val="897"/>
              </a:spcAft>
            </a:pPr>
            <a:r>
              <a:rPr lang="es-ES" dirty="0">
                <a:solidFill>
                  <a:srgbClr val="000000"/>
                </a:solidFill>
                <a:latin typeface="Calibri"/>
                <a:ea typeface="Calibri"/>
                <a:cs typeface="Times New Roman"/>
              </a:rPr>
              <a:t>Cuando la demanda del ambiente (laboral, social, etc.) es excesiva frente a los recursos de afrontamiento que se poseen, se van a desarrollar una serie de reacciones adaptativas, de movilización de recursos, que implican activación fisiológica. Esta reacción de estrés incluye una serie de reacciones emocionales negativas (desagradables), de las cuáles las más importantes son: la ansiedad, la ira y la depresión.</a:t>
            </a:r>
            <a:endParaRPr lang="es-ES" dirty="0">
              <a:solidFill>
                <a:prstClr val="black"/>
              </a:solidFill>
              <a:latin typeface="Calibri"/>
              <a:ea typeface="Calibri"/>
              <a:cs typeface="Times New Roman"/>
            </a:endParaRPr>
          </a:p>
        </p:txBody>
      </p:sp>
      <p:sp>
        <p:nvSpPr>
          <p:cNvPr id="4" name="3 Marcador de pie de página"/>
          <p:cNvSpPr>
            <a:spLocks noGrp="1"/>
          </p:cNvSpPr>
          <p:nvPr>
            <p:ph type="ftr" sz="quarter" idx="11"/>
          </p:nvPr>
        </p:nvSpPr>
        <p:spPr/>
        <p:txBody>
          <a:bodyPr/>
          <a:lstStyle/>
          <a:p>
            <a:pPr marL="11377"/>
            <a:r>
              <a:rPr lang="es-ES" spc="-13"/>
              <a:t>Documento estrictamente reservado a los profesionales de la salud</a:t>
            </a:r>
            <a:endParaRPr lang="es-ES" spc="-13" dirty="0"/>
          </a:p>
        </p:txBody>
      </p:sp>
    </p:spTree>
    <p:extLst>
      <p:ext uri="{BB962C8B-B14F-4D97-AF65-F5344CB8AC3E}">
        <p14:creationId xmlns:p14="http://schemas.microsoft.com/office/powerpoint/2010/main" val="13289131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p:nvPr/>
        </p:nvPicPr>
        <p:blipFill>
          <a:blip r:embed="rId2">
            <a:extLst>
              <a:ext uri="{28A0092B-C50C-407E-A947-70E740481C1C}">
                <a14:useLocalDpi xmlns:a14="http://schemas.microsoft.com/office/drawing/2010/main" val="0"/>
              </a:ext>
            </a:extLst>
          </a:blip>
          <a:srcRect/>
          <a:stretch>
            <a:fillRect/>
          </a:stretch>
        </p:blipFill>
        <p:spPr bwMode="auto">
          <a:xfrm>
            <a:off x="2117437" y="2187109"/>
            <a:ext cx="4909127" cy="2483784"/>
          </a:xfrm>
          <a:prstGeom prst="rect">
            <a:avLst/>
          </a:prstGeom>
          <a:noFill/>
          <a:ln>
            <a:noFill/>
          </a:ln>
        </p:spPr>
      </p:pic>
      <p:graphicFrame>
        <p:nvGraphicFramePr>
          <p:cNvPr id="5" name="4 Diagrama"/>
          <p:cNvGraphicFramePr/>
          <p:nvPr>
            <p:extLst>
              <p:ext uri="{D42A27DB-BD31-4B8C-83A1-F6EECF244321}">
                <p14:modId xmlns:p14="http://schemas.microsoft.com/office/powerpoint/2010/main" val="2535951333"/>
              </p:ext>
            </p:extLst>
          </p:nvPr>
        </p:nvGraphicFramePr>
        <p:xfrm>
          <a:off x="1170253" y="470648"/>
          <a:ext cx="6803495" cy="5811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3 Marcador de pie de página"/>
          <p:cNvSpPr>
            <a:spLocks noGrp="1"/>
          </p:cNvSpPr>
          <p:nvPr>
            <p:ph type="ftr" sz="quarter" idx="5"/>
          </p:nvPr>
        </p:nvSpPr>
        <p:spPr/>
        <p:txBody>
          <a:bodyPr/>
          <a:lstStyle/>
          <a:p>
            <a:pPr marL="11377"/>
            <a:r>
              <a:rPr lang="es-ES" sz="1100" spc="-13" dirty="0">
                <a:solidFill>
                  <a:prstClr val="white"/>
                </a:solidFill>
              </a:rPr>
              <a:t>Documento estrictamente reservado a los profesionales de la salud</a:t>
            </a:r>
          </a:p>
        </p:txBody>
      </p:sp>
    </p:spTree>
    <p:extLst>
      <p:ext uri="{BB962C8B-B14F-4D97-AF65-F5344CB8AC3E}">
        <p14:creationId xmlns:p14="http://schemas.microsoft.com/office/powerpoint/2010/main" val="4979713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71667" y="1277470"/>
            <a:ext cx="5391727" cy="4975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3 Diagrama"/>
          <p:cNvGraphicFramePr/>
          <p:nvPr>
            <p:extLst>
              <p:ext uri="{D42A27DB-BD31-4B8C-83A1-F6EECF244321}">
                <p14:modId xmlns:p14="http://schemas.microsoft.com/office/powerpoint/2010/main" val="2907990634"/>
              </p:ext>
            </p:extLst>
          </p:nvPr>
        </p:nvGraphicFramePr>
        <p:xfrm>
          <a:off x="346364" y="196633"/>
          <a:ext cx="8174182" cy="10808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2 Marcador de pie de página"/>
          <p:cNvSpPr>
            <a:spLocks noGrp="1"/>
          </p:cNvSpPr>
          <p:nvPr>
            <p:ph type="ftr" sz="quarter" idx="5"/>
          </p:nvPr>
        </p:nvSpPr>
        <p:spPr>
          <a:xfrm>
            <a:off x="304800" y="6410848"/>
            <a:ext cx="6206836" cy="365760"/>
          </a:xfrm>
        </p:spPr>
        <p:txBody>
          <a:bodyPr/>
          <a:lstStyle/>
          <a:p>
            <a:pPr marL="11377"/>
            <a:r>
              <a:rPr lang="es-ES" sz="900" spc="-13" dirty="0">
                <a:solidFill>
                  <a:prstClr val="white"/>
                </a:solidFill>
              </a:rPr>
              <a:t>Documento estrictamente reservado a los profesionales de la salud</a:t>
            </a:r>
          </a:p>
        </p:txBody>
      </p:sp>
    </p:spTree>
    <p:extLst>
      <p:ext uri="{BB962C8B-B14F-4D97-AF65-F5344CB8AC3E}">
        <p14:creationId xmlns:p14="http://schemas.microsoft.com/office/powerpoint/2010/main" val="4807482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2652008533"/>
              </p:ext>
            </p:extLst>
          </p:nvPr>
        </p:nvGraphicFramePr>
        <p:xfrm>
          <a:off x="301752" y="228600"/>
          <a:ext cx="8534400" cy="758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Marcador de pie de página"/>
          <p:cNvSpPr>
            <a:spLocks noGrp="1"/>
          </p:cNvSpPr>
          <p:nvPr>
            <p:ph type="ftr" sz="quarter" idx="11"/>
          </p:nvPr>
        </p:nvSpPr>
        <p:spPr/>
        <p:txBody>
          <a:bodyPr/>
          <a:lstStyle/>
          <a:p>
            <a:pPr marL="11377"/>
            <a:r>
              <a:rPr lang="es-ES" spc="-13"/>
              <a:t>Documento estrictamente reservado a los profesionales de la salud</a:t>
            </a:r>
            <a:endParaRPr lang="es-ES" spc="-13" dirty="0"/>
          </a:p>
        </p:txBody>
      </p:sp>
      <p:sp>
        <p:nvSpPr>
          <p:cNvPr id="3" name="2 Marcador de contenido"/>
          <p:cNvSpPr>
            <a:spLocks noGrp="1"/>
          </p:cNvSpPr>
          <p:nvPr>
            <p:ph sz="quarter" idx="1"/>
          </p:nvPr>
        </p:nvSpPr>
        <p:spPr/>
        <p:txBody>
          <a:bodyPr>
            <a:normAutofit fontScale="92500" lnSpcReduction="10000"/>
          </a:bodyPr>
          <a:lstStyle/>
          <a:p>
            <a:pPr marL="0" indent="0">
              <a:buNone/>
            </a:pPr>
            <a:r>
              <a:rPr lang="es-ES" sz="2200" dirty="0">
                <a:solidFill>
                  <a:srgbClr val="00B050"/>
                </a:solidFill>
                <a:latin typeface="Calibri" pitchFamily="34" charset="0"/>
              </a:rPr>
              <a:t>General </a:t>
            </a:r>
            <a:r>
              <a:rPr lang="es-ES" sz="2200" dirty="0" err="1">
                <a:solidFill>
                  <a:srgbClr val="00B050"/>
                </a:solidFill>
                <a:latin typeface="Calibri" pitchFamily="34" charset="0"/>
              </a:rPr>
              <a:t>Health</a:t>
            </a:r>
            <a:r>
              <a:rPr lang="es-ES" sz="2200" dirty="0">
                <a:solidFill>
                  <a:srgbClr val="00B050"/>
                </a:solidFill>
                <a:latin typeface="Calibri" pitchFamily="34" charset="0"/>
              </a:rPr>
              <a:t> Questionnaire‐28 (</a:t>
            </a:r>
            <a:r>
              <a:rPr lang="es-ES" sz="2200" dirty="0" err="1">
                <a:solidFill>
                  <a:srgbClr val="00B050"/>
                </a:solidFill>
                <a:latin typeface="Calibri" pitchFamily="34" charset="0"/>
              </a:rPr>
              <a:t>Goldberg</a:t>
            </a:r>
            <a:r>
              <a:rPr lang="es-ES" sz="2200" dirty="0">
                <a:solidFill>
                  <a:srgbClr val="00B050"/>
                </a:solidFill>
                <a:latin typeface="Calibri" pitchFamily="34" charset="0"/>
              </a:rPr>
              <a:t> and </a:t>
            </a:r>
            <a:r>
              <a:rPr lang="es-ES" sz="2200" dirty="0" err="1">
                <a:solidFill>
                  <a:srgbClr val="00B050"/>
                </a:solidFill>
                <a:latin typeface="Calibri" pitchFamily="34" charset="0"/>
              </a:rPr>
              <a:t>Hillier</a:t>
            </a:r>
            <a:r>
              <a:rPr lang="es-ES" sz="2200" dirty="0">
                <a:solidFill>
                  <a:srgbClr val="00B050"/>
                </a:solidFill>
                <a:latin typeface="Calibri" pitchFamily="34" charset="0"/>
              </a:rPr>
              <a:t>, 1979)</a:t>
            </a:r>
          </a:p>
          <a:p>
            <a:r>
              <a:rPr lang="es-ES" sz="1800" dirty="0">
                <a:latin typeface="Calibri" pitchFamily="34" charset="0"/>
              </a:rPr>
              <a:t>escala utilizada como  medida del bienestar psicológico</a:t>
            </a:r>
          </a:p>
          <a:p>
            <a:r>
              <a:rPr lang="es-ES" sz="1800" dirty="0">
                <a:latin typeface="Calibri" pitchFamily="34" charset="0"/>
              </a:rPr>
              <a:t>Incorpora 4 </a:t>
            </a:r>
            <a:r>
              <a:rPr lang="es-ES" sz="1800" dirty="0" err="1">
                <a:latin typeface="Calibri" pitchFamily="34" charset="0"/>
              </a:rPr>
              <a:t>subescalas</a:t>
            </a:r>
            <a:r>
              <a:rPr lang="es-ES" sz="1800" dirty="0">
                <a:latin typeface="Calibri" pitchFamily="34" charset="0"/>
              </a:rPr>
              <a:t>: A (síntomas somáticos), B (ansiedad e insomnio), C (disfunción social) y D (depresión grave)</a:t>
            </a:r>
          </a:p>
          <a:p>
            <a:pPr marL="0" indent="0">
              <a:buNone/>
            </a:pPr>
            <a:endParaRPr lang="es-ES" sz="2200" dirty="0">
              <a:solidFill>
                <a:srgbClr val="00B050"/>
              </a:solidFill>
              <a:latin typeface="Calibri" pitchFamily="34" charset="0"/>
            </a:endParaRPr>
          </a:p>
          <a:p>
            <a:pPr marL="0" indent="0">
              <a:buNone/>
            </a:pPr>
            <a:r>
              <a:rPr lang="es-ES" sz="2200" dirty="0" err="1">
                <a:solidFill>
                  <a:srgbClr val="00B050"/>
                </a:solidFill>
                <a:latin typeface="Calibri" pitchFamily="34" charset="0"/>
              </a:rPr>
              <a:t>Depression</a:t>
            </a:r>
            <a:r>
              <a:rPr lang="es-ES" sz="2200" dirty="0">
                <a:solidFill>
                  <a:srgbClr val="00B050"/>
                </a:solidFill>
                <a:latin typeface="Calibri" pitchFamily="34" charset="0"/>
              </a:rPr>
              <a:t> </a:t>
            </a:r>
            <a:r>
              <a:rPr lang="es-ES" sz="2200" dirty="0" err="1">
                <a:solidFill>
                  <a:srgbClr val="00B050"/>
                </a:solidFill>
                <a:latin typeface="Calibri" pitchFamily="34" charset="0"/>
              </a:rPr>
              <a:t>Anxiety</a:t>
            </a:r>
            <a:r>
              <a:rPr lang="es-ES" sz="2200" dirty="0">
                <a:solidFill>
                  <a:srgbClr val="00B050"/>
                </a:solidFill>
                <a:latin typeface="Calibri" pitchFamily="34" charset="0"/>
              </a:rPr>
              <a:t> Stress </a:t>
            </a:r>
            <a:r>
              <a:rPr lang="es-ES" sz="2200" dirty="0" err="1">
                <a:solidFill>
                  <a:srgbClr val="00B050"/>
                </a:solidFill>
                <a:latin typeface="Calibri" pitchFamily="34" charset="0"/>
              </a:rPr>
              <a:t>Scale</a:t>
            </a:r>
            <a:r>
              <a:rPr lang="es-ES" sz="2200" dirty="0">
                <a:solidFill>
                  <a:srgbClr val="00B050"/>
                </a:solidFill>
                <a:latin typeface="Calibri" pitchFamily="34" charset="0"/>
              </a:rPr>
              <a:t> (</a:t>
            </a:r>
            <a:r>
              <a:rPr lang="es-ES" sz="2200" dirty="0" err="1">
                <a:solidFill>
                  <a:srgbClr val="00B050"/>
                </a:solidFill>
                <a:latin typeface="Calibri" pitchFamily="34" charset="0"/>
              </a:rPr>
              <a:t>Lovibond</a:t>
            </a:r>
            <a:r>
              <a:rPr lang="es-ES" sz="2200" dirty="0">
                <a:solidFill>
                  <a:srgbClr val="00B050"/>
                </a:solidFill>
                <a:latin typeface="Calibri" pitchFamily="34" charset="0"/>
              </a:rPr>
              <a:t> &amp; </a:t>
            </a:r>
            <a:r>
              <a:rPr lang="es-ES" sz="2200" dirty="0" err="1">
                <a:solidFill>
                  <a:srgbClr val="00B050"/>
                </a:solidFill>
                <a:latin typeface="Calibri" pitchFamily="34" charset="0"/>
              </a:rPr>
              <a:t>Lovibond</a:t>
            </a:r>
            <a:r>
              <a:rPr lang="es-ES" sz="2200" dirty="0">
                <a:solidFill>
                  <a:srgbClr val="00B050"/>
                </a:solidFill>
                <a:latin typeface="Calibri" pitchFamily="34" charset="0"/>
              </a:rPr>
              <a:t>, 1995)</a:t>
            </a:r>
          </a:p>
          <a:p>
            <a:r>
              <a:rPr lang="es-ES" sz="1800" dirty="0">
                <a:latin typeface="Calibri" pitchFamily="34" charset="0"/>
              </a:rPr>
              <a:t>Un conjunto de tres </a:t>
            </a:r>
            <a:r>
              <a:rPr lang="es-ES" sz="1800" dirty="0" err="1">
                <a:latin typeface="Calibri" pitchFamily="34" charset="0"/>
              </a:rPr>
              <a:t>autoinforme</a:t>
            </a:r>
            <a:r>
              <a:rPr lang="es-ES" sz="1800" dirty="0">
                <a:latin typeface="Calibri" pitchFamily="34" charset="0"/>
              </a:rPr>
              <a:t> de las escalas para medir los estados emocionales negativos de la depresión, la ansiedad y el estrés.</a:t>
            </a:r>
          </a:p>
          <a:p>
            <a:r>
              <a:rPr lang="es-ES" sz="1800" dirty="0">
                <a:latin typeface="Calibri" pitchFamily="34" charset="0"/>
              </a:rPr>
              <a:t>Evaluaciones de las propiedades psicométricas se han realizado en adultos y </a:t>
            </a:r>
            <a:r>
              <a:rPr lang="es-ES" sz="1800" dirty="0" err="1">
                <a:latin typeface="Calibri" pitchFamily="34" charset="0"/>
              </a:rPr>
              <a:t>adolescentes,en</a:t>
            </a:r>
            <a:r>
              <a:rPr lang="es-ES" sz="1800" dirty="0">
                <a:latin typeface="Calibri" pitchFamily="34" charset="0"/>
              </a:rPr>
              <a:t> ambientes clínicos y no </a:t>
            </a:r>
            <a:r>
              <a:rPr lang="es-ES" sz="1800" dirty="0" err="1">
                <a:latin typeface="Calibri" pitchFamily="34" charset="0"/>
              </a:rPr>
              <a:t>clínicos,determinándose</a:t>
            </a:r>
            <a:r>
              <a:rPr lang="es-ES" sz="1800" dirty="0">
                <a:latin typeface="Calibri" pitchFamily="34" charset="0"/>
              </a:rPr>
              <a:t> igual comportamiento de ambas versiones.</a:t>
            </a:r>
          </a:p>
          <a:p>
            <a:pPr marL="0" indent="0">
              <a:buNone/>
            </a:pPr>
            <a:r>
              <a:rPr lang="es-ES" sz="2200" dirty="0" err="1">
                <a:solidFill>
                  <a:srgbClr val="00B050"/>
                </a:solidFill>
                <a:latin typeface="Calibri" pitchFamily="34" charset="0"/>
              </a:rPr>
              <a:t>Perceived</a:t>
            </a:r>
            <a:r>
              <a:rPr lang="es-ES" sz="2200" dirty="0">
                <a:solidFill>
                  <a:srgbClr val="00B050"/>
                </a:solidFill>
                <a:latin typeface="Calibri" pitchFamily="34" charset="0"/>
              </a:rPr>
              <a:t> Stress </a:t>
            </a:r>
            <a:r>
              <a:rPr lang="es-ES" sz="2200" dirty="0" err="1">
                <a:solidFill>
                  <a:srgbClr val="00B050"/>
                </a:solidFill>
                <a:latin typeface="Calibri" pitchFamily="34" charset="0"/>
              </a:rPr>
              <a:t>Scale</a:t>
            </a:r>
            <a:r>
              <a:rPr lang="es-ES" sz="2200" dirty="0">
                <a:solidFill>
                  <a:srgbClr val="00B050"/>
                </a:solidFill>
                <a:latin typeface="Calibri" pitchFamily="34" charset="0"/>
              </a:rPr>
              <a:t> (Cohen and </a:t>
            </a:r>
            <a:r>
              <a:rPr lang="es-ES" sz="2200" dirty="0" err="1">
                <a:solidFill>
                  <a:srgbClr val="00B050"/>
                </a:solidFill>
                <a:latin typeface="Calibri" pitchFamily="34" charset="0"/>
              </a:rPr>
              <a:t>Willamson</a:t>
            </a:r>
            <a:r>
              <a:rPr lang="es-ES" sz="2200" dirty="0">
                <a:solidFill>
                  <a:srgbClr val="00B050"/>
                </a:solidFill>
                <a:latin typeface="Calibri" pitchFamily="34" charset="0"/>
              </a:rPr>
              <a:t>, 1988) </a:t>
            </a:r>
          </a:p>
          <a:p>
            <a:pPr marR="4559"/>
            <a:r>
              <a:rPr lang="es-ES" sz="1800" spc="-9" dirty="0">
                <a:solidFill>
                  <a:prstClr val="black"/>
                </a:solidFill>
                <a:latin typeface="Calibri" pitchFamily="34" charset="0"/>
                <a:cs typeface="Calibri"/>
              </a:rPr>
              <a:t>Es </a:t>
            </a:r>
            <a:r>
              <a:rPr lang="es-ES" sz="1800" spc="-13" dirty="0">
                <a:solidFill>
                  <a:prstClr val="black"/>
                </a:solidFill>
                <a:latin typeface="Calibri" pitchFamily="34" charset="0"/>
                <a:cs typeface="Calibri"/>
              </a:rPr>
              <a:t>un </a:t>
            </a:r>
            <a:r>
              <a:rPr lang="es-ES" sz="1800" spc="-9" dirty="0">
                <a:solidFill>
                  <a:prstClr val="black"/>
                </a:solidFill>
                <a:latin typeface="Calibri" pitchFamily="34" charset="0"/>
                <a:cs typeface="Calibri"/>
              </a:rPr>
              <a:t>cuestionario auto aplicado </a:t>
            </a:r>
            <a:r>
              <a:rPr lang="es-ES" sz="1800" spc="-13" dirty="0">
                <a:solidFill>
                  <a:prstClr val="black"/>
                </a:solidFill>
                <a:latin typeface="Calibri" pitchFamily="34" charset="0"/>
                <a:cs typeface="Calibri"/>
              </a:rPr>
              <a:t>de una </a:t>
            </a:r>
            <a:r>
              <a:rPr lang="es-ES" sz="1800" spc="-9" dirty="0">
                <a:solidFill>
                  <a:prstClr val="black"/>
                </a:solidFill>
                <a:latin typeface="Calibri" pitchFamily="34" charset="0"/>
                <a:cs typeface="Calibri"/>
              </a:rPr>
              <a:t>sola dimensión,</a:t>
            </a:r>
            <a:r>
              <a:rPr lang="es-ES" sz="1800" spc="-4" dirty="0">
                <a:solidFill>
                  <a:prstClr val="black"/>
                </a:solidFill>
                <a:latin typeface="Calibri" pitchFamily="34" charset="0"/>
                <a:cs typeface="Calibri"/>
              </a:rPr>
              <a:t> </a:t>
            </a:r>
            <a:r>
              <a:rPr lang="es-ES" sz="1800" spc="-9" dirty="0">
                <a:solidFill>
                  <a:prstClr val="black"/>
                </a:solidFill>
                <a:latin typeface="Calibri" pitchFamily="34" charset="0"/>
                <a:cs typeface="Calibri"/>
              </a:rPr>
              <a:t>diseñado</a:t>
            </a:r>
            <a:r>
              <a:rPr lang="es-ES" sz="1800" dirty="0">
                <a:solidFill>
                  <a:prstClr val="black"/>
                </a:solidFill>
                <a:latin typeface="Calibri" pitchFamily="34" charset="0"/>
                <a:cs typeface="Calibri"/>
              </a:rPr>
              <a:t> </a:t>
            </a:r>
            <a:r>
              <a:rPr lang="es-ES" sz="1800" spc="-9" dirty="0">
                <a:solidFill>
                  <a:prstClr val="black"/>
                </a:solidFill>
                <a:latin typeface="Calibri" pitchFamily="34" charset="0"/>
                <a:cs typeface="Calibri"/>
              </a:rPr>
              <a:t>para</a:t>
            </a:r>
            <a:r>
              <a:rPr lang="es-ES" sz="1800" dirty="0">
                <a:solidFill>
                  <a:prstClr val="black"/>
                </a:solidFill>
                <a:latin typeface="Calibri" pitchFamily="34" charset="0"/>
                <a:cs typeface="Calibri"/>
              </a:rPr>
              <a:t> </a:t>
            </a:r>
            <a:r>
              <a:rPr lang="es-ES" sz="1800" spc="-9" dirty="0">
                <a:solidFill>
                  <a:prstClr val="black"/>
                </a:solidFill>
                <a:latin typeface="Calibri" pitchFamily="34" charset="0"/>
                <a:cs typeface="Calibri"/>
              </a:rPr>
              <a:t>medir</a:t>
            </a:r>
            <a:r>
              <a:rPr lang="es-ES" sz="1800" dirty="0">
                <a:solidFill>
                  <a:prstClr val="black"/>
                </a:solidFill>
                <a:latin typeface="Calibri" pitchFamily="34" charset="0"/>
                <a:cs typeface="Calibri"/>
              </a:rPr>
              <a:t> </a:t>
            </a:r>
            <a:r>
              <a:rPr lang="es-ES" sz="1800" spc="-9" dirty="0">
                <a:solidFill>
                  <a:prstClr val="black"/>
                </a:solidFill>
                <a:latin typeface="Calibri" pitchFamily="34" charset="0"/>
                <a:cs typeface="Calibri"/>
              </a:rPr>
              <a:t>el grado</a:t>
            </a:r>
            <a:r>
              <a:rPr lang="es-ES" sz="1800" dirty="0">
                <a:solidFill>
                  <a:prstClr val="black"/>
                </a:solidFill>
                <a:latin typeface="Calibri" pitchFamily="34" charset="0"/>
                <a:cs typeface="Calibri"/>
              </a:rPr>
              <a:t> </a:t>
            </a:r>
            <a:r>
              <a:rPr lang="es-ES" sz="1800" spc="-13" dirty="0">
                <a:solidFill>
                  <a:prstClr val="black"/>
                </a:solidFill>
                <a:latin typeface="Calibri" pitchFamily="34" charset="0"/>
                <a:cs typeface="Calibri"/>
              </a:rPr>
              <a:t>en</a:t>
            </a:r>
            <a:r>
              <a:rPr lang="es-ES" sz="1800" dirty="0">
                <a:solidFill>
                  <a:prstClr val="black"/>
                </a:solidFill>
                <a:latin typeface="Calibri" pitchFamily="34" charset="0"/>
                <a:cs typeface="Calibri"/>
              </a:rPr>
              <a:t> </a:t>
            </a:r>
            <a:r>
              <a:rPr lang="es-ES" sz="1800" spc="-13" dirty="0">
                <a:solidFill>
                  <a:prstClr val="black"/>
                </a:solidFill>
                <a:latin typeface="Calibri" pitchFamily="34" charset="0"/>
                <a:cs typeface="Calibri"/>
              </a:rPr>
              <a:t>que</a:t>
            </a:r>
            <a:r>
              <a:rPr lang="es-ES" sz="1800" dirty="0">
                <a:solidFill>
                  <a:prstClr val="black"/>
                </a:solidFill>
                <a:latin typeface="Calibri" pitchFamily="34" charset="0"/>
                <a:cs typeface="Calibri"/>
              </a:rPr>
              <a:t> </a:t>
            </a:r>
            <a:r>
              <a:rPr lang="es-ES" sz="1800" spc="-9" dirty="0">
                <a:solidFill>
                  <a:prstClr val="black"/>
                </a:solidFill>
                <a:latin typeface="Calibri" pitchFamily="34" charset="0"/>
                <a:cs typeface="Calibri"/>
              </a:rPr>
              <a:t>los</a:t>
            </a:r>
            <a:r>
              <a:rPr lang="es-ES" sz="1800" dirty="0">
                <a:solidFill>
                  <a:prstClr val="black"/>
                </a:solidFill>
                <a:latin typeface="Calibri" pitchFamily="34" charset="0"/>
                <a:cs typeface="Calibri"/>
              </a:rPr>
              <a:t> </a:t>
            </a:r>
            <a:r>
              <a:rPr lang="es-ES" sz="1800" spc="-9" dirty="0">
                <a:solidFill>
                  <a:prstClr val="black"/>
                </a:solidFill>
                <a:latin typeface="Calibri" pitchFamily="34" charset="0"/>
                <a:cs typeface="Calibri"/>
              </a:rPr>
              <a:t>individuos</a:t>
            </a:r>
            <a:r>
              <a:rPr lang="es-ES" sz="1800" dirty="0">
                <a:solidFill>
                  <a:prstClr val="black"/>
                </a:solidFill>
                <a:latin typeface="Calibri" pitchFamily="34" charset="0"/>
                <a:cs typeface="Calibri"/>
              </a:rPr>
              <a:t> </a:t>
            </a:r>
            <a:r>
              <a:rPr lang="es-ES" sz="1800" spc="-9" dirty="0">
                <a:solidFill>
                  <a:prstClr val="black"/>
                </a:solidFill>
                <a:latin typeface="Calibri" pitchFamily="34" charset="0"/>
                <a:cs typeface="Calibri"/>
              </a:rPr>
              <a:t>aprecian</a:t>
            </a:r>
            <a:r>
              <a:rPr lang="es-ES" sz="1800" dirty="0">
                <a:solidFill>
                  <a:prstClr val="black"/>
                </a:solidFill>
                <a:latin typeface="Calibri" pitchFamily="34" charset="0"/>
                <a:cs typeface="Calibri"/>
              </a:rPr>
              <a:t> </a:t>
            </a:r>
            <a:r>
              <a:rPr lang="es-ES" sz="1800" spc="-9" dirty="0">
                <a:solidFill>
                  <a:prstClr val="black"/>
                </a:solidFill>
                <a:latin typeface="Calibri" pitchFamily="34" charset="0"/>
                <a:cs typeface="Calibri"/>
              </a:rPr>
              <a:t>las</a:t>
            </a:r>
            <a:r>
              <a:rPr lang="es-ES" sz="1800" dirty="0">
                <a:solidFill>
                  <a:prstClr val="black"/>
                </a:solidFill>
                <a:latin typeface="Calibri" pitchFamily="34" charset="0"/>
                <a:cs typeface="Calibri"/>
              </a:rPr>
              <a:t> </a:t>
            </a:r>
            <a:r>
              <a:rPr lang="es-ES" sz="1800" spc="-9" dirty="0">
                <a:solidFill>
                  <a:prstClr val="black"/>
                </a:solidFill>
                <a:latin typeface="Calibri" pitchFamily="34" charset="0"/>
                <a:cs typeface="Calibri"/>
              </a:rPr>
              <a:t>situaciones</a:t>
            </a:r>
            <a:r>
              <a:rPr lang="es-ES" sz="1800" dirty="0">
                <a:solidFill>
                  <a:prstClr val="black"/>
                </a:solidFill>
                <a:latin typeface="Calibri" pitchFamily="34" charset="0"/>
                <a:cs typeface="Calibri"/>
              </a:rPr>
              <a:t> </a:t>
            </a:r>
            <a:r>
              <a:rPr lang="es-ES" sz="1800" spc="-13" dirty="0">
                <a:solidFill>
                  <a:prstClr val="black"/>
                </a:solidFill>
                <a:latin typeface="Calibri" pitchFamily="34" charset="0"/>
                <a:cs typeface="Calibri"/>
              </a:rPr>
              <a:t>en</a:t>
            </a:r>
            <a:r>
              <a:rPr lang="es-ES" sz="1800" dirty="0">
                <a:solidFill>
                  <a:prstClr val="black"/>
                </a:solidFill>
                <a:latin typeface="Calibri" pitchFamily="34" charset="0"/>
                <a:cs typeface="Calibri"/>
              </a:rPr>
              <a:t> </a:t>
            </a:r>
            <a:r>
              <a:rPr lang="es-ES" sz="1800" spc="-9" dirty="0">
                <a:solidFill>
                  <a:prstClr val="black"/>
                </a:solidFill>
                <a:latin typeface="Calibri" pitchFamily="34" charset="0"/>
                <a:cs typeface="Calibri"/>
              </a:rPr>
              <a:t>su</a:t>
            </a:r>
            <a:r>
              <a:rPr lang="es-ES" sz="1800" dirty="0">
                <a:solidFill>
                  <a:prstClr val="black"/>
                </a:solidFill>
                <a:latin typeface="Calibri" pitchFamily="34" charset="0"/>
                <a:cs typeface="Calibri"/>
              </a:rPr>
              <a:t> </a:t>
            </a:r>
            <a:r>
              <a:rPr lang="es-ES" sz="1800" spc="-9" dirty="0">
                <a:solidFill>
                  <a:prstClr val="black"/>
                </a:solidFill>
                <a:latin typeface="Calibri" pitchFamily="34" charset="0"/>
                <a:cs typeface="Calibri"/>
              </a:rPr>
              <a:t>vida</a:t>
            </a:r>
            <a:r>
              <a:rPr lang="es-ES" sz="1800" dirty="0">
                <a:solidFill>
                  <a:prstClr val="black"/>
                </a:solidFill>
                <a:latin typeface="Calibri" pitchFamily="34" charset="0"/>
                <a:cs typeface="Calibri"/>
              </a:rPr>
              <a:t> </a:t>
            </a:r>
            <a:r>
              <a:rPr lang="es-ES" sz="1800" spc="-13" dirty="0">
                <a:solidFill>
                  <a:prstClr val="black"/>
                </a:solidFill>
                <a:latin typeface="Calibri" pitchFamily="34" charset="0"/>
                <a:cs typeface="Calibri"/>
              </a:rPr>
              <a:t>como</a:t>
            </a:r>
            <a:r>
              <a:rPr lang="es-ES" sz="1800" dirty="0">
                <a:solidFill>
                  <a:prstClr val="black"/>
                </a:solidFill>
                <a:latin typeface="Calibri" pitchFamily="34" charset="0"/>
                <a:cs typeface="Calibri"/>
              </a:rPr>
              <a:t> </a:t>
            </a:r>
            <a:r>
              <a:rPr lang="es-ES" sz="1800" spc="-9" dirty="0">
                <a:solidFill>
                  <a:prstClr val="black"/>
                </a:solidFill>
                <a:latin typeface="Calibri" pitchFamily="34" charset="0"/>
                <a:cs typeface="Calibri"/>
              </a:rPr>
              <a:t>estresantes en</a:t>
            </a:r>
            <a:r>
              <a:rPr lang="es-ES" sz="1800" dirty="0">
                <a:solidFill>
                  <a:prstClr val="black"/>
                </a:solidFill>
                <a:latin typeface="Calibri" pitchFamily="34" charset="0"/>
                <a:cs typeface="Calibri"/>
              </a:rPr>
              <a:t> </a:t>
            </a:r>
            <a:r>
              <a:rPr lang="es-ES" sz="1800" spc="-9" dirty="0">
                <a:solidFill>
                  <a:prstClr val="black"/>
                </a:solidFill>
                <a:latin typeface="Calibri" pitchFamily="34" charset="0"/>
                <a:cs typeface="Calibri"/>
              </a:rPr>
              <a:t>el</a:t>
            </a:r>
            <a:r>
              <a:rPr lang="es-ES" sz="1800" dirty="0">
                <a:solidFill>
                  <a:prstClr val="black"/>
                </a:solidFill>
                <a:latin typeface="Calibri" pitchFamily="34" charset="0"/>
                <a:cs typeface="Calibri"/>
              </a:rPr>
              <a:t> </a:t>
            </a:r>
            <a:r>
              <a:rPr lang="es-ES" sz="1800" spc="-9" dirty="0">
                <a:solidFill>
                  <a:prstClr val="black"/>
                </a:solidFill>
                <a:latin typeface="Calibri" pitchFamily="34" charset="0"/>
                <a:cs typeface="Calibri"/>
              </a:rPr>
              <a:t>último</a:t>
            </a:r>
            <a:r>
              <a:rPr lang="es-ES" sz="1800" dirty="0">
                <a:solidFill>
                  <a:prstClr val="black"/>
                </a:solidFill>
                <a:latin typeface="Calibri" pitchFamily="34" charset="0"/>
                <a:cs typeface="Calibri"/>
              </a:rPr>
              <a:t> </a:t>
            </a:r>
            <a:r>
              <a:rPr lang="es-ES" sz="1800" spc="-9" dirty="0">
                <a:solidFill>
                  <a:prstClr val="black"/>
                </a:solidFill>
                <a:latin typeface="Calibri" pitchFamily="34" charset="0"/>
                <a:cs typeface="Calibri"/>
              </a:rPr>
              <a:t>mes,</a:t>
            </a:r>
            <a:r>
              <a:rPr lang="es-ES" sz="1800" dirty="0">
                <a:solidFill>
                  <a:prstClr val="black"/>
                </a:solidFill>
                <a:latin typeface="Calibri" pitchFamily="34" charset="0"/>
                <a:cs typeface="Calibri"/>
              </a:rPr>
              <a:t> </a:t>
            </a:r>
            <a:r>
              <a:rPr lang="es-ES" sz="1800" spc="-9" dirty="0">
                <a:solidFill>
                  <a:prstClr val="black"/>
                </a:solidFill>
                <a:latin typeface="Calibri" pitchFamily="34" charset="0"/>
                <a:cs typeface="Calibri"/>
              </a:rPr>
              <a:t>evaluando</a:t>
            </a:r>
            <a:r>
              <a:rPr lang="es-ES" sz="1800" dirty="0">
                <a:solidFill>
                  <a:prstClr val="black"/>
                </a:solidFill>
                <a:latin typeface="Calibri" pitchFamily="34" charset="0"/>
                <a:cs typeface="Calibri"/>
              </a:rPr>
              <a:t> </a:t>
            </a:r>
            <a:r>
              <a:rPr lang="es-ES" sz="1800" spc="-9" dirty="0">
                <a:solidFill>
                  <a:prstClr val="black"/>
                </a:solidFill>
                <a:latin typeface="Calibri" pitchFamily="34" charset="0"/>
                <a:cs typeface="Calibri"/>
              </a:rPr>
              <a:t>el</a:t>
            </a:r>
            <a:r>
              <a:rPr lang="es-ES" sz="1800" dirty="0">
                <a:solidFill>
                  <a:prstClr val="black"/>
                </a:solidFill>
                <a:latin typeface="Calibri" pitchFamily="34" charset="0"/>
                <a:cs typeface="Calibri"/>
              </a:rPr>
              <a:t> </a:t>
            </a:r>
            <a:r>
              <a:rPr lang="es-ES" sz="1800" spc="-9" dirty="0">
                <a:solidFill>
                  <a:prstClr val="black"/>
                </a:solidFill>
                <a:latin typeface="Calibri" pitchFamily="34" charset="0"/>
                <a:cs typeface="Calibri"/>
              </a:rPr>
              <a:t>grado</a:t>
            </a:r>
            <a:r>
              <a:rPr lang="es-ES" sz="1800" dirty="0">
                <a:solidFill>
                  <a:prstClr val="black"/>
                </a:solidFill>
                <a:latin typeface="Calibri" pitchFamily="34" charset="0"/>
                <a:cs typeface="Calibri"/>
              </a:rPr>
              <a:t> </a:t>
            </a:r>
            <a:r>
              <a:rPr lang="es-ES" sz="1800" spc="-13" dirty="0">
                <a:solidFill>
                  <a:prstClr val="black"/>
                </a:solidFill>
                <a:latin typeface="Calibri" pitchFamily="34" charset="0"/>
                <a:cs typeface="Calibri"/>
              </a:rPr>
              <a:t>en</a:t>
            </a:r>
            <a:r>
              <a:rPr lang="es-ES" sz="1800" dirty="0">
                <a:solidFill>
                  <a:prstClr val="black"/>
                </a:solidFill>
                <a:latin typeface="Calibri" pitchFamily="34" charset="0"/>
                <a:cs typeface="Calibri"/>
              </a:rPr>
              <a:t> </a:t>
            </a:r>
            <a:r>
              <a:rPr lang="es-ES" sz="1800" spc="-9" dirty="0">
                <a:solidFill>
                  <a:prstClr val="black"/>
                </a:solidFill>
                <a:latin typeface="Calibri" pitchFamily="34" charset="0"/>
                <a:cs typeface="Calibri"/>
              </a:rPr>
              <a:t>el</a:t>
            </a:r>
            <a:r>
              <a:rPr lang="es-ES" sz="1800" dirty="0">
                <a:solidFill>
                  <a:prstClr val="black"/>
                </a:solidFill>
                <a:latin typeface="Calibri" pitchFamily="34" charset="0"/>
                <a:cs typeface="Calibri"/>
              </a:rPr>
              <a:t> </a:t>
            </a:r>
            <a:r>
              <a:rPr lang="es-ES" sz="1800" spc="-9" dirty="0">
                <a:solidFill>
                  <a:prstClr val="black"/>
                </a:solidFill>
                <a:latin typeface="Calibri" pitchFamily="34" charset="0"/>
                <a:cs typeface="Calibri"/>
              </a:rPr>
              <a:t>cual</a:t>
            </a:r>
            <a:r>
              <a:rPr lang="es-ES" sz="1800" dirty="0">
                <a:solidFill>
                  <a:prstClr val="black"/>
                </a:solidFill>
                <a:latin typeface="Calibri" pitchFamily="34" charset="0"/>
                <a:cs typeface="Calibri"/>
              </a:rPr>
              <a:t> </a:t>
            </a:r>
            <a:r>
              <a:rPr lang="es-ES" sz="1800" spc="-9" dirty="0">
                <a:solidFill>
                  <a:prstClr val="black"/>
                </a:solidFill>
                <a:latin typeface="Calibri" pitchFamily="34" charset="0"/>
                <a:cs typeface="Calibri"/>
              </a:rPr>
              <a:t>las</a:t>
            </a:r>
            <a:r>
              <a:rPr lang="es-ES" sz="1800" dirty="0">
                <a:solidFill>
                  <a:prstClr val="black"/>
                </a:solidFill>
                <a:latin typeface="Calibri" pitchFamily="34" charset="0"/>
                <a:cs typeface="Calibri"/>
              </a:rPr>
              <a:t> </a:t>
            </a:r>
            <a:r>
              <a:rPr lang="es-ES" sz="1800" spc="-9" dirty="0">
                <a:solidFill>
                  <a:prstClr val="black"/>
                </a:solidFill>
                <a:latin typeface="Calibri" pitchFamily="34" charset="0"/>
                <a:cs typeface="Calibri"/>
              </a:rPr>
              <a:t>personas</a:t>
            </a:r>
            <a:r>
              <a:rPr lang="es-ES" sz="1800" dirty="0">
                <a:solidFill>
                  <a:prstClr val="black"/>
                </a:solidFill>
                <a:latin typeface="Calibri" pitchFamily="34" charset="0"/>
                <a:cs typeface="Calibri"/>
              </a:rPr>
              <a:t> </a:t>
            </a:r>
            <a:r>
              <a:rPr lang="es-ES" sz="1800" spc="-9" dirty="0">
                <a:solidFill>
                  <a:prstClr val="black"/>
                </a:solidFill>
                <a:latin typeface="Calibri" pitchFamily="34" charset="0"/>
                <a:cs typeface="Calibri"/>
              </a:rPr>
              <a:t>consideran </a:t>
            </a:r>
            <a:r>
              <a:rPr lang="es-ES" sz="1800" spc="-13" dirty="0">
                <a:solidFill>
                  <a:prstClr val="black"/>
                </a:solidFill>
                <a:latin typeface="Calibri" pitchFamily="34" charset="0"/>
                <a:cs typeface="Calibri"/>
              </a:rPr>
              <a:t>que </a:t>
            </a:r>
            <a:r>
              <a:rPr lang="es-ES" sz="1800" spc="-9" dirty="0">
                <a:solidFill>
                  <a:prstClr val="black"/>
                </a:solidFill>
                <a:latin typeface="Calibri" pitchFamily="34" charset="0"/>
                <a:cs typeface="Calibri"/>
              </a:rPr>
              <a:t>la vida es impredecible,</a:t>
            </a:r>
            <a:r>
              <a:rPr lang="es-ES" sz="1800" spc="-4" dirty="0">
                <a:solidFill>
                  <a:prstClr val="black"/>
                </a:solidFill>
                <a:latin typeface="Calibri" pitchFamily="34" charset="0"/>
                <a:cs typeface="Calibri"/>
              </a:rPr>
              <a:t> </a:t>
            </a:r>
            <a:r>
              <a:rPr lang="es-ES" sz="1800" spc="-9" dirty="0">
                <a:solidFill>
                  <a:prstClr val="black"/>
                </a:solidFill>
                <a:latin typeface="Calibri" pitchFamily="34" charset="0"/>
                <a:cs typeface="Calibri"/>
              </a:rPr>
              <a:t>incontrolable,</a:t>
            </a:r>
            <a:r>
              <a:rPr lang="es-ES" sz="1800" spc="-4" dirty="0">
                <a:solidFill>
                  <a:prstClr val="black"/>
                </a:solidFill>
                <a:latin typeface="Calibri" pitchFamily="34" charset="0"/>
                <a:cs typeface="Calibri"/>
              </a:rPr>
              <a:t> </a:t>
            </a:r>
            <a:r>
              <a:rPr lang="es-ES" sz="1800" spc="-13" dirty="0">
                <a:solidFill>
                  <a:prstClr val="black"/>
                </a:solidFill>
                <a:latin typeface="Calibri" pitchFamily="34" charset="0"/>
                <a:cs typeface="Calibri"/>
              </a:rPr>
              <a:t>o</a:t>
            </a:r>
            <a:r>
              <a:rPr lang="es-ES" sz="1800" dirty="0">
                <a:solidFill>
                  <a:prstClr val="black"/>
                </a:solidFill>
                <a:latin typeface="Calibri" pitchFamily="34" charset="0"/>
                <a:cs typeface="Calibri"/>
              </a:rPr>
              <a:t> </a:t>
            </a:r>
            <a:r>
              <a:rPr lang="es-ES" sz="1800" spc="-9" dirty="0">
                <a:solidFill>
                  <a:prstClr val="black"/>
                </a:solidFill>
                <a:latin typeface="Calibri" pitchFamily="34" charset="0"/>
                <a:cs typeface="Calibri"/>
              </a:rPr>
              <a:t>sobrecargada</a:t>
            </a:r>
            <a:r>
              <a:rPr lang="es-ES" sz="1800" dirty="0">
                <a:solidFill>
                  <a:prstClr val="black"/>
                </a:solidFill>
                <a:latin typeface="Calibri" pitchFamily="34" charset="0"/>
                <a:cs typeface="Calibri"/>
              </a:rPr>
              <a:t> </a:t>
            </a:r>
            <a:r>
              <a:rPr lang="es-ES" sz="1800" spc="-4" dirty="0">
                <a:solidFill>
                  <a:prstClr val="black"/>
                </a:solidFill>
                <a:latin typeface="Calibri" pitchFamily="34" charset="0"/>
                <a:cs typeface="Calibri"/>
              </a:rPr>
              <a:t>.</a:t>
            </a:r>
            <a:endParaRPr lang="es-ES" sz="1800" dirty="0">
              <a:solidFill>
                <a:prstClr val="black"/>
              </a:solidFill>
              <a:latin typeface="Calibri" pitchFamily="34" charset="0"/>
              <a:cs typeface="Calibri"/>
            </a:endParaRPr>
          </a:p>
          <a:p>
            <a:endParaRPr lang="es-ES" sz="1800" dirty="0">
              <a:solidFill>
                <a:srgbClr val="00B050"/>
              </a:solidFill>
              <a:latin typeface="Calibri" pitchFamily="34" charset="0"/>
            </a:endParaRPr>
          </a:p>
          <a:p>
            <a:endParaRPr lang="es-ES" sz="1800" dirty="0">
              <a:solidFill>
                <a:srgbClr val="00B050"/>
              </a:solidFill>
              <a:latin typeface="Calibri" pitchFamily="34" charset="0"/>
            </a:endParaRPr>
          </a:p>
        </p:txBody>
      </p:sp>
    </p:spTree>
    <p:extLst>
      <p:ext uri="{BB962C8B-B14F-4D97-AF65-F5344CB8AC3E}">
        <p14:creationId xmlns:p14="http://schemas.microsoft.com/office/powerpoint/2010/main" val="64823532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110249756"/>
              </p:ext>
            </p:extLst>
          </p:nvPr>
        </p:nvGraphicFramePr>
        <p:xfrm>
          <a:off x="301752" y="228600"/>
          <a:ext cx="8534400" cy="758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Marcador de pie de página"/>
          <p:cNvSpPr>
            <a:spLocks noGrp="1"/>
          </p:cNvSpPr>
          <p:nvPr>
            <p:ph type="ftr" sz="quarter" idx="11"/>
          </p:nvPr>
        </p:nvSpPr>
        <p:spPr/>
        <p:txBody>
          <a:bodyPr/>
          <a:lstStyle/>
          <a:p>
            <a:pPr marL="11377"/>
            <a:r>
              <a:rPr lang="es-ES" spc="-13"/>
              <a:t>Documento estrictamente reservado a los profesionales de la salud</a:t>
            </a:r>
            <a:endParaRPr lang="es-ES" spc="-13" dirty="0"/>
          </a:p>
        </p:txBody>
      </p:sp>
      <p:sp>
        <p:nvSpPr>
          <p:cNvPr id="3" name="2 Marcador de contenido"/>
          <p:cNvSpPr>
            <a:spLocks noGrp="1"/>
          </p:cNvSpPr>
          <p:nvPr>
            <p:ph sz="quarter" idx="1"/>
          </p:nvPr>
        </p:nvSpPr>
        <p:spPr/>
        <p:txBody>
          <a:bodyPr>
            <a:normAutofit fontScale="85000" lnSpcReduction="20000"/>
          </a:bodyPr>
          <a:lstStyle/>
          <a:p>
            <a:r>
              <a:rPr lang="es-ES" sz="2300" dirty="0">
                <a:solidFill>
                  <a:srgbClr val="00B050"/>
                </a:solidFill>
                <a:latin typeface="Calibri" pitchFamily="34" charset="0"/>
              </a:rPr>
              <a:t>OBJECTIVO:  </a:t>
            </a:r>
            <a:r>
              <a:rPr lang="es-ES" sz="2300" dirty="0">
                <a:latin typeface="Calibri" pitchFamily="34" charset="0"/>
              </a:rPr>
              <a:t>Evaluar la seguridad y eficacia de KSM-66 para reducir el estrés , la ansiedad y en la mejora de bienestar general de los adultos sanos sometidos a estrés</a:t>
            </a:r>
          </a:p>
          <a:p>
            <a:pPr marL="0" indent="0">
              <a:buNone/>
            </a:pPr>
            <a:endParaRPr lang="es-ES" sz="2300" dirty="0">
              <a:latin typeface="Calibri" pitchFamily="34" charset="0"/>
            </a:endParaRPr>
          </a:p>
          <a:p>
            <a:r>
              <a:rPr lang="es-ES" sz="2300" dirty="0">
                <a:solidFill>
                  <a:srgbClr val="00B050"/>
                </a:solidFill>
                <a:latin typeface="Calibri" pitchFamily="34" charset="0"/>
              </a:rPr>
              <a:t>DISEÑO DEL ESTUDIO:  </a:t>
            </a:r>
            <a:r>
              <a:rPr lang="es-ES" sz="2300" dirty="0">
                <a:latin typeface="Calibri" pitchFamily="34" charset="0"/>
              </a:rPr>
              <a:t>aleatorizado, doble ciego, controlado con placebo</a:t>
            </a:r>
          </a:p>
          <a:p>
            <a:endParaRPr lang="es-ES" sz="2300" dirty="0">
              <a:latin typeface="Calibri" pitchFamily="34" charset="0"/>
            </a:endParaRPr>
          </a:p>
          <a:p>
            <a:r>
              <a:rPr lang="es-ES" sz="2300" dirty="0">
                <a:solidFill>
                  <a:srgbClr val="00B050"/>
                </a:solidFill>
                <a:latin typeface="Calibri" pitchFamily="34" charset="0"/>
              </a:rPr>
              <a:t>TAMAÑO DE LA MUESTRA</a:t>
            </a:r>
            <a:r>
              <a:rPr lang="es-ES" sz="2300" dirty="0">
                <a:latin typeface="Calibri" pitchFamily="34" charset="0"/>
              </a:rPr>
              <a:t>: 64 adultos sanos con estrés</a:t>
            </a:r>
          </a:p>
          <a:p>
            <a:endParaRPr lang="es-ES" sz="2300" dirty="0">
              <a:latin typeface="Calibri" pitchFamily="34" charset="0"/>
            </a:endParaRPr>
          </a:p>
          <a:p>
            <a:r>
              <a:rPr lang="es-ES" sz="2300" dirty="0">
                <a:solidFill>
                  <a:srgbClr val="00B050"/>
                </a:solidFill>
                <a:latin typeface="Calibri" pitchFamily="34" charset="0"/>
              </a:rPr>
              <a:t>DURACIÓN DEL ESTUDIO:  </a:t>
            </a:r>
            <a:r>
              <a:rPr lang="es-ES" sz="2300" dirty="0">
                <a:latin typeface="Calibri" pitchFamily="34" charset="0"/>
              </a:rPr>
              <a:t>8 semanas</a:t>
            </a:r>
          </a:p>
          <a:p>
            <a:endParaRPr lang="es-ES" sz="2300" dirty="0">
              <a:latin typeface="Calibri" pitchFamily="34" charset="0"/>
            </a:endParaRPr>
          </a:p>
          <a:p>
            <a:r>
              <a:rPr lang="es-ES" sz="2300" dirty="0">
                <a:solidFill>
                  <a:srgbClr val="00B050"/>
                </a:solidFill>
                <a:latin typeface="Calibri" pitchFamily="34" charset="0"/>
              </a:rPr>
              <a:t>DOSIFICACIÓN</a:t>
            </a:r>
            <a:r>
              <a:rPr lang="es-ES" sz="2300" dirty="0">
                <a:latin typeface="Calibri" pitchFamily="34" charset="0"/>
              </a:rPr>
              <a:t>: 300 mg dos veces al día</a:t>
            </a:r>
          </a:p>
          <a:p>
            <a:endParaRPr lang="es-ES" sz="2300" dirty="0">
              <a:latin typeface="Calibri" pitchFamily="34" charset="0"/>
            </a:endParaRPr>
          </a:p>
          <a:p>
            <a:r>
              <a:rPr lang="es-ES" sz="2300" dirty="0">
                <a:solidFill>
                  <a:srgbClr val="00B050"/>
                </a:solidFill>
                <a:latin typeface="Calibri" pitchFamily="34" charset="0"/>
              </a:rPr>
              <a:t>PARÁMETROS DE EVALUACIÓN DE EFICACIA</a:t>
            </a:r>
          </a:p>
          <a:p>
            <a:pPr marL="0" indent="0">
              <a:buNone/>
            </a:pPr>
            <a:r>
              <a:rPr lang="es-ES" sz="2300" dirty="0">
                <a:latin typeface="Calibri" pitchFamily="34" charset="0"/>
              </a:rPr>
              <a:t>GHQ-28, DASS, PSS cuestionarios de </a:t>
            </a:r>
            <a:r>
              <a:rPr lang="es-ES" sz="2300" dirty="0" err="1">
                <a:latin typeface="Calibri" pitchFamily="34" charset="0"/>
              </a:rPr>
              <a:t>puntuacion</a:t>
            </a:r>
            <a:r>
              <a:rPr lang="es-ES" sz="2300" dirty="0">
                <a:latin typeface="Calibri" pitchFamily="34" charset="0"/>
              </a:rPr>
              <a:t> de los niveles de cortisol en suero</a:t>
            </a:r>
          </a:p>
          <a:p>
            <a:pPr marL="0" indent="0">
              <a:buNone/>
            </a:pPr>
            <a:endParaRPr lang="es-ES" sz="2300" dirty="0">
              <a:latin typeface="Calibri" pitchFamily="34" charset="0"/>
            </a:endParaRPr>
          </a:p>
          <a:p>
            <a:endParaRPr lang="es-ES" dirty="0"/>
          </a:p>
        </p:txBody>
      </p:sp>
    </p:spTree>
    <p:extLst>
      <p:ext uri="{BB962C8B-B14F-4D97-AF65-F5344CB8AC3E}">
        <p14:creationId xmlns:p14="http://schemas.microsoft.com/office/powerpoint/2010/main" val="39344167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extLst>
              <p:ext uri="{D42A27DB-BD31-4B8C-83A1-F6EECF244321}">
                <p14:modId xmlns:p14="http://schemas.microsoft.com/office/powerpoint/2010/main" val="495826344"/>
              </p:ext>
            </p:extLst>
          </p:nvPr>
        </p:nvGraphicFramePr>
        <p:xfrm>
          <a:off x="301752" y="228600"/>
          <a:ext cx="8534400" cy="758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Marcador de pie de página"/>
          <p:cNvSpPr>
            <a:spLocks noGrp="1"/>
          </p:cNvSpPr>
          <p:nvPr>
            <p:ph type="ftr" sz="quarter" idx="11"/>
          </p:nvPr>
        </p:nvSpPr>
        <p:spPr/>
        <p:txBody>
          <a:bodyPr/>
          <a:lstStyle/>
          <a:p>
            <a:pPr marL="11377"/>
            <a:r>
              <a:rPr lang="es-ES" spc="-13"/>
              <a:t>Documento estrictamente reservado a los profesionales de la salud</a:t>
            </a:r>
            <a:endParaRPr lang="es-ES" spc="-13" dirty="0"/>
          </a:p>
        </p:txBody>
      </p:sp>
      <p:sp>
        <p:nvSpPr>
          <p:cNvPr id="3" name="2 Marcador de contenido"/>
          <p:cNvSpPr>
            <a:spLocks noGrp="1"/>
          </p:cNvSpPr>
          <p:nvPr>
            <p:ph sz="quarter" idx="1"/>
          </p:nvPr>
        </p:nvSpPr>
        <p:spPr/>
        <p:txBody>
          <a:bodyPr>
            <a:normAutofit/>
          </a:bodyPr>
          <a:lstStyle/>
          <a:p>
            <a:pPr marL="0" indent="0">
              <a:buNone/>
            </a:pPr>
            <a:r>
              <a:rPr lang="es-ES" sz="2200" dirty="0">
                <a:solidFill>
                  <a:srgbClr val="00B050"/>
                </a:solidFill>
                <a:latin typeface="Calibri" pitchFamily="34" charset="0"/>
              </a:rPr>
              <a:t>Resultados</a:t>
            </a:r>
          </a:p>
          <a:p>
            <a:pPr marL="0" indent="0">
              <a:buNone/>
            </a:pPr>
            <a:endParaRPr lang="es-ES" sz="2200" dirty="0">
              <a:solidFill>
                <a:srgbClr val="00B050"/>
              </a:solidFill>
              <a:latin typeface="Calibri" pitchFamily="34" charset="0"/>
            </a:endParaRPr>
          </a:p>
          <a:p>
            <a:pPr marL="0" indent="0">
              <a:buNone/>
            </a:pPr>
            <a:endParaRPr lang="es-ES" sz="1800" dirty="0">
              <a:solidFill>
                <a:srgbClr val="00B050"/>
              </a:solidFill>
              <a:latin typeface="Calibri" pitchFamily="34" charset="0"/>
            </a:endParaRPr>
          </a:p>
        </p:txBody>
      </p:sp>
      <p:graphicFrame>
        <p:nvGraphicFramePr>
          <p:cNvPr id="5" name="8 Gráfico"/>
          <p:cNvGraphicFramePr>
            <a:graphicFrameLocks/>
          </p:cNvGraphicFramePr>
          <p:nvPr>
            <p:extLst>
              <p:ext uri="{D42A27DB-BD31-4B8C-83A1-F6EECF244321}">
                <p14:modId xmlns:p14="http://schemas.microsoft.com/office/powerpoint/2010/main" val="2867896850"/>
              </p:ext>
            </p:extLst>
          </p:nvPr>
        </p:nvGraphicFramePr>
        <p:xfrm>
          <a:off x="1177636" y="2420471"/>
          <a:ext cx="6165273" cy="3429000"/>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04109265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779662443"/>
              </p:ext>
            </p:extLst>
          </p:nvPr>
        </p:nvGraphicFramePr>
        <p:xfrm>
          <a:off x="415636" y="268943"/>
          <a:ext cx="8174182" cy="3801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object 6"/>
          <p:cNvSpPr txBox="1">
            <a:spLocks noGrp="1"/>
          </p:cNvSpPr>
          <p:nvPr>
            <p:ph type="ftr" sz="quarter" idx="5"/>
          </p:nvPr>
        </p:nvSpPr>
        <p:spPr>
          <a:xfrm>
            <a:off x="304800" y="6410848"/>
            <a:ext cx="3907160" cy="169277"/>
          </a:xfrm>
          <a:prstGeom prst="rect">
            <a:avLst/>
          </a:prstGeom>
        </p:spPr>
        <p:txBody>
          <a:bodyPr vert="horz" wrap="square" lIns="0" tIns="0" rIns="0" bIns="0" rtlCol="0">
            <a:spAutoFit/>
          </a:bodyPr>
          <a:lstStyle/>
          <a:p>
            <a:pPr marL="11377"/>
            <a:r>
              <a:rPr lang="es-ES" sz="1100" spc="-13" dirty="0">
                <a:hlinkClick r:id="rId8"/>
              </a:rPr>
              <a:t>Documento estrictamente reservado a los profesionales de la salud</a:t>
            </a:r>
            <a:endParaRPr sz="1100" spc="-13" dirty="0">
              <a:hlinkClick r:id="rId8"/>
            </a:endParaRPr>
          </a:p>
        </p:txBody>
      </p:sp>
      <p:graphicFrame>
        <p:nvGraphicFramePr>
          <p:cNvPr id="15" name="1 Gráfico" title="% De cambio desde la línea base en las puntuaciones de GHQ-28 subconjuntos"/>
          <p:cNvGraphicFramePr>
            <a:graphicFrameLocks/>
          </p:cNvGraphicFramePr>
          <p:nvPr>
            <p:extLst>
              <p:ext uri="{D42A27DB-BD31-4B8C-83A1-F6EECF244321}">
                <p14:modId xmlns:p14="http://schemas.microsoft.com/office/powerpoint/2010/main" val="1901063605"/>
              </p:ext>
            </p:extLst>
          </p:nvPr>
        </p:nvGraphicFramePr>
        <p:xfrm>
          <a:off x="1385456" y="1882588"/>
          <a:ext cx="5663045" cy="3067609"/>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27269756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1269481679"/>
              </p:ext>
            </p:extLst>
          </p:nvPr>
        </p:nvGraphicFramePr>
        <p:xfrm>
          <a:off x="484909" y="268943"/>
          <a:ext cx="7342909" cy="3801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object 6"/>
          <p:cNvSpPr txBox="1">
            <a:spLocks noGrp="1"/>
          </p:cNvSpPr>
          <p:nvPr>
            <p:ph type="ftr" sz="quarter" idx="5"/>
          </p:nvPr>
        </p:nvSpPr>
        <p:spPr>
          <a:xfrm>
            <a:off x="304800" y="6410848"/>
            <a:ext cx="3581400" cy="553998"/>
          </a:xfrm>
          <a:prstGeom prst="rect">
            <a:avLst/>
          </a:prstGeom>
        </p:spPr>
        <p:txBody>
          <a:bodyPr vert="horz" wrap="square" lIns="0" tIns="0" rIns="0" bIns="0" rtlCol="0">
            <a:spAutoFit/>
          </a:bodyPr>
          <a:lstStyle/>
          <a:p>
            <a:pPr marL="11377"/>
            <a:r>
              <a:rPr lang="es-ES" spc="-13">
                <a:solidFill>
                  <a:prstClr val="white"/>
                </a:solidFill>
                <a:hlinkClick r:id="rId8"/>
              </a:rPr>
              <a:t>Documento estrictamente reservado a los profesionales de la salud</a:t>
            </a:r>
            <a:endParaRPr spc="-13" dirty="0">
              <a:solidFill>
                <a:prstClr val="white"/>
              </a:solidFill>
              <a:hlinkClick r:id="rId8"/>
            </a:endParaRPr>
          </a:p>
        </p:txBody>
      </p:sp>
      <p:graphicFrame>
        <p:nvGraphicFramePr>
          <p:cNvPr id="13" name="3 Gráfico"/>
          <p:cNvGraphicFramePr>
            <a:graphicFrameLocks/>
          </p:cNvGraphicFramePr>
          <p:nvPr/>
        </p:nvGraphicFramePr>
        <p:xfrm>
          <a:off x="2134467" y="2218765"/>
          <a:ext cx="4875068" cy="2420471"/>
        </p:xfrm>
        <a:graphic>
          <a:graphicData uri="http://schemas.openxmlformats.org/drawingml/2006/chart">
            <c:chart xmlns:c="http://schemas.openxmlformats.org/drawingml/2006/chart" xmlns:r="http://schemas.openxmlformats.org/officeDocument/2006/relationships" r:id="rId9"/>
          </a:graphicData>
        </a:graphic>
      </p:graphicFrame>
    </p:spTree>
    <p:extLst>
      <p:ext uri="{BB962C8B-B14F-4D97-AF65-F5344CB8AC3E}">
        <p14:creationId xmlns:p14="http://schemas.microsoft.com/office/powerpoint/2010/main" val="29623439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1237258190"/>
              </p:ext>
            </p:extLst>
          </p:nvPr>
        </p:nvGraphicFramePr>
        <p:xfrm>
          <a:off x="1246909" y="336177"/>
          <a:ext cx="6303818" cy="3801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object 6"/>
          <p:cNvSpPr txBox="1">
            <a:spLocks noGrp="1"/>
          </p:cNvSpPr>
          <p:nvPr>
            <p:ph type="ftr" sz="quarter" idx="5"/>
          </p:nvPr>
        </p:nvSpPr>
        <p:spPr>
          <a:xfrm>
            <a:off x="304800" y="6410848"/>
            <a:ext cx="5779368" cy="169277"/>
          </a:xfrm>
          <a:prstGeom prst="rect">
            <a:avLst/>
          </a:prstGeom>
        </p:spPr>
        <p:txBody>
          <a:bodyPr vert="horz" wrap="square" lIns="0" tIns="0" rIns="0" bIns="0" rtlCol="0">
            <a:spAutoFit/>
          </a:bodyPr>
          <a:lstStyle/>
          <a:p>
            <a:pPr marL="11377"/>
            <a:r>
              <a:rPr lang="es-ES" sz="1100" spc="-13" dirty="0">
                <a:solidFill>
                  <a:prstClr val="white"/>
                </a:solidFill>
                <a:hlinkClick r:id="rId8"/>
              </a:rPr>
              <a:t>Documento estrictamente reservado a los profesionales de la salud</a:t>
            </a:r>
            <a:endParaRPr sz="1100" spc="-13" dirty="0">
              <a:solidFill>
                <a:prstClr val="white"/>
              </a:solidFill>
              <a:hlinkClick r:id="rId8"/>
            </a:endParaRPr>
          </a:p>
        </p:txBody>
      </p:sp>
      <p:graphicFrame>
        <p:nvGraphicFramePr>
          <p:cNvPr id="11" name="4 Gráfico"/>
          <p:cNvGraphicFramePr>
            <a:graphicFrameLocks/>
          </p:cNvGraphicFramePr>
          <p:nvPr>
            <p:extLst>
              <p:ext uri="{D42A27DB-BD31-4B8C-83A1-F6EECF244321}">
                <p14:modId xmlns:p14="http://schemas.microsoft.com/office/powerpoint/2010/main" val="2349920968"/>
              </p:ext>
            </p:extLst>
          </p:nvPr>
        </p:nvGraphicFramePr>
        <p:xfrm>
          <a:off x="417322" y="2151529"/>
          <a:ext cx="4156364" cy="2420471"/>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2" name="5 Gráfico"/>
          <p:cNvGraphicFramePr>
            <a:graphicFrameLocks/>
          </p:cNvGraphicFramePr>
          <p:nvPr>
            <p:extLst>
              <p:ext uri="{D42A27DB-BD31-4B8C-83A1-F6EECF244321}">
                <p14:modId xmlns:p14="http://schemas.microsoft.com/office/powerpoint/2010/main" val="3879441560"/>
              </p:ext>
            </p:extLst>
          </p:nvPr>
        </p:nvGraphicFramePr>
        <p:xfrm>
          <a:off x="4779818" y="2218765"/>
          <a:ext cx="4156364" cy="2420471"/>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8274602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Diagrama"/>
          <p:cNvGraphicFramePr/>
          <p:nvPr>
            <p:extLst>
              <p:ext uri="{D42A27DB-BD31-4B8C-83A1-F6EECF244321}">
                <p14:modId xmlns:p14="http://schemas.microsoft.com/office/powerpoint/2010/main" val="2269723495"/>
              </p:ext>
            </p:extLst>
          </p:nvPr>
        </p:nvGraphicFramePr>
        <p:xfrm>
          <a:off x="1039091" y="268943"/>
          <a:ext cx="7204364" cy="7694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object 6"/>
          <p:cNvSpPr txBox="1">
            <a:spLocks noGrp="1"/>
          </p:cNvSpPr>
          <p:nvPr>
            <p:ph type="ftr" sz="quarter" idx="5"/>
          </p:nvPr>
        </p:nvSpPr>
        <p:spPr>
          <a:xfrm>
            <a:off x="304800" y="6410848"/>
            <a:ext cx="3581400" cy="553998"/>
          </a:xfrm>
          <a:prstGeom prst="rect">
            <a:avLst/>
          </a:prstGeom>
        </p:spPr>
        <p:txBody>
          <a:bodyPr vert="horz" wrap="square" lIns="0" tIns="0" rIns="0" bIns="0" rtlCol="0">
            <a:spAutoFit/>
          </a:bodyPr>
          <a:lstStyle/>
          <a:p>
            <a:pPr marL="11377"/>
            <a:r>
              <a:rPr lang="es-ES" spc="-13">
                <a:solidFill>
                  <a:prstClr val="white"/>
                </a:solidFill>
                <a:hlinkClick r:id="rId8"/>
              </a:rPr>
              <a:t>Documento estrictamente reservado a los profesionales de la salud</a:t>
            </a:r>
            <a:endParaRPr spc="-13" dirty="0">
              <a:solidFill>
                <a:prstClr val="white"/>
              </a:solidFill>
              <a:hlinkClick r:id="rId8"/>
            </a:endParaRPr>
          </a:p>
        </p:txBody>
      </p:sp>
      <p:graphicFrame>
        <p:nvGraphicFramePr>
          <p:cNvPr id="7" name="6 Gráfico"/>
          <p:cNvGraphicFramePr>
            <a:graphicFrameLocks/>
          </p:cNvGraphicFramePr>
          <p:nvPr>
            <p:extLst>
              <p:ext uri="{D42A27DB-BD31-4B8C-83A1-F6EECF244321}">
                <p14:modId xmlns:p14="http://schemas.microsoft.com/office/powerpoint/2010/main" val="796000011"/>
              </p:ext>
            </p:extLst>
          </p:nvPr>
        </p:nvGraphicFramePr>
        <p:xfrm>
          <a:off x="441903" y="2218765"/>
          <a:ext cx="4156364" cy="2420471"/>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8" name="8 Gráfico"/>
          <p:cNvGraphicFramePr>
            <a:graphicFrameLocks/>
          </p:cNvGraphicFramePr>
          <p:nvPr>
            <p:extLst>
              <p:ext uri="{D42A27DB-BD31-4B8C-83A1-F6EECF244321}">
                <p14:modId xmlns:p14="http://schemas.microsoft.com/office/powerpoint/2010/main" val="765631583"/>
              </p:ext>
            </p:extLst>
          </p:nvPr>
        </p:nvGraphicFramePr>
        <p:xfrm>
          <a:off x="4849091" y="2286001"/>
          <a:ext cx="4156364" cy="2420471"/>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24707331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2 CuadroTexto"/>
          <p:cNvSpPr txBox="1"/>
          <p:nvPr/>
        </p:nvSpPr>
        <p:spPr>
          <a:xfrm>
            <a:off x="900546" y="470650"/>
            <a:ext cx="7065818" cy="359709"/>
          </a:xfrm>
          <a:prstGeom prst="rect">
            <a:avLst/>
          </a:prstGeom>
          <a:noFill/>
        </p:spPr>
        <p:txBody>
          <a:bodyPr wrap="square" lIns="81912" tIns="40955" rIns="81912" bIns="40955" rtlCol="0">
            <a:spAutoFit/>
          </a:bodyPr>
          <a:lstStyle/>
          <a:p>
            <a:pPr defTabSz="819047"/>
            <a:r>
              <a:rPr lang="es-ES" dirty="0">
                <a:solidFill>
                  <a:prstClr val="black"/>
                </a:solidFill>
              </a:rPr>
              <a:t>Utilidad terapéutica de la </a:t>
            </a:r>
            <a:r>
              <a:rPr lang="es-ES" dirty="0" err="1">
                <a:solidFill>
                  <a:prstClr val="black"/>
                </a:solidFill>
              </a:rPr>
              <a:t>Ashwagandha</a:t>
            </a:r>
            <a:endParaRPr lang="es-ES" dirty="0">
              <a:solidFill>
                <a:prstClr val="black"/>
              </a:solidFill>
            </a:endParaRPr>
          </a:p>
        </p:txBody>
      </p:sp>
      <p:sp>
        <p:nvSpPr>
          <p:cNvPr id="4" name="3 CuadroTexto"/>
          <p:cNvSpPr txBox="1"/>
          <p:nvPr/>
        </p:nvSpPr>
        <p:spPr>
          <a:xfrm>
            <a:off x="484909" y="2958357"/>
            <a:ext cx="8104909" cy="3098920"/>
          </a:xfrm>
          <a:prstGeom prst="rect">
            <a:avLst/>
          </a:prstGeom>
          <a:noFill/>
        </p:spPr>
        <p:txBody>
          <a:bodyPr wrap="square" lIns="81912" tIns="40955" rIns="81912" bIns="40955" rtlCol="0">
            <a:spAutoFit/>
          </a:bodyPr>
          <a:lstStyle/>
          <a:p>
            <a:pPr defTabSz="819047"/>
            <a:r>
              <a:rPr lang="es-ES" sz="1400" dirty="0">
                <a:solidFill>
                  <a:prstClr val="black"/>
                </a:solidFill>
                <a:latin typeface="Calibri" pitchFamily="34" charset="0"/>
              </a:rPr>
              <a:t>Podemos resumir aquí las once principales acciones terapéuticas probadas de la </a:t>
            </a:r>
            <a:r>
              <a:rPr lang="es-ES" sz="1400" dirty="0" err="1">
                <a:solidFill>
                  <a:prstClr val="black"/>
                </a:solidFill>
                <a:latin typeface="Calibri" pitchFamily="34" charset="0"/>
              </a:rPr>
              <a:t>Ashwagandha</a:t>
            </a:r>
            <a:r>
              <a:rPr lang="es-ES" sz="1400" dirty="0">
                <a:solidFill>
                  <a:prstClr val="black"/>
                </a:solidFill>
                <a:latin typeface="Calibri" pitchFamily="34" charset="0"/>
              </a:rPr>
              <a:t> y algunas patologías en las que puede ser de utilidad, según las investigaciones realizadas hasta la fecha:</a:t>
            </a:r>
          </a:p>
          <a:p>
            <a:pPr defTabSz="819047"/>
            <a:endParaRPr lang="es-ES" sz="1400" dirty="0">
              <a:solidFill>
                <a:prstClr val="black"/>
              </a:solidFill>
              <a:latin typeface="Calibri" pitchFamily="34" charset="0"/>
            </a:endParaRPr>
          </a:p>
          <a:p>
            <a:pPr defTabSz="819047"/>
            <a:r>
              <a:rPr lang="es-ES" sz="1400" dirty="0">
                <a:solidFill>
                  <a:prstClr val="black"/>
                </a:solidFill>
                <a:latin typeface="Calibri" pitchFamily="34" charset="0"/>
              </a:rPr>
              <a:t>Antiinflamatoria</a:t>
            </a:r>
          </a:p>
          <a:p>
            <a:pPr defTabSz="819047"/>
            <a:r>
              <a:rPr lang="es-ES" sz="1400" dirty="0">
                <a:solidFill>
                  <a:prstClr val="black"/>
                </a:solidFill>
                <a:latin typeface="Calibri" pitchFamily="34" charset="0"/>
              </a:rPr>
              <a:t>Antioxidante</a:t>
            </a:r>
          </a:p>
          <a:p>
            <a:pPr defTabSz="819047"/>
            <a:r>
              <a:rPr lang="es-ES" sz="1400" dirty="0" err="1">
                <a:solidFill>
                  <a:prstClr val="black"/>
                </a:solidFill>
                <a:latin typeface="Calibri" pitchFamily="34" charset="0"/>
              </a:rPr>
              <a:t>Cardioprotección</a:t>
            </a:r>
            <a:endParaRPr lang="es-ES" sz="1400" dirty="0">
              <a:solidFill>
                <a:prstClr val="black"/>
              </a:solidFill>
              <a:latin typeface="Calibri" pitchFamily="34" charset="0"/>
            </a:endParaRPr>
          </a:p>
          <a:p>
            <a:pPr defTabSz="819047"/>
            <a:r>
              <a:rPr lang="es-ES" sz="1400" dirty="0">
                <a:solidFill>
                  <a:prstClr val="black"/>
                </a:solidFill>
                <a:latin typeface="Calibri" pitchFamily="34" charset="0"/>
              </a:rPr>
              <a:t>Antimicrobiana</a:t>
            </a:r>
          </a:p>
          <a:p>
            <a:pPr defTabSz="819047"/>
            <a:r>
              <a:rPr lang="es-ES" sz="1400" dirty="0" err="1">
                <a:solidFill>
                  <a:prstClr val="black"/>
                </a:solidFill>
                <a:latin typeface="Calibri" pitchFamily="34" charset="0"/>
              </a:rPr>
              <a:t>Antiestrés</a:t>
            </a:r>
            <a:endParaRPr lang="es-ES" sz="1400" dirty="0">
              <a:solidFill>
                <a:prstClr val="black"/>
              </a:solidFill>
              <a:latin typeface="Calibri" pitchFamily="34" charset="0"/>
            </a:endParaRPr>
          </a:p>
          <a:p>
            <a:pPr defTabSz="819047"/>
            <a:r>
              <a:rPr lang="es-ES" sz="1400" dirty="0">
                <a:solidFill>
                  <a:prstClr val="black"/>
                </a:solidFill>
                <a:latin typeface="Calibri" pitchFamily="34" charset="0"/>
              </a:rPr>
              <a:t>Hipotiroidismo</a:t>
            </a:r>
          </a:p>
          <a:p>
            <a:pPr defTabSz="819047"/>
            <a:r>
              <a:rPr lang="es-ES" sz="1400" dirty="0">
                <a:solidFill>
                  <a:prstClr val="black"/>
                </a:solidFill>
                <a:latin typeface="Calibri" pitchFamily="34" charset="0"/>
              </a:rPr>
              <a:t>Afrodisíaca</a:t>
            </a:r>
          </a:p>
          <a:p>
            <a:pPr defTabSz="819047"/>
            <a:r>
              <a:rPr lang="es-ES" sz="1400" dirty="0">
                <a:solidFill>
                  <a:prstClr val="black"/>
                </a:solidFill>
                <a:latin typeface="Calibri" pitchFamily="34" charset="0"/>
              </a:rPr>
              <a:t>Artritis</a:t>
            </a:r>
          </a:p>
          <a:p>
            <a:pPr defTabSz="819047"/>
            <a:r>
              <a:rPr lang="es-ES" sz="1400" dirty="0">
                <a:solidFill>
                  <a:prstClr val="black"/>
                </a:solidFill>
                <a:latin typeface="Calibri" pitchFamily="34" charset="0"/>
              </a:rPr>
              <a:t>Relajante del </a:t>
            </a:r>
            <a:r>
              <a:rPr lang="es-ES" sz="1400" dirty="0" err="1">
                <a:solidFill>
                  <a:prstClr val="black"/>
                </a:solidFill>
                <a:latin typeface="Calibri" pitchFamily="34" charset="0"/>
              </a:rPr>
              <a:t>sitema</a:t>
            </a:r>
            <a:r>
              <a:rPr lang="es-ES" sz="1400" dirty="0">
                <a:solidFill>
                  <a:prstClr val="black"/>
                </a:solidFill>
                <a:latin typeface="Calibri" pitchFamily="34" charset="0"/>
              </a:rPr>
              <a:t> nervioso central (insomnio, espasmos)</a:t>
            </a:r>
          </a:p>
          <a:p>
            <a:pPr defTabSz="819047"/>
            <a:r>
              <a:rPr lang="es-ES" sz="1400" dirty="0" err="1">
                <a:solidFill>
                  <a:prstClr val="black"/>
                </a:solidFill>
                <a:latin typeface="Calibri" pitchFamily="34" charset="0"/>
              </a:rPr>
              <a:t>Inmunomodulador</a:t>
            </a:r>
            <a:r>
              <a:rPr lang="es-ES" sz="1400" dirty="0">
                <a:solidFill>
                  <a:prstClr val="black"/>
                </a:solidFill>
                <a:latin typeface="Calibri" pitchFamily="34" charset="0"/>
              </a:rPr>
              <a:t>, estimulante de las defensas</a:t>
            </a:r>
          </a:p>
          <a:p>
            <a:pPr defTabSz="819047"/>
            <a:r>
              <a:rPr lang="es-ES" sz="1400" dirty="0">
                <a:solidFill>
                  <a:prstClr val="black"/>
                </a:solidFill>
                <a:latin typeface="Calibri" pitchFamily="34" charset="0"/>
              </a:rPr>
              <a:t>Anticancerígeno</a:t>
            </a:r>
          </a:p>
        </p:txBody>
      </p:sp>
      <p:pic>
        <p:nvPicPr>
          <p:cNvPr id="5" name="4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8727" y="1453963"/>
            <a:ext cx="2320636" cy="1126191"/>
          </a:xfrm>
          <a:prstGeom prst="rect">
            <a:avLst/>
          </a:prstGeom>
        </p:spPr>
      </p:pic>
      <p:sp>
        <p:nvSpPr>
          <p:cNvPr id="6" name="5 CuadroTexto"/>
          <p:cNvSpPr txBox="1"/>
          <p:nvPr/>
        </p:nvSpPr>
        <p:spPr>
          <a:xfrm>
            <a:off x="2978728" y="2593767"/>
            <a:ext cx="2424545" cy="498208"/>
          </a:xfrm>
          <a:prstGeom prst="rect">
            <a:avLst/>
          </a:prstGeom>
          <a:noFill/>
        </p:spPr>
        <p:txBody>
          <a:bodyPr wrap="square" lIns="81912" tIns="40955" rIns="81912" bIns="40955" rtlCol="0">
            <a:spAutoFit/>
          </a:bodyPr>
          <a:lstStyle/>
          <a:p>
            <a:pPr defTabSz="819047"/>
            <a:r>
              <a:rPr lang="es-ES" sz="900" dirty="0">
                <a:solidFill>
                  <a:prstClr val="black"/>
                </a:solidFill>
              </a:rPr>
              <a:t>Estructura </a:t>
            </a:r>
            <a:r>
              <a:rPr lang="es-ES" sz="900" dirty="0" err="1">
                <a:solidFill>
                  <a:prstClr val="black"/>
                </a:solidFill>
              </a:rPr>
              <a:t>qúimica</a:t>
            </a:r>
            <a:r>
              <a:rPr lang="es-ES" sz="900" dirty="0">
                <a:solidFill>
                  <a:prstClr val="black"/>
                </a:solidFill>
              </a:rPr>
              <a:t> de un </a:t>
            </a:r>
            <a:r>
              <a:rPr lang="es-ES" sz="900" dirty="0" err="1">
                <a:solidFill>
                  <a:prstClr val="black"/>
                </a:solidFill>
              </a:rPr>
              <a:t>Withanólido</a:t>
            </a:r>
            <a:endParaRPr lang="es-ES" sz="900" dirty="0">
              <a:solidFill>
                <a:prstClr val="black"/>
              </a:solidFill>
            </a:endParaRPr>
          </a:p>
          <a:p>
            <a:pPr defTabSz="819047"/>
            <a:endParaRPr lang="es-ES" dirty="0">
              <a:solidFill>
                <a:prstClr val="black"/>
              </a:solidFill>
            </a:endParaRPr>
          </a:p>
        </p:txBody>
      </p:sp>
      <p:sp>
        <p:nvSpPr>
          <p:cNvPr id="2" name="1 Marcador de pie de página"/>
          <p:cNvSpPr>
            <a:spLocks noGrp="1"/>
          </p:cNvSpPr>
          <p:nvPr>
            <p:ph type="ftr" sz="quarter" idx="5"/>
          </p:nvPr>
        </p:nvSpPr>
        <p:spPr>
          <a:xfrm>
            <a:off x="304800" y="6410848"/>
            <a:ext cx="7507560" cy="365760"/>
          </a:xfrm>
        </p:spPr>
        <p:txBody>
          <a:bodyPr/>
          <a:lstStyle/>
          <a:p>
            <a:pPr marL="11377"/>
            <a:r>
              <a:rPr lang="es-ES" sz="1100" spc="-13" dirty="0">
                <a:solidFill>
                  <a:prstClr val="white"/>
                </a:solidFill>
              </a:rPr>
              <a:t>Documento estrictamente reservado a los profesionales de la salud</a:t>
            </a:r>
          </a:p>
        </p:txBody>
      </p:sp>
    </p:spTree>
    <p:extLst>
      <p:ext uri="{BB962C8B-B14F-4D97-AF65-F5344CB8AC3E}">
        <p14:creationId xmlns:p14="http://schemas.microsoft.com/office/powerpoint/2010/main" val="12393184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3473172749"/>
              </p:ext>
            </p:extLst>
          </p:nvPr>
        </p:nvGraphicFramePr>
        <p:xfrm>
          <a:off x="301752" y="602847"/>
          <a:ext cx="8534400" cy="3847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object 6"/>
          <p:cNvSpPr txBox="1">
            <a:spLocks noGrp="1"/>
          </p:cNvSpPr>
          <p:nvPr>
            <p:ph type="ftr" sz="quarter" idx="11"/>
          </p:nvPr>
        </p:nvSpPr>
        <p:spPr>
          <a:xfrm>
            <a:off x="304802" y="6410849"/>
            <a:ext cx="8700655" cy="107722"/>
          </a:xfrm>
          <a:prstGeom prst="rect">
            <a:avLst/>
          </a:prstGeom>
        </p:spPr>
        <p:txBody>
          <a:bodyPr vert="horz" wrap="square" lIns="0" tIns="0" rIns="0" bIns="0" rtlCol="0">
            <a:spAutoFit/>
          </a:bodyPr>
          <a:lstStyle/>
          <a:p>
            <a:pPr marL="11377"/>
            <a:r>
              <a:rPr lang="es-ES" sz="700" spc="-13">
                <a:solidFill>
                  <a:srgbClr val="00B050"/>
                </a:solidFill>
                <a:hlinkClick r:id="rId8"/>
              </a:rPr>
              <a:t>Documento estrictamente reservado a los profesionales de la salud</a:t>
            </a:r>
            <a:endParaRPr spc="-13" dirty="0">
              <a:solidFill>
                <a:srgbClr val="00B050"/>
              </a:solidFill>
              <a:hlinkClick r:id="rId8"/>
            </a:endParaRPr>
          </a:p>
        </p:txBody>
      </p:sp>
      <p:sp>
        <p:nvSpPr>
          <p:cNvPr id="3" name="object 3"/>
          <p:cNvSpPr txBox="1"/>
          <p:nvPr/>
        </p:nvSpPr>
        <p:spPr>
          <a:xfrm>
            <a:off x="415637" y="1684652"/>
            <a:ext cx="8312727" cy="4985980"/>
          </a:xfrm>
          <a:prstGeom prst="rect">
            <a:avLst/>
          </a:prstGeom>
        </p:spPr>
        <p:txBody>
          <a:bodyPr vert="horz" wrap="square" lIns="0" tIns="0" rIns="0" bIns="0" rtlCol="0">
            <a:spAutoFit/>
          </a:bodyPr>
          <a:lstStyle/>
          <a:p>
            <a:pPr marL="317952" marR="4559" indent="-306581" algn="just" defTabSz="819047">
              <a:buClr>
                <a:srgbClr val="B52024"/>
              </a:buClr>
              <a:buFont typeface="Calibri"/>
              <a:buChar char="•"/>
              <a:tabLst>
                <a:tab pos="329893" algn="l"/>
              </a:tabLst>
            </a:pPr>
            <a:r>
              <a:rPr spc="-9" dirty="0">
                <a:solidFill>
                  <a:prstClr val="black"/>
                </a:solidFill>
                <a:latin typeface="Calibri"/>
                <a:cs typeface="Calibri"/>
              </a:rPr>
              <a:t>Actúa </a:t>
            </a:r>
            <a:r>
              <a:rPr spc="-13" dirty="0">
                <a:solidFill>
                  <a:prstClr val="black"/>
                </a:solidFill>
                <a:latin typeface="Calibri"/>
                <a:cs typeface="Calibri"/>
              </a:rPr>
              <a:t>como  un</a:t>
            </a:r>
            <a:r>
              <a:rPr spc="4" dirty="0">
                <a:solidFill>
                  <a:prstClr val="black"/>
                </a:solidFill>
                <a:latin typeface="Calibri"/>
                <a:cs typeface="Calibri"/>
              </a:rPr>
              <a:t> </a:t>
            </a:r>
            <a:r>
              <a:rPr spc="-9" dirty="0">
                <a:solidFill>
                  <a:prstClr val="black"/>
                </a:solidFill>
                <a:latin typeface="Calibri"/>
                <a:cs typeface="Calibri"/>
              </a:rPr>
              <a:t>GABA</a:t>
            </a:r>
            <a:r>
              <a:rPr lang="es-ES" spc="-9" dirty="0">
                <a:solidFill>
                  <a:prstClr val="black"/>
                </a:solidFill>
                <a:latin typeface="Calibri"/>
                <a:cs typeface="Calibri"/>
              </a:rPr>
              <a:t> </a:t>
            </a:r>
            <a:r>
              <a:rPr spc="-9" dirty="0" err="1">
                <a:solidFill>
                  <a:prstClr val="black"/>
                </a:solidFill>
                <a:latin typeface="Calibri"/>
                <a:cs typeface="Calibri"/>
              </a:rPr>
              <a:t>ergic</a:t>
            </a:r>
            <a:r>
              <a:rPr spc="-13" dirty="0" err="1">
                <a:solidFill>
                  <a:prstClr val="black"/>
                </a:solidFill>
                <a:latin typeface="Calibri"/>
                <a:cs typeface="Calibri"/>
              </a:rPr>
              <a:t>o</a:t>
            </a:r>
            <a:r>
              <a:rPr spc="-4" dirty="0">
                <a:solidFill>
                  <a:prstClr val="black"/>
                </a:solidFill>
                <a:latin typeface="Calibri"/>
                <a:cs typeface="Calibri"/>
              </a:rPr>
              <a:t> </a:t>
            </a:r>
            <a:r>
              <a:rPr spc="-9" dirty="0">
                <a:solidFill>
                  <a:prstClr val="black"/>
                </a:solidFill>
                <a:latin typeface="Calibri"/>
                <a:cs typeface="Calibri"/>
              </a:rPr>
              <a:t>estimulando</a:t>
            </a:r>
            <a:r>
              <a:rPr dirty="0">
                <a:solidFill>
                  <a:prstClr val="black"/>
                </a:solidFill>
                <a:latin typeface="Calibri"/>
                <a:cs typeface="Calibri"/>
              </a:rPr>
              <a:t> </a:t>
            </a:r>
            <a:r>
              <a:rPr spc="-9" dirty="0">
                <a:solidFill>
                  <a:prstClr val="black"/>
                </a:solidFill>
                <a:latin typeface="Calibri"/>
                <a:cs typeface="Calibri"/>
              </a:rPr>
              <a:t>los</a:t>
            </a:r>
            <a:r>
              <a:rPr dirty="0">
                <a:solidFill>
                  <a:prstClr val="black"/>
                </a:solidFill>
                <a:latin typeface="Calibri"/>
                <a:cs typeface="Calibri"/>
              </a:rPr>
              <a:t> </a:t>
            </a:r>
            <a:r>
              <a:rPr spc="-9" dirty="0">
                <a:solidFill>
                  <a:prstClr val="black"/>
                </a:solidFill>
                <a:latin typeface="Calibri"/>
                <a:cs typeface="Calibri"/>
              </a:rPr>
              <a:t>receptores</a:t>
            </a:r>
            <a:r>
              <a:rPr spc="9" dirty="0">
                <a:solidFill>
                  <a:prstClr val="black"/>
                </a:solidFill>
                <a:latin typeface="Calibri"/>
                <a:cs typeface="Calibri"/>
              </a:rPr>
              <a:t> </a:t>
            </a:r>
            <a:r>
              <a:rPr spc="-13" dirty="0">
                <a:solidFill>
                  <a:prstClr val="black"/>
                </a:solidFill>
                <a:latin typeface="Calibri"/>
                <a:cs typeface="Calibri"/>
              </a:rPr>
              <a:t>GABA</a:t>
            </a:r>
            <a:r>
              <a:rPr dirty="0">
                <a:solidFill>
                  <a:prstClr val="black"/>
                </a:solidFill>
                <a:latin typeface="Calibri"/>
                <a:cs typeface="Calibri"/>
              </a:rPr>
              <a:t> </a:t>
            </a:r>
            <a:r>
              <a:rPr spc="-4" dirty="0">
                <a:solidFill>
                  <a:prstClr val="black"/>
                </a:solidFill>
                <a:latin typeface="Calibri"/>
                <a:cs typeface="Calibri"/>
              </a:rPr>
              <a:t>,</a:t>
            </a:r>
            <a:r>
              <a:rPr dirty="0">
                <a:solidFill>
                  <a:prstClr val="black"/>
                </a:solidFill>
                <a:latin typeface="Calibri"/>
                <a:cs typeface="Calibri"/>
              </a:rPr>
              <a:t> </a:t>
            </a:r>
            <a:r>
              <a:rPr spc="-9" dirty="0">
                <a:solidFill>
                  <a:prstClr val="black"/>
                </a:solidFill>
                <a:latin typeface="Calibri"/>
                <a:cs typeface="Calibri"/>
              </a:rPr>
              <a:t>tiene</a:t>
            </a:r>
            <a:r>
              <a:rPr dirty="0">
                <a:solidFill>
                  <a:prstClr val="black"/>
                </a:solidFill>
                <a:latin typeface="Calibri"/>
                <a:cs typeface="Calibri"/>
              </a:rPr>
              <a:t> </a:t>
            </a:r>
            <a:r>
              <a:rPr spc="-13" dirty="0">
                <a:solidFill>
                  <a:prstClr val="black"/>
                </a:solidFill>
                <a:latin typeface="Calibri"/>
                <a:cs typeface="Calibri"/>
              </a:rPr>
              <a:t>una</a:t>
            </a:r>
            <a:r>
              <a:rPr spc="-9" dirty="0">
                <a:solidFill>
                  <a:prstClr val="black"/>
                </a:solidFill>
                <a:latin typeface="Calibri"/>
                <a:cs typeface="Calibri"/>
              </a:rPr>
              <a:t> acción</a:t>
            </a:r>
            <a:r>
              <a:rPr dirty="0">
                <a:solidFill>
                  <a:prstClr val="black"/>
                </a:solidFill>
                <a:latin typeface="Calibri"/>
                <a:cs typeface="Calibri"/>
              </a:rPr>
              <a:t> </a:t>
            </a:r>
            <a:r>
              <a:rPr spc="-9" dirty="0">
                <a:solidFill>
                  <a:prstClr val="black"/>
                </a:solidFill>
                <a:latin typeface="Calibri"/>
                <a:cs typeface="Calibri"/>
              </a:rPr>
              <a:t>relajante</a:t>
            </a:r>
            <a:r>
              <a:rPr spc="-4" dirty="0">
                <a:solidFill>
                  <a:prstClr val="black"/>
                </a:solidFill>
                <a:latin typeface="Calibri"/>
                <a:cs typeface="Calibri"/>
              </a:rPr>
              <a:t>,</a:t>
            </a:r>
            <a:r>
              <a:rPr dirty="0">
                <a:solidFill>
                  <a:prstClr val="black"/>
                </a:solidFill>
                <a:latin typeface="Calibri"/>
                <a:cs typeface="Calibri"/>
              </a:rPr>
              <a:t> </a:t>
            </a:r>
            <a:r>
              <a:rPr spc="-9" dirty="0">
                <a:solidFill>
                  <a:prstClr val="black"/>
                </a:solidFill>
                <a:latin typeface="Calibri"/>
                <a:cs typeface="Calibri"/>
              </a:rPr>
              <a:t>anti-ansiedad</a:t>
            </a:r>
            <a:r>
              <a:rPr spc="-4" dirty="0">
                <a:solidFill>
                  <a:prstClr val="black"/>
                </a:solidFill>
                <a:latin typeface="Calibri"/>
                <a:cs typeface="Calibri"/>
              </a:rPr>
              <a:t>,</a:t>
            </a:r>
            <a:r>
              <a:rPr dirty="0">
                <a:solidFill>
                  <a:prstClr val="black"/>
                </a:solidFill>
                <a:latin typeface="Calibri"/>
                <a:cs typeface="Calibri"/>
              </a:rPr>
              <a:t> </a:t>
            </a:r>
            <a:r>
              <a:rPr spc="-9" dirty="0">
                <a:solidFill>
                  <a:prstClr val="black"/>
                </a:solidFill>
                <a:latin typeface="Calibri"/>
                <a:cs typeface="Calibri"/>
              </a:rPr>
              <a:t>anti-convulsiva</a:t>
            </a:r>
            <a:r>
              <a:rPr spc="-4" dirty="0">
                <a:solidFill>
                  <a:prstClr val="black"/>
                </a:solidFill>
                <a:latin typeface="Calibri"/>
                <a:cs typeface="Calibri"/>
              </a:rPr>
              <a:t>, </a:t>
            </a:r>
            <a:r>
              <a:rPr spc="-9" dirty="0" err="1">
                <a:solidFill>
                  <a:prstClr val="black"/>
                </a:solidFill>
                <a:latin typeface="Calibri"/>
                <a:cs typeface="Calibri"/>
              </a:rPr>
              <a:t>efectos</a:t>
            </a:r>
            <a:r>
              <a:rPr spc="-4" dirty="0">
                <a:solidFill>
                  <a:prstClr val="black"/>
                </a:solidFill>
                <a:latin typeface="Calibri"/>
                <a:cs typeface="Calibri"/>
              </a:rPr>
              <a:t> </a:t>
            </a:r>
            <a:r>
              <a:rPr spc="-9" dirty="0" err="1">
                <a:solidFill>
                  <a:prstClr val="black"/>
                </a:solidFill>
                <a:latin typeface="Calibri"/>
                <a:cs typeface="Calibri"/>
              </a:rPr>
              <a:t>estabilizantes</a:t>
            </a:r>
            <a:r>
              <a:rPr lang="es-ES" spc="-9" dirty="0">
                <a:solidFill>
                  <a:prstClr val="black"/>
                </a:solidFill>
                <a:latin typeface="Calibri"/>
                <a:cs typeface="Calibri"/>
              </a:rPr>
              <a:t>. En las situaciones de stress el efecto </a:t>
            </a:r>
            <a:r>
              <a:rPr lang="es-ES" spc="-9" dirty="0" err="1">
                <a:solidFill>
                  <a:prstClr val="black"/>
                </a:solidFill>
                <a:latin typeface="Calibri"/>
                <a:cs typeface="Calibri"/>
              </a:rPr>
              <a:t>gabaergico</a:t>
            </a:r>
            <a:r>
              <a:rPr lang="es-ES" spc="-9" dirty="0">
                <a:solidFill>
                  <a:prstClr val="black"/>
                </a:solidFill>
                <a:latin typeface="Calibri"/>
                <a:cs typeface="Calibri"/>
              </a:rPr>
              <a:t> esta disminuido por efecto de adrenalina ]*</a:t>
            </a:r>
          </a:p>
          <a:p>
            <a:pPr marL="317952" marR="4559" indent="-306581" algn="just" defTabSz="819047">
              <a:buClr>
                <a:srgbClr val="B52024"/>
              </a:buClr>
              <a:buFont typeface="Calibri"/>
              <a:buChar char="•"/>
              <a:tabLst>
                <a:tab pos="329893" algn="l"/>
              </a:tabLst>
            </a:pPr>
            <a:endParaRPr lang="es-ES" spc="-9" dirty="0">
              <a:solidFill>
                <a:prstClr val="black"/>
              </a:solidFill>
              <a:latin typeface="Calibri"/>
              <a:cs typeface="Calibri"/>
            </a:endParaRPr>
          </a:p>
          <a:p>
            <a:pPr marL="317952" marR="4559" indent="-306581" algn="just" defTabSz="819047">
              <a:buClr>
                <a:srgbClr val="B52024"/>
              </a:buClr>
              <a:buFont typeface="Calibri"/>
              <a:buChar char="•"/>
              <a:tabLst>
                <a:tab pos="329893" algn="l"/>
              </a:tabLst>
            </a:pPr>
            <a:r>
              <a:rPr lang="es-ES" spc="-9" dirty="0">
                <a:solidFill>
                  <a:prstClr val="black"/>
                </a:solidFill>
                <a:latin typeface="Calibri"/>
                <a:cs typeface="Calibri"/>
              </a:rPr>
              <a:t>Influye en el eje Hipotálamo-</a:t>
            </a:r>
            <a:r>
              <a:rPr lang="es-ES" spc="-9" dirty="0" err="1">
                <a:solidFill>
                  <a:prstClr val="black"/>
                </a:solidFill>
                <a:latin typeface="Calibri"/>
                <a:cs typeface="Calibri"/>
              </a:rPr>
              <a:t>Hipofisis</a:t>
            </a:r>
            <a:r>
              <a:rPr lang="es-ES" spc="-9" dirty="0">
                <a:solidFill>
                  <a:prstClr val="black"/>
                </a:solidFill>
                <a:latin typeface="Calibri"/>
                <a:cs typeface="Calibri"/>
              </a:rPr>
              <a:t>-Adrenal y en los niveles de adrenalina y cortisol, que a su vez influye en la respuesta al estrés. La sobreexposición a las hormonas del estrés aumenta el riesgo de : Hipertensión, hiperglucemia, enfermedad cardíaca, problemas de sueño , depresión, Memoria/deterioro cognitivo, disminución del tejido muscular, obesidad.</a:t>
            </a:r>
          </a:p>
          <a:p>
            <a:pPr marL="317952" marR="4559" indent="-306581" algn="just" defTabSz="819047">
              <a:buClr>
                <a:srgbClr val="B52024"/>
              </a:buClr>
              <a:buFont typeface="Calibri"/>
              <a:buChar char="•"/>
              <a:tabLst>
                <a:tab pos="329893" algn="l"/>
              </a:tabLst>
            </a:pPr>
            <a:endParaRPr lang="es-ES" spc="-9" dirty="0">
              <a:solidFill>
                <a:prstClr val="black"/>
              </a:solidFill>
              <a:latin typeface="Calibri"/>
              <a:cs typeface="Calibri"/>
            </a:endParaRPr>
          </a:p>
          <a:p>
            <a:pPr marL="317952" marR="4559" indent="-306581" algn="just" defTabSz="819047">
              <a:buClr>
                <a:srgbClr val="B52024"/>
              </a:buClr>
              <a:buFont typeface="Calibri"/>
              <a:buChar char="•"/>
              <a:tabLst>
                <a:tab pos="329893" algn="l"/>
              </a:tabLst>
            </a:pPr>
            <a:r>
              <a:rPr lang="es-ES" spc="-102" dirty="0">
                <a:solidFill>
                  <a:prstClr val="black"/>
                </a:solidFill>
                <a:latin typeface="Calibri" pitchFamily="34" charset="0"/>
                <a:cs typeface="Palatino Linotype"/>
              </a:rPr>
              <a:t>Reduce el estrés – induciendo el incremento de los receptores de dopamina</a:t>
            </a:r>
            <a:r>
              <a:rPr lang="es-ES" spc="-45" dirty="0">
                <a:solidFill>
                  <a:prstClr val="black"/>
                </a:solidFill>
                <a:latin typeface="Calibri" pitchFamily="34" charset="0"/>
                <a:cs typeface="Palatino Linotype"/>
              </a:rPr>
              <a:t> </a:t>
            </a:r>
            <a:r>
              <a:rPr lang="es-ES" spc="-90" dirty="0">
                <a:solidFill>
                  <a:prstClr val="black"/>
                </a:solidFill>
                <a:latin typeface="Calibri" pitchFamily="34" charset="0"/>
                <a:cs typeface="Palatino Linotype"/>
              </a:rPr>
              <a:t>en</a:t>
            </a:r>
            <a:r>
              <a:rPr lang="es-ES" spc="-45" dirty="0">
                <a:solidFill>
                  <a:prstClr val="black"/>
                </a:solidFill>
                <a:latin typeface="Calibri" pitchFamily="34" charset="0"/>
                <a:cs typeface="Palatino Linotype"/>
              </a:rPr>
              <a:t> </a:t>
            </a:r>
            <a:r>
              <a:rPr lang="es-ES" spc="-90" dirty="0">
                <a:solidFill>
                  <a:prstClr val="black"/>
                </a:solidFill>
                <a:latin typeface="Calibri" pitchFamily="34" charset="0"/>
                <a:cs typeface="Palatino Linotype"/>
              </a:rPr>
              <a:t>el</a:t>
            </a:r>
            <a:r>
              <a:rPr lang="es-ES" spc="-45" dirty="0">
                <a:solidFill>
                  <a:prstClr val="black"/>
                </a:solidFill>
                <a:latin typeface="Calibri" pitchFamily="34" charset="0"/>
                <a:cs typeface="Palatino Linotype"/>
              </a:rPr>
              <a:t> </a:t>
            </a:r>
            <a:r>
              <a:rPr lang="es-ES" spc="-94" dirty="0">
                <a:solidFill>
                  <a:prstClr val="black"/>
                </a:solidFill>
                <a:latin typeface="Calibri" pitchFamily="34" charset="0"/>
                <a:cs typeface="Palatino Linotype"/>
              </a:rPr>
              <a:t>cuerpo</a:t>
            </a:r>
            <a:r>
              <a:rPr lang="es-ES" spc="-45" dirty="0">
                <a:solidFill>
                  <a:prstClr val="black"/>
                </a:solidFill>
                <a:latin typeface="Calibri" pitchFamily="34" charset="0"/>
                <a:cs typeface="Palatino Linotype"/>
              </a:rPr>
              <a:t> </a:t>
            </a:r>
            <a:r>
              <a:rPr lang="es-ES" spc="-85" dirty="0">
                <a:solidFill>
                  <a:prstClr val="black"/>
                </a:solidFill>
                <a:latin typeface="Calibri" pitchFamily="34" charset="0"/>
                <a:cs typeface="Palatino Linotype"/>
              </a:rPr>
              <a:t>estriado,</a:t>
            </a:r>
            <a:r>
              <a:rPr lang="es-ES" spc="-45" dirty="0">
                <a:solidFill>
                  <a:prstClr val="black"/>
                </a:solidFill>
                <a:latin typeface="Calibri" pitchFamily="34" charset="0"/>
                <a:cs typeface="Palatino Linotype"/>
              </a:rPr>
              <a:t> </a:t>
            </a:r>
            <a:r>
              <a:rPr lang="es-ES" spc="-9" dirty="0">
                <a:solidFill>
                  <a:prstClr val="black"/>
                </a:solidFill>
                <a:latin typeface="Calibri" pitchFamily="34" charset="0"/>
                <a:cs typeface="Calibri"/>
              </a:rPr>
              <a:t>reduciendo</a:t>
            </a:r>
            <a:r>
              <a:rPr lang="es-ES" dirty="0">
                <a:solidFill>
                  <a:prstClr val="black"/>
                </a:solidFill>
                <a:latin typeface="Calibri" pitchFamily="34" charset="0"/>
                <a:cs typeface="Calibri"/>
              </a:rPr>
              <a:t> </a:t>
            </a:r>
            <a:r>
              <a:rPr lang="es-ES" spc="-9" dirty="0">
                <a:solidFill>
                  <a:prstClr val="black"/>
                </a:solidFill>
                <a:latin typeface="Calibri" pitchFamily="34" charset="0"/>
                <a:cs typeface="Calibri"/>
              </a:rPr>
              <a:t>los</a:t>
            </a:r>
            <a:r>
              <a:rPr lang="es-ES" dirty="0">
                <a:solidFill>
                  <a:prstClr val="black"/>
                </a:solidFill>
                <a:latin typeface="Calibri" pitchFamily="34" charset="0"/>
                <a:cs typeface="Calibri"/>
              </a:rPr>
              <a:t> </a:t>
            </a:r>
            <a:r>
              <a:rPr lang="es-ES" spc="-9" dirty="0">
                <a:solidFill>
                  <a:prstClr val="black"/>
                </a:solidFill>
                <a:latin typeface="Calibri" pitchFamily="34" charset="0"/>
                <a:cs typeface="Calibri"/>
              </a:rPr>
              <a:t>efectos</a:t>
            </a:r>
            <a:r>
              <a:rPr lang="es-ES" dirty="0">
                <a:solidFill>
                  <a:prstClr val="black"/>
                </a:solidFill>
                <a:latin typeface="Calibri" pitchFamily="34" charset="0"/>
                <a:cs typeface="Calibri"/>
              </a:rPr>
              <a:t> </a:t>
            </a:r>
            <a:r>
              <a:rPr lang="es-ES" spc="-9" dirty="0">
                <a:solidFill>
                  <a:prstClr val="black"/>
                </a:solidFill>
                <a:latin typeface="Calibri" pitchFamily="34" charset="0"/>
                <a:cs typeface="Calibri"/>
              </a:rPr>
              <a:t>provocados</a:t>
            </a:r>
            <a:r>
              <a:rPr lang="es-ES" dirty="0">
                <a:solidFill>
                  <a:prstClr val="black"/>
                </a:solidFill>
                <a:latin typeface="Calibri" pitchFamily="34" charset="0"/>
                <a:cs typeface="Calibri"/>
              </a:rPr>
              <a:t> </a:t>
            </a:r>
            <a:r>
              <a:rPr lang="es-ES" spc="-9" dirty="0">
                <a:solidFill>
                  <a:prstClr val="black"/>
                </a:solidFill>
                <a:latin typeface="Calibri" pitchFamily="34" charset="0"/>
                <a:cs typeface="Calibri"/>
              </a:rPr>
              <a:t>por la</a:t>
            </a:r>
            <a:r>
              <a:rPr lang="es-ES" dirty="0">
                <a:solidFill>
                  <a:prstClr val="black"/>
                </a:solidFill>
                <a:latin typeface="Calibri" pitchFamily="34" charset="0"/>
                <a:cs typeface="Calibri"/>
              </a:rPr>
              <a:t> </a:t>
            </a:r>
            <a:r>
              <a:rPr lang="es-ES" spc="-9" dirty="0">
                <a:solidFill>
                  <a:prstClr val="black"/>
                </a:solidFill>
                <a:latin typeface="Calibri" pitchFamily="34" charset="0"/>
                <a:cs typeface="Calibri"/>
              </a:rPr>
              <a:t>desregulación</a:t>
            </a:r>
            <a:r>
              <a:rPr lang="es-ES" dirty="0">
                <a:solidFill>
                  <a:prstClr val="black"/>
                </a:solidFill>
                <a:latin typeface="Calibri" pitchFamily="34" charset="0"/>
                <a:cs typeface="Calibri"/>
              </a:rPr>
              <a:t> </a:t>
            </a:r>
            <a:r>
              <a:rPr lang="es-ES" spc="-13" dirty="0">
                <a:solidFill>
                  <a:prstClr val="black"/>
                </a:solidFill>
                <a:latin typeface="Calibri" pitchFamily="34" charset="0"/>
                <a:cs typeface="Calibri"/>
              </a:rPr>
              <a:t>de</a:t>
            </a:r>
            <a:r>
              <a:rPr lang="es-ES" dirty="0">
                <a:solidFill>
                  <a:prstClr val="black"/>
                </a:solidFill>
                <a:latin typeface="Calibri" pitchFamily="34" charset="0"/>
                <a:cs typeface="Calibri"/>
              </a:rPr>
              <a:t> </a:t>
            </a:r>
            <a:r>
              <a:rPr lang="es-ES" spc="-9" dirty="0">
                <a:solidFill>
                  <a:prstClr val="black"/>
                </a:solidFill>
                <a:latin typeface="Calibri" pitchFamily="34" charset="0"/>
                <a:cs typeface="Calibri"/>
              </a:rPr>
              <a:t>la</a:t>
            </a:r>
            <a:r>
              <a:rPr lang="es-ES" dirty="0">
                <a:solidFill>
                  <a:prstClr val="black"/>
                </a:solidFill>
                <a:latin typeface="Calibri" pitchFamily="34" charset="0"/>
                <a:cs typeface="Calibri"/>
              </a:rPr>
              <a:t> </a:t>
            </a:r>
            <a:r>
              <a:rPr lang="es-ES" spc="-13" dirty="0">
                <a:solidFill>
                  <a:prstClr val="black"/>
                </a:solidFill>
                <a:latin typeface="Calibri" pitchFamily="34" charset="0"/>
                <a:cs typeface="Calibri"/>
              </a:rPr>
              <a:t>dopamina</a:t>
            </a:r>
            <a:r>
              <a:rPr lang="es-ES" dirty="0">
                <a:solidFill>
                  <a:prstClr val="black"/>
                </a:solidFill>
                <a:latin typeface="Calibri" pitchFamily="34" charset="0"/>
                <a:cs typeface="Calibri"/>
              </a:rPr>
              <a:t>.</a:t>
            </a:r>
          </a:p>
          <a:p>
            <a:pPr marL="317952" marR="4559" indent="-306581" algn="just" defTabSz="819047">
              <a:buClr>
                <a:srgbClr val="B52024"/>
              </a:buClr>
              <a:buFont typeface="Calibri"/>
              <a:buChar char="•"/>
              <a:tabLst>
                <a:tab pos="329893" algn="l"/>
              </a:tabLst>
            </a:pPr>
            <a:endParaRPr lang="es-ES" dirty="0">
              <a:solidFill>
                <a:prstClr val="black"/>
              </a:solidFill>
              <a:latin typeface="Calibri" pitchFamily="34" charset="0"/>
              <a:cs typeface="Calibri"/>
            </a:endParaRPr>
          </a:p>
          <a:p>
            <a:pPr marL="317952" marR="4559" indent="-306581" algn="just" defTabSz="819047">
              <a:buClr>
                <a:srgbClr val="B52024"/>
              </a:buClr>
              <a:buFont typeface="Calibri"/>
              <a:buChar char="•"/>
              <a:tabLst>
                <a:tab pos="329893" algn="l"/>
              </a:tabLst>
            </a:pPr>
            <a:r>
              <a:rPr lang="es-ES" dirty="0">
                <a:solidFill>
                  <a:prstClr val="black"/>
                </a:solidFill>
                <a:latin typeface="Calibri" pitchFamily="34" charset="0"/>
                <a:cs typeface="Calibri"/>
              </a:rPr>
              <a:t>Cuando el estrés es agudo o puntual, se produce la secreción del neurotransmisor CRH (hormona liberadora de </a:t>
            </a:r>
            <a:r>
              <a:rPr lang="es-ES" dirty="0" err="1">
                <a:solidFill>
                  <a:prstClr val="black"/>
                </a:solidFill>
                <a:latin typeface="Calibri" pitchFamily="34" charset="0"/>
                <a:cs typeface="Calibri"/>
              </a:rPr>
              <a:t>corticotropina</a:t>
            </a:r>
            <a:r>
              <a:rPr lang="es-ES" dirty="0">
                <a:solidFill>
                  <a:prstClr val="black"/>
                </a:solidFill>
                <a:latin typeface="Calibri" pitchFamily="34" charset="0"/>
                <a:cs typeface="Calibri"/>
              </a:rPr>
              <a:t>).Esta molécula provoca la liberación de dopamina, comúnmente asociada con el sistema cerebral del placer. “tras el estrés prolongado, esta función reguladora de la CRH se pierde, y no se libera más dopamina, lo que puede conducir a la depresión **</a:t>
            </a:r>
            <a:endParaRPr lang="es-ES" spc="-9" dirty="0">
              <a:solidFill>
                <a:prstClr val="black"/>
              </a:solidFill>
              <a:latin typeface="Calibri"/>
              <a:cs typeface="Calibri"/>
            </a:endParaRPr>
          </a:p>
        </p:txBody>
      </p:sp>
    </p:spTree>
    <p:extLst>
      <p:ext uri="{BB962C8B-B14F-4D97-AF65-F5344CB8AC3E}">
        <p14:creationId xmlns:p14="http://schemas.microsoft.com/office/powerpoint/2010/main" val="66930847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pPr marL="11396" defTabSz="819047">
              <a:spcBef>
                <a:spcPts val="0"/>
              </a:spcBef>
            </a:pPr>
            <a:r>
              <a:rPr lang="es-ES" sz="1800" b="1" dirty="0">
                <a:solidFill>
                  <a:srgbClr val="177C3E"/>
                </a:solidFill>
                <a:latin typeface="Calibri"/>
                <a:ea typeface="+mn-ea"/>
                <a:cs typeface="Calibri"/>
              </a:rPr>
              <a:t>6. Estudio eficacia y seguridad de </a:t>
            </a:r>
            <a:r>
              <a:rPr lang="es-ES" sz="1800" b="1" dirty="0" err="1">
                <a:solidFill>
                  <a:srgbClr val="177C3E"/>
                </a:solidFill>
                <a:latin typeface="Calibri"/>
                <a:ea typeface="+mn-ea"/>
                <a:cs typeface="Calibri"/>
              </a:rPr>
              <a:t>Ashwagandha</a:t>
            </a:r>
            <a:r>
              <a:rPr lang="es-ES" sz="1800" b="1" dirty="0">
                <a:solidFill>
                  <a:srgbClr val="177C3E"/>
                </a:solidFill>
                <a:latin typeface="Calibri"/>
                <a:ea typeface="+mn-ea"/>
                <a:cs typeface="Calibri"/>
              </a:rPr>
              <a:t> en la gestión del peso en pacientes con estrés crónico</a:t>
            </a:r>
            <a:br>
              <a:rPr lang="es-ES" sz="1800" b="1" dirty="0">
                <a:solidFill>
                  <a:srgbClr val="177C3E"/>
                </a:solidFill>
                <a:latin typeface="Calibri"/>
                <a:ea typeface="+mn-ea"/>
                <a:cs typeface="Calibri"/>
              </a:rPr>
            </a:br>
            <a:r>
              <a:rPr lang="en-US" sz="800" dirty="0">
                <a:solidFill>
                  <a:srgbClr val="FF0000"/>
                </a:solidFill>
                <a:latin typeface="Calibri"/>
                <a:ea typeface="+mn-ea"/>
                <a:cs typeface="Calibri"/>
              </a:rPr>
              <a:t>Body-weight management in adults under chronic stress through treatment with </a:t>
            </a:r>
            <a:r>
              <a:rPr lang="en-US" sz="800" dirty="0" err="1">
                <a:solidFill>
                  <a:srgbClr val="FF0000"/>
                </a:solidFill>
                <a:latin typeface="Calibri"/>
                <a:ea typeface="+mn-ea"/>
                <a:cs typeface="Calibri"/>
              </a:rPr>
              <a:t>Ashwagandha</a:t>
            </a:r>
            <a:r>
              <a:rPr lang="en-US" sz="800" dirty="0">
                <a:solidFill>
                  <a:srgbClr val="FF0000"/>
                </a:solidFill>
                <a:latin typeface="Calibri"/>
                <a:ea typeface="+mn-ea"/>
                <a:cs typeface="Calibri"/>
              </a:rPr>
              <a:t> root extract: A double-blind, randomized, placebo-controlled trial. </a:t>
            </a:r>
            <a:r>
              <a:rPr lang="en-US" sz="800" dirty="0" err="1">
                <a:solidFill>
                  <a:srgbClr val="FF0000"/>
                </a:solidFill>
                <a:latin typeface="Calibri"/>
                <a:ea typeface="+mn-ea"/>
                <a:cs typeface="Calibri"/>
              </a:rPr>
              <a:t>Dnyanraj</a:t>
            </a:r>
            <a:r>
              <a:rPr lang="en-US" sz="800" dirty="0">
                <a:solidFill>
                  <a:srgbClr val="FF0000"/>
                </a:solidFill>
                <a:latin typeface="Calibri"/>
                <a:ea typeface="+mn-ea"/>
                <a:cs typeface="Calibri"/>
              </a:rPr>
              <a:t> </a:t>
            </a:r>
            <a:r>
              <a:rPr lang="en-US" sz="800" dirty="0" err="1">
                <a:solidFill>
                  <a:srgbClr val="FF0000"/>
                </a:solidFill>
                <a:latin typeface="Calibri"/>
                <a:ea typeface="+mn-ea"/>
                <a:cs typeface="Calibri"/>
              </a:rPr>
              <a:t>Choudhary</a:t>
            </a:r>
            <a:r>
              <a:rPr lang="en-US" sz="800" dirty="0">
                <a:solidFill>
                  <a:srgbClr val="FF0000"/>
                </a:solidFill>
                <a:latin typeface="Calibri"/>
                <a:ea typeface="+mn-ea"/>
                <a:cs typeface="Calibri"/>
              </a:rPr>
              <a:t>, </a:t>
            </a:r>
            <a:r>
              <a:rPr lang="en-US" sz="800" dirty="0" err="1">
                <a:solidFill>
                  <a:srgbClr val="FF0000"/>
                </a:solidFill>
                <a:latin typeface="Calibri"/>
                <a:ea typeface="+mn-ea"/>
                <a:cs typeface="Calibri"/>
              </a:rPr>
              <a:t>Sauvik</a:t>
            </a:r>
            <a:r>
              <a:rPr lang="en-US" sz="800" dirty="0">
                <a:solidFill>
                  <a:srgbClr val="FF0000"/>
                </a:solidFill>
                <a:latin typeface="Calibri"/>
                <a:ea typeface="+mn-ea"/>
                <a:cs typeface="Calibri"/>
              </a:rPr>
              <a:t> Bhattacharyya, Deepak </a:t>
            </a:r>
            <a:r>
              <a:rPr lang="en-US" sz="800" dirty="0" err="1">
                <a:solidFill>
                  <a:srgbClr val="FF0000"/>
                </a:solidFill>
                <a:latin typeface="Calibri"/>
                <a:ea typeface="+mn-ea"/>
                <a:cs typeface="Calibri"/>
              </a:rPr>
              <a:t>Langade</a:t>
            </a:r>
            <a:r>
              <a:rPr lang="en-US" sz="800" dirty="0">
                <a:solidFill>
                  <a:srgbClr val="FF0000"/>
                </a:solidFill>
                <a:latin typeface="Calibri"/>
                <a:ea typeface="+mn-ea"/>
                <a:cs typeface="Calibri"/>
              </a:rPr>
              <a:t>  </a:t>
            </a:r>
            <a:r>
              <a:rPr lang="es-ES" sz="800" u="sng" dirty="0">
                <a:solidFill>
                  <a:srgbClr val="FF0000"/>
                </a:solidFill>
                <a:latin typeface="Calibri" pitchFamily="34" charset="0"/>
                <a:ea typeface="+mn-ea"/>
                <a:cs typeface="+mn-cs"/>
                <a:hlinkClick r:id="rId2" tooltip="Diario de la medicina complementaria y alternativa basada en la evidencia."/>
              </a:rPr>
              <a:t>J </a:t>
            </a:r>
            <a:r>
              <a:rPr lang="es-ES" sz="800" u="sng" dirty="0" err="1">
                <a:solidFill>
                  <a:srgbClr val="FF0000"/>
                </a:solidFill>
                <a:latin typeface="Calibri" pitchFamily="34" charset="0"/>
                <a:ea typeface="+mn-ea"/>
                <a:cs typeface="+mn-cs"/>
                <a:hlinkClick r:id="rId2" tooltip="Diario de la medicina complementaria y alternativa basada en la evidencia."/>
              </a:rPr>
              <a:t>Evid</a:t>
            </a:r>
            <a:r>
              <a:rPr lang="es-ES" sz="800" u="sng" dirty="0">
                <a:solidFill>
                  <a:srgbClr val="FF0000"/>
                </a:solidFill>
                <a:latin typeface="Calibri" pitchFamily="34" charset="0"/>
                <a:ea typeface="+mn-ea"/>
                <a:cs typeface="+mn-cs"/>
                <a:hlinkClick r:id="rId2" tooltip="Diario de la medicina complementaria y alternativa basada en la evidencia."/>
              </a:rPr>
              <a:t> </a:t>
            </a:r>
            <a:r>
              <a:rPr lang="es-ES" sz="800" u="sng" dirty="0" err="1">
                <a:solidFill>
                  <a:srgbClr val="FF0000"/>
                </a:solidFill>
                <a:latin typeface="Calibri" pitchFamily="34" charset="0"/>
                <a:ea typeface="+mn-ea"/>
                <a:cs typeface="+mn-cs"/>
                <a:hlinkClick r:id="rId2" tooltip="Diario de la medicina complementaria y alternativa basada en la evidencia."/>
              </a:rPr>
              <a:t>Based</a:t>
            </a:r>
            <a:r>
              <a:rPr lang="es-ES" sz="800" u="sng" dirty="0">
                <a:solidFill>
                  <a:srgbClr val="FF0000"/>
                </a:solidFill>
                <a:latin typeface="Calibri" pitchFamily="34" charset="0"/>
                <a:ea typeface="+mn-ea"/>
                <a:cs typeface="+mn-cs"/>
                <a:hlinkClick r:id="rId2" tooltip="Diario de la medicina complementaria y alternativa basada en la evidencia."/>
              </a:rPr>
              <a:t> complementaria </a:t>
            </a:r>
            <a:r>
              <a:rPr lang="es-ES" sz="800" u="sng" dirty="0" err="1">
                <a:solidFill>
                  <a:srgbClr val="FF0000"/>
                </a:solidFill>
                <a:latin typeface="Calibri" pitchFamily="34" charset="0"/>
                <a:ea typeface="+mn-ea"/>
                <a:cs typeface="+mn-cs"/>
                <a:hlinkClick r:id="rId2" tooltip="Diario de la medicina complementaria y alternativa basada en la evidencia."/>
              </a:rPr>
              <a:t>Altern</a:t>
            </a:r>
            <a:r>
              <a:rPr lang="es-ES" sz="800" u="sng" dirty="0">
                <a:solidFill>
                  <a:srgbClr val="FF0000"/>
                </a:solidFill>
                <a:latin typeface="Calibri" pitchFamily="34" charset="0"/>
                <a:ea typeface="+mn-ea"/>
                <a:cs typeface="+mn-cs"/>
                <a:hlinkClick r:id="rId2" tooltip="Diario de la medicina complementaria y alternativa basada en la evidencia."/>
              </a:rPr>
              <a:t> </a:t>
            </a:r>
            <a:r>
              <a:rPr lang="es-ES" sz="800" u="sng" dirty="0" err="1">
                <a:solidFill>
                  <a:srgbClr val="FF0000"/>
                </a:solidFill>
                <a:latin typeface="Calibri" pitchFamily="34" charset="0"/>
                <a:ea typeface="+mn-ea"/>
                <a:cs typeface="+mn-cs"/>
                <a:hlinkClick r:id="rId2" tooltip="Diario de la medicina complementaria y alternativa basada en la evidencia."/>
              </a:rPr>
              <a:t>Med</a:t>
            </a:r>
            <a:r>
              <a:rPr lang="es-ES" sz="800" u="sng" dirty="0">
                <a:solidFill>
                  <a:srgbClr val="FF0000"/>
                </a:solidFill>
                <a:latin typeface="Calibri" pitchFamily="34" charset="0"/>
                <a:ea typeface="+mn-ea"/>
                <a:cs typeface="+mn-cs"/>
                <a:hlinkClick r:id="rId2" tooltip="Diario de la medicina complementaria y alternativa basada en la evidencia."/>
              </a:rPr>
              <a:t>.</a:t>
            </a:r>
            <a:r>
              <a:rPr lang="es-ES" sz="800" dirty="0">
                <a:solidFill>
                  <a:srgbClr val="FF0000"/>
                </a:solidFill>
                <a:latin typeface="Calibri" pitchFamily="34" charset="0"/>
                <a:ea typeface="+mn-ea"/>
                <a:cs typeface="+mn-cs"/>
              </a:rPr>
              <a:t> 2016 abril 6. </a:t>
            </a:r>
            <a:r>
              <a:rPr lang="es-ES" sz="800" dirty="0" err="1">
                <a:solidFill>
                  <a:srgbClr val="FF0000"/>
                </a:solidFill>
                <a:latin typeface="Calibri" pitchFamily="34" charset="0"/>
                <a:ea typeface="+mn-ea"/>
                <a:cs typeface="+mn-cs"/>
              </a:rPr>
              <a:t>pii</a:t>
            </a:r>
            <a:r>
              <a:rPr lang="es-ES" sz="800" dirty="0">
                <a:solidFill>
                  <a:srgbClr val="FF0000"/>
                </a:solidFill>
                <a:latin typeface="Calibri" pitchFamily="34" charset="0"/>
                <a:ea typeface="+mn-ea"/>
                <a:cs typeface="+mn-cs"/>
              </a:rPr>
              <a:t>: 2156587216641830</a:t>
            </a:r>
            <a:endParaRPr lang="es-ES" sz="800" dirty="0">
              <a:solidFill>
                <a:srgbClr val="FF0000"/>
              </a:solidFill>
              <a:latin typeface="Calibri" pitchFamily="34" charset="0"/>
              <a:ea typeface="+mn-ea"/>
              <a:cs typeface="Calibri"/>
            </a:endParaRPr>
          </a:p>
        </p:txBody>
      </p:sp>
      <p:sp>
        <p:nvSpPr>
          <p:cNvPr id="4" name="3 Marcador de pie de página"/>
          <p:cNvSpPr>
            <a:spLocks noGrp="1"/>
          </p:cNvSpPr>
          <p:nvPr>
            <p:ph type="ftr" sz="quarter" idx="11"/>
          </p:nvPr>
        </p:nvSpPr>
        <p:spPr/>
        <p:txBody>
          <a:bodyPr/>
          <a:lstStyle/>
          <a:p>
            <a:pPr marL="11377"/>
            <a:r>
              <a:rPr lang="es-ES" spc="-13"/>
              <a:t>USO PERSONAL Y NO DISTRIBUTIVO</a:t>
            </a:r>
            <a:endParaRPr lang="es-ES" spc="-13" dirty="0"/>
          </a:p>
        </p:txBody>
      </p:sp>
      <p:sp>
        <p:nvSpPr>
          <p:cNvPr id="3" name="2 Marcador de contenido"/>
          <p:cNvSpPr>
            <a:spLocks noGrp="1"/>
          </p:cNvSpPr>
          <p:nvPr>
            <p:ph sz="quarter" idx="1"/>
          </p:nvPr>
        </p:nvSpPr>
        <p:spPr/>
        <p:txBody>
          <a:bodyPr>
            <a:normAutofit fontScale="77500" lnSpcReduction="20000"/>
          </a:bodyPr>
          <a:lstStyle/>
          <a:p>
            <a:r>
              <a:rPr lang="es-ES" sz="2300" dirty="0">
                <a:solidFill>
                  <a:srgbClr val="00B050"/>
                </a:solidFill>
                <a:latin typeface="Calibri" pitchFamily="34" charset="0"/>
              </a:rPr>
              <a:t>OBJECTIVO:  </a:t>
            </a:r>
            <a:r>
              <a:rPr lang="es-ES" sz="2300" dirty="0">
                <a:latin typeface="Calibri" pitchFamily="34" charset="0"/>
              </a:rPr>
              <a:t>El objetivo del estudio fue analizar el impacto del extracto sobre los antojos de alimentos y la gestión del peso corporal en comparación con un placebo en pacientes con estrés crónico.</a:t>
            </a:r>
          </a:p>
          <a:p>
            <a:pPr marL="0" indent="0">
              <a:buNone/>
            </a:pPr>
            <a:endParaRPr lang="es-ES" sz="2300" dirty="0">
              <a:latin typeface="Calibri" pitchFamily="34" charset="0"/>
            </a:endParaRPr>
          </a:p>
          <a:p>
            <a:r>
              <a:rPr lang="es-ES" sz="2300" dirty="0">
                <a:solidFill>
                  <a:srgbClr val="00B050"/>
                </a:solidFill>
                <a:latin typeface="Calibri" pitchFamily="34" charset="0"/>
              </a:rPr>
              <a:t>DISEÑO DEL ESTUDIO:  </a:t>
            </a:r>
            <a:r>
              <a:rPr lang="es-ES" sz="2300" dirty="0">
                <a:latin typeface="Calibri" pitchFamily="34" charset="0"/>
              </a:rPr>
              <a:t>aleatorizado, doble ciego, controlado con placebo</a:t>
            </a:r>
          </a:p>
          <a:p>
            <a:endParaRPr lang="es-ES" sz="2300" dirty="0">
              <a:latin typeface="Calibri" pitchFamily="34" charset="0"/>
            </a:endParaRPr>
          </a:p>
          <a:p>
            <a:r>
              <a:rPr lang="es-ES" sz="2300" dirty="0">
                <a:solidFill>
                  <a:srgbClr val="00B050"/>
                </a:solidFill>
                <a:latin typeface="Calibri" pitchFamily="34" charset="0"/>
              </a:rPr>
              <a:t>TAMAÑO DE LA MUESTRA</a:t>
            </a:r>
            <a:r>
              <a:rPr lang="es-ES" sz="2300" dirty="0">
                <a:latin typeface="Calibri" pitchFamily="34" charset="0"/>
              </a:rPr>
              <a:t>: 52 adultos sanos con estrés</a:t>
            </a:r>
          </a:p>
          <a:p>
            <a:endParaRPr lang="es-ES" sz="2300" dirty="0">
              <a:latin typeface="Calibri" pitchFamily="34" charset="0"/>
            </a:endParaRPr>
          </a:p>
          <a:p>
            <a:r>
              <a:rPr lang="es-ES" sz="2300" dirty="0">
                <a:solidFill>
                  <a:srgbClr val="00B050"/>
                </a:solidFill>
                <a:latin typeface="Calibri" pitchFamily="34" charset="0"/>
              </a:rPr>
              <a:t>DURACIÓN DEL ESTUDIO:  </a:t>
            </a:r>
            <a:r>
              <a:rPr lang="es-ES" sz="2300" dirty="0">
                <a:latin typeface="Calibri" pitchFamily="34" charset="0"/>
              </a:rPr>
              <a:t>8 semanas</a:t>
            </a:r>
          </a:p>
          <a:p>
            <a:endParaRPr lang="es-ES" sz="2300" dirty="0">
              <a:latin typeface="Calibri" pitchFamily="34" charset="0"/>
            </a:endParaRPr>
          </a:p>
          <a:p>
            <a:r>
              <a:rPr lang="es-ES" sz="2300" dirty="0">
                <a:solidFill>
                  <a:srgbClr val="00B050"/>
                </a:solidFill>
                <a:latin typeface="Calibri" pitchFamily="34" charset="0"/>
              </a:rPr>
              <a:t>DOSIFICACIÓN</a:t>
            </a:r>
            <a:r>
              <a:rPr lang="es-ES" sz="2300" dirty="0">
                <a:latin typeface="Calibri" pitchFamily="34" charset="0"/>
              </a:rPr>
              <a:t>: 600mg al día</a:t>
            </a:r>
          </a:p>
          <a:p>
            <a:endParaRPr lang="es-ES" sz="2300" dirty="0">
              <a:latin typeface="Calibri" pitchFamily="34" charset="0"/>
            </a:endParaRPr>
          </a:p>
          <a:p>
            <a:r>
              <a:rPr lang="es-ES" sz="2300" dirty="0">
                <a:solidFill>
                  <a:srgbClr val="00B050"/>
                </a:solidFill>
                <a:latin typeface="Calibri" pitchFamily="34" charset="0"/>
              </a:rPr>
              <a:t>PARÁMETROS DE EVALUACIÓN DE EFICACIA</a:t>
            </a:r>
          </a:p>
          <a:p>
            <a:pPr marL="0" indent="0">
              <a:buNone/>
            </a:pPr>
            <a:r>
              <a:rPr lang="es-ES" sz="2300" dirty="0">
                <a:latin typeface="Calibri" pitchFamily="34" charset="0"/>
              </a:rPr>
              <a:t>Escala de estrés : PSS</a:t>
            </a:r>
          </a:p>
          <a:p>
            <a:pPr marL="0" indent="0">
              <a:buNone/>
            </a:pPr>
            <a:r>
              <a:rPr lang="es-ES" sz="2300" dirty="0" err="1">
                <a:latin typeface="Calibri" pitchFamily="34" charset="0"/>
              </a:rPr>
              <a:t>Sentimientos,pensamientos</a:t>
            </a:r>
            <a:r>
              <a:rPr lang="es-ES" sz="2300" dirty="0">
                <a:latin typeface="Calibri" pitchFamily="34" charset="0"/>
              </a:rPr>
              <a:t>, deseos, tentaciones y antojos relacionados con la comida y el comer: escala FCQ</a:t>
            </a:r>
          </a:p>
          <a:p>
            <a:pPr marL="0" indent="0">
              <a:buNone/>
            </a:pPr>
            <a:r>
              <a:rPr lang="es-ES" sz="2300" dirty="0">
                <a:latin typeface="Calibri" pitchFamily="34" charset="0"/>
              </a:rPr>
              <a:t>Peso corporal ,, </a:t>
            </a:r>
            <a:r>
              <a:rPr lang="es-ES" sz="2300" dirty="0" err="1">
                <a:latin typeface="Calibri" pitchFamily="34" charset="0"/>
              </a:rPr>
              <a:t>indice</a:t>
            </a:r>
            <a:r>
              <a:rPr lang="es-ES" sz="2300" dirty="0">
                <a:latin typeface="Calibri" pitchFamily="34" charset="0"/>
              </a:rPr>
              <a:t> de masa corporal</a:t>
            </a:r>
          </a:p>
          <a:p>
            <a:pPr marL="0" indent="0">
              <a:buNone/>
            </a:pPr>
            <a:endParaRPr lang="es-ES" sz="2300" dirty="0">
              <a:latin typeface="Calibri" pitchFamily="34" charset="0"/>
            </a:endParaRPr>
          </a:p>
          <a:p>
            <a:endParaRPr lang="es-ES" dirty="0"/>
          </a:p>
        </p:txBody>
      </p:sp>
    </p:spTree>
    <p:extLst>
      <p:ext uri="{BB962C8B-B14F-4D97-AF65-F5344CB8AC3E}">
        <p14:creationId xmlns:p14="http://schemas.microsoft.com/office/powerpoint/2010/main" val="186484898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Introducción</a:t>
            </a:r>
            <a:endParaRPr lang="es-ES" dirty="0"/>
          </a:p>
        </p:txBody>
      </p:sp>
      <p:sp>
        <p:nvSpPr>
          <p:cNvPr id="3" name="2 Marcador de pie de página"/>
          <p:cNvSpPr>
            <a:spLocks noGrp="1"/>
          </p:cNvSpPr>
          <p:nvPr>
            <p:ph type="ftr" sz="quarter" idx="11"/>
          </p:nvPr>
        </p:nvSpPr>
        <p:spPr/>
        <p:txBody>
          <a:bodyPr/>
          <a:lstStyle/>
          <a:p>
            <a:pPr marL="11377"/>
            <a:r>
              <a:rPr lang="es-ES" spc="-13"/>
              <a:t>USO PERSONAL Y NO DISTRIBUTIVO</a:t>
            </a:r>
            <a:endParaRPr lang="es-ES" spc="-13" dirty="0"/>
          </a:p>
        </p:txBody>
      </p:sp>
      <p:sp>
        <p:nvSpPr>
          <p:cNvPr id="4" name="3 Marcador de contenido"/>
          <p:cNvSpPr>
            <a:spLocks noGrp="1"/>
          </p:cNvSpPr>
          <p:nvPr>
            <p:ph sz="quarter" idx="1"/>
          </p:nvPr>
        </p:nvSpPr>
        <p:spPr>
          <a:xfrm>
            <a:off x="301752" y="1527048"/>
            <a:ext cx="8503920" cy="4793070"/>
          </a:xfrm>
        </p:spPr>
        <p:txBody>
          <a:bodyPr>
            <a:normAutofit fontScale="92500" lnSpcReduction="10000"/>
          </a:bodyPr>
          <a:lstStyle/>
          <a:p>
            <a:r>
              <a:rPr lang="es-ES" sz="1600" dirty="0"/>
              <a:t>El estrés psicológico crónico se ha relacionado con la ganancia de peso y la obesidad.</a:t>
            </a:r>
            <a:r>
              <a:rPr lang="es-ES" sz="1600" baseline="30000" dirty="0"/>
              <a:t>2,3</a:t>
            </a:r>
          </a:p>
          <a:p>
            <a:r>
              <a:rPr lang="es-ES" sz="1600" dirty="0"/>
              <a:t>El aumento de niveles sistémicos del cortisol de manera crónica conduce a un aumento de la adiposidad visceral y síndrome metabólico.</a:t>
            </a:r>
            <a:r>
              <a:rPr lang="es-ES" sz="1600" baseline="30000" dirty="0"/>
              <a:t>4</a:t>
            </a:r>
          </a:p>
          <a:p>
            <a:r>
              <a:rPr lang="es-ES" sz="1600" dirty="0"/>
              <a:t>El estrés crónico también puede conducir a cambios en la conducta alimentaria. </a:t>
            </a:r>
            <a:r>
              <a:rPr lang="es-ES" sz="1600" baseline="30000" dirty="0"/>
              <a:t>5,6</a:t>
            </a:r>
            <a:endParaRPr lang="es-ES" sz="1600" dirty="0"/>
          </a:p>
          <a:p>
            <a:r>
              <a:rPr lang="es-ES" sz="1600" dirty="0"/>
              <a:t>La exacerbación del estado de ánimo negativo en respuesta a </a:t>
            </a:r>
            <a:r>
              <a:rPr lang="es-ES" sz="1600"/>
              <a:t>los </a:t>
            </a:r>
            <a:r>
              <a:rPr lang="es-ES" sz="1600" smtClean="0"/>
              <a:t>elementos </a:t>
            </a:r>
            <a:r>
              <a:rPr lang="es-ES" sz="1600" dirty="0"/>
              <a:t>externos de estrés está altamente relacionado con el aumento de la ingesta de alimentos </a:t>
            </a:r>
            <a:r>
              <a:rPr lang="es-ES" sz="1600" baseline="30000" dirty="0"/>
              <a:t>2</a:t>
            </a:r>
            <a:r>
              <a:rPr lang="es-ES" sz="1600" dirty="0"/>
              <a:t>, y el estrés crónico también se asocia con una menor actividad física </a:t>
            </a:r>
            <a:r>
              <a:rPr lang="es-ES" sz="1600" baseline="30000" dirty="0"/>
              <a:t>5 </a:t>
            </a:r>
            <a:r>
              <a:rPr lang="es-ES" sz="1600" dirty="0"/>
              <a:t>. Estos dos comportamiento pueden tener un impacto significativo en el peso.</a:t>
            </a:r>
          </a:p>
          <a:p>
            <a:r>
              <a:rPr lang="es-ES" sz="1600" dirty="0"/>
              <a:t>El aumento de los niveles de cortisol se ha demostrado que potencia el hambre </a:t>
            </a:r>
            <a:r>
              <a:rPr lang="es-ES" sz="1600" baseline="30000" dirty="0"/>
              <a:t>7,9.</a:t>
            </a:r>
          </a:p>
          <a:p>
            <a:r>
              <a:rPr lang="es-ES" sz="1600" dirty="0"/>
              <a:t>El </a:t>
            </a:r>
            <a:r>
              <a:rPr lang="es-ES" sz="1600" dirty="0" smtClean="0"/>
              <a:t>estrés </a:t>
            </a:r>
            <a:r>
              <a:rPr lang="es-ES" sz="1600" dirty="0"/>
              <a:t>tiende a provocar antojos de alimentos dulces , fritos, refrescos y bebidas alcohólicas</a:t>
            </a:r>
            <a:r>
              <a:rPr lang="es-ES" sz="1600" baseline="30000" dirty="0"/>
              <a:t>2,10</a:t>
            </a:r>
            <a:r>
              <a:rPr lang="es-ES" sz="1600" dirty="0"/>
              <a:t>.Estos antojos están relacionados con un mayor consumo de calorías y un incremento de el índice de masa corporal</a:t>
            </a:r>
          </a:p>
          <a:p>
            <a:r>
              <a:rPr lang="es-ES" sz="1600" dirty="0"/>
              <a:t>El estrés cónico aumenta la activación del eje hipotálamo-hipofisario – adrenal .</a:t>
            </a:r>
          </a:p>
          <a:p>
            <a:endParaRPr lang="es-ES" sz="1600" dirty="0"/>
          </a:p>
          <a:p>
            <a:endParaRPr lang="es-ES" sz="1600" dirty="0"/>
          </a:p>
          <a:p>
            <a:pPr marL="0" indent="0">
              <a:buNone/>
            </a:pPr>
            <a:endParaRPr lang="es-ES" sz="500" dirty="0"/>
          </a:p>
          <a:p>
            <a:endParaRPr lang="es-ES" sz="500" dirty="0"/>
          </a:p>
          <a:p>
            <a:pPr marL="0" indent="0">
              <a:buNone/>
            </a:pPr>
            <a:r>
              <a:rPr lang="es-ES" sz="500" dirty="0"/>
              <a:t>2.</a:t>
            </a:r>
            <a:r>
              <a:rPr lang="en-US" sz="500" dirty="0"/>
              <a:t> Chandrasekhar K, </a:t>
            </a:r>
            <a:r>
              <a:rPr lang="en-US" sz="500" dirty="0" err="1"/>
              <a:t>Kapoor</a:t>
            </a:r>
            <a:r>
              <a:rPr lang="en-US" sz="500" dirty="0"/>
              <a:t> J, </a:t>
            </a:r>
            <a:r>
              <a:rPr lang="en-US" sz="500" dirty="0" err="1"/>
              <a:t>Anishetty</a:t>
            </a:r>
            <a:r>
              <a:rPr lang="en-US" sz="500" dirty="0"/>
              <a:t> S. A prospective, randomized double-blind, placebo-controlled study of safety and efficacy of a high-concentration full-spectrum extract of </a:t>
            </a:r>
            <a:r>
              <a:rPr lang="en-US" sz="500" dirty="0" err="1"/>
              <a:t>ashwagandha</a:t>
            </a:r>
            <a:r>
              <a:rPr lang="en-US" sz="500" dirty="0"/>
              <a:t> root in reducing stress and anxiety in adults. Indian J </a:t>
            </a:r>
            <a:r>
              <a:rPr lang="en-US" sz="500" dirty="0" err="1"/>
              <a:t>Psychol</a:t>
            </a:r>
            <a:r>
              <a:rPr lang="en-US" sz="500" dirty="0"/>
              <a:t> Med. 2012;34(3):255-262. </a:t>
            </a:r>
          </a:p>
          <a:p>
            <a:pPr marL="0" indent="0">
              <a:buNone/>
            </a:pPr>
            <a:r>
              <a:rPr lang="en-US" sz="500" dirty="0"/>
              <a:t>3 Cooley K, </a:t>
            </a:r>
            <a:r>
              <a:rPr lang="en-US" sz="500" dirty="0" err="1"/>
              <a:t>Szczurko</a:t>
            </a:r>
            <a:r>
              <a:rPr lang="en-US" sz="500" dirty="0"/>
              <a:t> O, </a:t>
            </a:r>
            <a:r>
              <a:rPr lang="en-US" sz="500" dirty="0" err="1"/>
              <a:t>Perri</a:t>
            </a:r>
            <a:r>
              <a:rPr lang="en-US" sz="500" dirty="0"/>
              <a:t> D, et al. Naturopathic care for anxiety: a randomized controlled trial ISRCTN78958974. </a:t>
            </a:r>
            <a:r>
              <a:rPr lang="en-US" sz="500" dirty="0" err="1"/>
              <a:t>PLoS</a:t>
            </a:r>
            <a:r>
              <a:rPr lang="en-US" sz="500" dirty="0"/>
              <a:t> One. 2009;4(8):e6628. </a:t>
            </a:r>
          </a:p>
          <a:p>
            <a:pPr marL="0" indent="0">
              <a:buNone/>
            </a:pPr>
            <a:r>
              <a:rPr lang="en-US" sz="500" dirty="0"/>
              <a:t>4 </a:t>
            </a:r>
            <a:r>
              <a:rPr lang="en-US" sz="500" dirty="0" err="1"/>
              <a:t>Kyrou</a:t>
            </a:r>
            <a:r>
              <a:rPr lang="en-US" sz="500" dirty="0"/>
              <a:t> I, </a:t>
            </a:r>
            <a:r>
              <a:rPr lang="en-US" sz="500" dirty="0" err="1"/>
              <a:t>Tsigos</a:t>
            </a:r>
            <a:r>
              <a:rPr lang="en-US" sz="500" dirty="0"/>
              <a:t> C. Chronic stress, visceral obesity and gonadal dysfunction. Hormones (Athens). 2008;7(4):287-293. </a:t>
            </a:r>
          </a:p>
          <a:p>
            <a:pPr marL="0" indent="0">
              <a:buNone/>
            </a:pPr>
            <a:r>
              <a:rPr lang="en-US" sz="500" dirty="0"/>
              <a:t>5. </a:t>
            </a:r>
            <a:r>
              <a:rPr lang="en-US" sz="500" dirty="0" err="1"/>
              <a:t>Tsutsumi</a:t>
            </a:r>
            <a:r>
              <a:rPr lang="en-US" sz="500" dirty="0"/>
              <a:t> A, Kayaba K, Yoshimura M, et al. Association between job characteristics and health behaviors in Japanese rural workers. </a:t>
            </a:r>
            <a:r>
              <a:rPr lang="en-US" sz="500" dirty="0" err="1"/>
              <a:t>Int</a:t>
            </a:r>
            <a:r>
              <a:rPr lang="en-US" sz="500" dirty="0"/>
              <a:t> J </a:t>
            </a:r>
            <a:r>
              <a:rPr lang="en-US" sz="500" dirty="0" err="1"/>
              <a:t>Behav</a:t>
            </a:r>
            <a:r>
              <a:rPr lang="en-US" sz="500" dirty="0"/>
              <a:t> Med. 2003;10(2):125-142. </a:t>
            </a:r>
          </a:p>
          <a:p>
            <a:pPr marL="0" indent="0">
              <a:buNone/>
            </a:pPr>
            <a:r>
              <a:rPr lang="en-US" sz="500" dirty="0"/>
              <a:t>6. </a:t>
            </a:r>
            <a:r>
              <a:rPr lang="en-US" sz="500" dirty="0" err="1"/>
              <a:t>Sulkowski</a:t>
            </a:r>
            <a:r>
              <a:rPr lang="en-US" sz="500" dirty="0"/>
              <a:t> ML, Dempsey J, Dempsey AG. Effects of stress and coping on binge eating in female college students. Eat </a:t>
            </a:r>
            <a:r>
              <a:rPr lang="en-US" sz="500" dirty="0" err="1"/>
              <a:t>Behav</a:t>
            </a:r>
            <a:r>
              <a:rPr lang="en-US" sz="500" dirty="0"/>
              <a:t>. 2011;12(3):188-191. </a:t>
            </a:r>
          </a:p>
          <a:p>
            <a:pPr marL="0" indent="0">
              <a:buNone/>
            </a:pPr>
            <a:r>
              <a:rPr lang="en-US" sz="500" dirty="0"/>
              <a:t>7. </a:t>
            </a:r>
            <a:r>
              <a:rPr lang="en-US" sz="500" dirty="0" err="1"/>
              <a:t>Epel</a:t>
            </a:r>
            <a:r>
              <a:rPr lang="en-US" sz="500" dirty="0"/>
              <a:t> E, </a:t>
            </a:r>
            <a:r>
              <a:rPr lang="en-US" sz="500" dirty="0" err="1"/>
              <a:t>Lapidus</a:t>
            </a:r>
            <a:r>
              <a:rPr lang="en-US" sz="500" dirty="0"/>
              <a:t> R, McEwen B, Brownell K. Stress may add bite to appetite in women: a laboratory study of stress-induced cortisol and eating behavior. </a:t>
            </a:r>
            <a:r>
              <a:rPr lang="en-US" sz="500" dirty="0" err="1"/>
              <a:t>Psychoneuroendocrinology</a:t>
            </a:r>
            <a:r>
              <a:rPr lang="en-US" sz="500" dirty="0"/>
              <a:t>. 2001;26(1):37-49. </a:t>
            </a:r>
          </a:p>
          <a:p>
            <a:pPr marL="0" indent="0">
              <a:buNone/>
            </a:pPr>
            <a:r>
              <a:rPr lang="en-US" sz="500" dirty="0"/>
              <a:t>9. </a:t>
            </a:r>
            <a:r>
              <a:rPr lang="en-US" sz="500" dirty="0" err="1"/>
              <a:t>Tataranni</a:t>
            </a:r>
            <a:r>
              <a:rPr lang="en-US" sz="500" dirty="0"/>
              <a:t> PA, Larson DE, </a:t>
            </a:r>
            <a:r>
              <a:rPr lang="en-US" sz="500" dirty="0" err="1"/>
              <a:t>Snitker</a:t>
            </a:r>
            <a:r>
              <a:rPr lang="en-US" sz="500" dirty="0"/>
              <a:t> S, Young JB, </a:t>
            </a:r>
            <a:r>
              <a:rPr lang="en-US" sz="500" dirty="0" err="1"/>
              <a:t>Flatt</a:t>
            </a:r>
            <a:r>
              <a:rPr lang="en-US" sz="500" dirty="0"/>
              <a:t> JP, </a:t>
            </a:r>
            <a:r>
              <a:rPr lang="en-US" sz="500" dirty="0" err="1"/>
              <a:t>Ravussin</a:t>
            </a:r>
            <a:r>
              <a:rPr lang="en-US" sz="500" dirty="0"/>
              <a:t> E. Effects of glucocorticoids on energy metabolism and food intake in humans. Am J Physiol. 1996;271(2 </a:t>
            </a:r>
            <a:r>
              <a:rPr lang="en-US" sz="500" dirty="0" err="1"/>
              <a:t>Pt</a:t>
            </a:r>
            <a:r>
              <a:rPr lang="en-US" sz="500" dirty="0"/>
              <a:t> 1):E317- v</a:t>
            </a:r>
          </a:p>
          <a:p>
            <a:pPr marL="0" indent="0">
              <a:buNone/>
            </a:pPr>
            <a:r>
              <a:rPr lang="en-US" sz="500" dirty="0"/>
              <a:t>10. </a:t>
            </a:r>
            <a:r>
              <a:rPr lang="fr-FR" sz="500" dirty="0"/>
              <a:t>Moore CJ, Cunningham SA. Social position, </a:t>
            </a:r>
            <a:r>
              <a:rPr lang="fr-FR" sz="500" dirty="0" err="1"/>
              <a:t>psychological</a:t>
            </a:r>
            <a:r>
              <a:rPr lang="fr-FR" sz="500" dirty="0"/>
              <a:t> </a:t>
            </a:r>
            <a:r>
              <a:rPr lang="en-US" sz="500" dirty="0"/>
              <a:t>stress, and obesity: a systematic review. J </a:t>
            </a:r>
            <a:r>
              <a:rPr lang="en-US" sz="500" dirty="0" err="1"/>
              <a:t>Acad</a:t>
            </a:r>
            <a:r>
              <a:rPr lang="en-US" sz="500" dirty="0"/>
              <a:t> </a:t>
            </a:r>
            <a:r>
              <a:rPr lang="en-US" sz="500" dirty="0" err="1"/>
              <a:t>Nutr</a:t>
            </a:r>
            <a:r>
              <a:rPr lang="en-US" sz="500" dirty="0"/>
              <a:t> Diet. 2012;112(4):518-526. </a:t>
            </a:r>
            <a:endParaRPr lang="es-ES" sz="500" dirty="0"/>
          </a:p>
        </p:txBody>
      </p:sp>
    </p:spTree>
    <p:extLst>
      <p:ext uri="{BB962C8B-B14F-4D97-AF65-F5344CB8AC3E}">
        <p14:creationId xmlns:p14="http://schemas.microsoft.com/office/powerpoint/2010/main" val="33132225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Relación entre estrés crónico, </a:t>
            </a:r>
            <a:r>
              <a:rPr lang="es-ES" dirty="0" err="1" smtClean="0"/>
              <a:t>obedidad</a:t>
            </a:r>
            <a:r>
              <a:rPr lang="es-ES" dirty="0" smtClean="0"/>
              <a:t> visceral y </a:t>
            </a:r>
            <a:r>
              <a:rPr lang="es-ES" dirty="0" err="1" smtClean="0"/>
              <a:t>sindrome</a:t>
            </a:r>
            <a:r>
              <a:rPr lang="es-ES" dirty="0" smtClean="0"/>
              <a:t> metabólico</a:t>
            </a:r>
            <a:endParaRPr lang="es-ES" dirty="0"/>
          </a:p>
        </p:txBody>
      </p:sp>
      <p:sp>
        <p:nvSpPr>
          <p:cNvPr id="3" name="2 Marcador de pie de página"/>
          <p:cNvSpPr>
            <a:spLocks noGrp="1"/>
          </p:cNvSpPr>
          <p:nvPr>
            <p:ph type="ftr" sz="quarter" idx="11"/>
          </p:nvPr>
        </p:nvSpPr>
        <p:spPr/>
        <p:txBody>
          <a:bodyPr/>
          <a:lstStyle/>
          <a:p>
            <a:pPr marL="11377"/>
            <a:r>
              <a:rPr lang="es-ES" spc="-13"/>
              <a:t>USO PERSONAL Y NO DISTRIBUTIVO</a:t>
            </a:r>
            <a:endParaRPr lang="es-ES" spc="-13" dirty="0"/>
          </a:p>
        </p:txBody>
      </p:sp>
      <p:sp>
        <p:nvSpPr>
          <p:cNvPr id="5" name="4 Marcador de contenido"/>
          <p:cNvSpPr>
            <a:spLocks noGrp="1"/>
          </p:cNvSpPr>
          <p:nvPr>
            <p:ph sz="quarter" idx="1"/>
          </p:nvPr>
        </p:nvSpPr>
        <p:spPr/>
        <p:txBody>
          <a:bodyPr/>
          <a:lstStyle/>
          <a:p>
            <a:endParaRPr lang="es-E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16727" y="2286000"/>
            <a:ext cx="4294909" cy="36307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204072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PSS</a:t>
            </a:r>
            <a:endParaRPr lang="es-ES" dirty="0"/>
          </a:p>
        </p:txBody>
      </p:sp>
      <p:sp>
        <p:nvSpPr>
          <p:cNvPr id="3" name="2 Marcador de pie de página"/>
          <p:cNvSpPr>
            <a:spLocks noGrp="1"/>
          </p:cNvSpPr>
          <p:nvPr>
            <p:ph type="ftr" sz="quarter" idx="11"/>
          </p:nvPr>
        </p:nvSpPr>
        <p:spPr/>
        <p:txBody>
          <a:bodyPr/>
          <a:lstStyle/>
          <a:p>
            <a:pPr marL="11377"/>
            <a:r>
              <a:rPr lang="es-ES" spc="-13"/>
              <a:t>USO PERSONAL Y NO DISTRIBUTIVO</a:t>
            </a:r>
            <a:endParaRPr lang="es-ES" spc="-13" dirty="0"/>
          </a:p>
        </p:txBody>
      </p:sp>
      <p:graphicFrame>
        <p:nvGraphicFramePr>
          <p:cNvPr id="5" name="5 Gráfico"/>
          <p:cNvGraphicFramePr>
            <a:graphicFrameLocks noGrp="1"/>
          </p:cNvGraphicFramePr>
          <p:nvPr>
            <p:ph sz="quarter" idx="1"/>
          </p:nvPr>
        </p:nvGraphicFramePr>
        <p:xfrm>
          <a:off x="301627" y="1526801"/>
          <a:ext cx="8504670"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228119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a:t>Mean Oxford </a:t>
            </a:r>
            <a:r>
              <a:rPr lang="es-ES" dirty="0" err="1"/>
              <a:t>Happiness</a:t>
            </a:r>
            <a:r>
              <a:rPr lang="es-ES" dirty="0"/>
              <a:t> </a:t>
            </a:r>
            <a:r>
              <a:rPr lang="es-ES" dirty="0" err="1"/>
              <a:t>Questionnaire</a:t>
            </a:r>
            <a:r>
              <a:rPr lang="es-ES" dirty="0"/>
              <a:t> Score </a:t>
            </a:r>
          </a:p>
        </p:txBody>
      </p:sp>
      <p:sp>
        <p:nvSpPr>
          <p:cNvPr id="3" name="2 Marcador de pie de página"/>
          <p:cNvSpPr>
            <a:spLocks noGrp="1"/>
          </p:cNvSpPr>
          <p:nvPr>
            <p:ph type="ftr" sz="quarter" idx="11"/>
          </p:nvPr>
        </p:nvSpPr>
        <p:spPr/>
        <p:txBody>
          <a:bodyPr/>
          <a:lstStyle/>
          <a:p>
            <a:pPr marL="11377"/>
            <a:r>
              <a:rPr lang="es-ES" spc="-13"/>
              <a:t>USO PERSONAL Y NO DISTRIBUTIVO</a:t>
            </a:r>
            <a:endParaRPr lang="es-ES" spc="-13" dirty="0"/>
          </a:p>
        </p:txBody>
      </p:sp>
      <p:graphicFrame>
        <p:nvGraphicFramePr>
          <p:cNvPr id="6" name="2 Gráfico"/>
          <p:cNvGraphicFramePr>
            <a:graphicFrameLocks noGrp="1"/>
          </p:cNvGraphicFramePr>
          <p:nvPr>
            <p:ph sz="quarter" idx="1"/>
          </p:nvPr>
        </p:nvGraphicFramePr>
        <p:xfrm>
          <a:off x="301627" y="1526801"/>
          <a:ext cx="8504670"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2494742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n-US" dirty="0"/>
              <a:t>Mean Serum Cortisol Level (mcg/dl) </a:t>
            </a:r>
            <a:endParaRPr lang="es-ES" dirty="0"/>
          </a:p>
        </p:txBody>
      </p:sp>
      <p:sp>
        <p:nvSpPr>
          <p:cNvPr id="3" name="2 Marcador de pie de página"/>
          <p:cNvSpPr>
            <a:spLocks noGrp="1"/>
          </p:cNvSpPr>
          <p:nvPr>
            <p:ph type="ftr" sz="quarter" idx="11"/>
          </p:nvPr>
        </p:nvSpPr>
        <p:spPr/>
        <p:txBody>
          <a:bodyPr/>
          <a:lstStyle/>
          <a:p>
            <a:pPr marL="11377"/>
            <a:r>
              <a:rPr lang="es-ES" spc="-13"/>
              <a:t>USO PERSONAL Y NO DISTRIBUTIVO</a:t>
            </a:r>
            <a:endParaRPr lang="es-ES" spc="-13" dirty="0"/>
          </a:p>
        </p:txBody>
      </p:sp>
      <p:graphicFrame>
        <p:nvGraphicFramePr>
          <p:cNvPr id="5" name="4 Marcador de contenido"/>
          <p:cNvGraphicFramePr>
            <a:graphicFrameLocks noGrp="1"/>
          </p:cNvGraphicFramePr>
          <p:nvPr>
            <p:ph sz="quarter" idx="1"/>
          </p:nvPr>
        </p:nvGraphicFramePr>
        <p:xfrm>
          <a:off x="301627" y="1526801"/>
          <a:ext cx="8504670"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9697664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Mean </a:t>
            </a:r>
            <a:r>
              <a:rPr lang="es-ES" dirty="0" err="1"/>
              <a:t>Body</a:t>
            </a:r>
            <a:r>
              <a:rPr lang="es-ES" dirty="0"/>
              <a:t> </a:t>
            </a:r>
            <a:r>
              <a:rPr lang="es-ES" dirty="0" err="1"/>
              <a:t>weight</a:t>
            </a:r>
            <a:r>
              <a:rPr lang="es-ES" dirty="0"/>
              <a:t> (kg)</a:t>
            </a:r>
          </a:p>
        </p:txBody>
      </p:sp>
      <p:sp>
        <p:nvSpPr>
          <p:cNvPr id="3" name="2 Marcador de pie de página"/>
          <p:cNvSpPr>
            <a:spLocks noGrp="1"/>
          </p:cNvSpPr>
          <p:nvPr>
            <p:ph type="ftr" sz="quarter" idx="11"/>
          </p:nvPr>
        </p:nvSpPr>
        <p:spPr/>
        <p:txBody>
          <a:bodyPr/>
          <a:lstStyle/>
          <a:p>
            <a:pPr marL="11377"/>
            <a:r>
              <a:rPr lang="es-ES" spc="-13"/>
              <a:t>USO PERSONAL Y NO DISTRIBUTIVO</a:t>
            </a:r>
            <a:endParaRPr lang="es-ES" spc="-13" dirty="0"/>
          </a:p>
        </p:txBody>
      </p:sp>
      <p:graphicFrame>
        <p:nvGraphicFramePr>
          <p:cNvPr id="5" name="6 Gráfico"/>
          <p:cNvGraphicFramePr>
            <a:graphicFrameLocks noGrp="1"/>
          </p:cNvGraphicFramePr>
          <p:nvPr>
            <p:ph sz="quarter" idx="1"/>
          </p:nvPr>
        </p:nvGraphicFramePr>
        <p:xfrm>
          <a:off x="301627" y="1526801"/>
          <a:ext cx="8504670"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122882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IMC</a:t>
            </a:r>
            <a:endParaRPr lang="es-ES" dirty="0"/>
          </a:p>
        </p:txBody>
      </p:sp>
      <p:sp>
        <p:nvSpPr>
          <p:cNvPr id="3" name="2 Marcador de pie de página"/>
          <p:cNvSpPr>
            <a:spLocks noGrp="1"/>
          </p:cNvSpPr>
          <p:nvPr>
            <p:ph type="ftr" sz="quarter" idx="11"/>
          </p:nvPr>
        </p:nvSpPr>
        <p:spPr/>
        <p:txBody>
          <a:bodyPr/>
          <a:lstStyle/>
          <a:p>
            <a:pPr marL="11377"/>
            <a:r>
              <a:rPr lang="es-ES" spc="-13"/>
              <a:t>USO PERSONAL Y NO DISTRIBUTIVO</a:t>
            </a:r>
            <a:endParaRPr lang="es-ES" spc="-13" dirty="0"/>
          </a:p>
        </p:txBody>
      </p:sp>
      <p:graphicFrame>
        <p:nvGraphicFramePr>
          <p:cNvPr id="5" name="8 Gráfico"/>
          <p:cNvGraphicFramePr>
            <a:graphicFrameLocks noGrp="1"/>
          </p:cNvGraphicFramePr>
          <p:nvPr>
            <p:ph sz="quarter" idx="1"/>
          </p:nvPr>
        </p:nvGraphicFramePr>
        <p:xfrm>
          <a:off x="301627" y="1526801"/>
          <a:ext cx="8504670" cy="4572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486753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n-US" dirty="0"/>
              <a:t>Mean Food Cravings Questionnaire </a:t>
            </a:r>
            <a:r>
              <a:rPr lang="en-US" dirty="0" smtClean="0"/>
              <a:t>Scores</a:t>
            </a:r>
            <a:endParaRPr lang="es-ES" dirty="0"/>
          </a:p>
        </p:txBody>
      </p:sp>
      <p:sp>
        <p:nvSpPr>
          <p:cNvPr id="3" name="2 Marcador de pie de página"/>
          <p:cNvSpPr>
            <a:spLocks noGrp="1"/>
          </p:cNvSpPr>
          <p:nvPr>
            <p:ph type="ftr" sz="quarter" idx="11"/>
          </p:nvPr>
        </p:nvSpPr>
        <p:spPr/>
        <p:txBody>
          <a:bodyPr/>
          <a:lstStyle/>
          <a:p>
            <a:pPr marL="11377"/>
            <a:r>
              <a:rPr lang="es-ES" spc="-13"/>
              <a:t>USO PERSONAL Y NO DISTRIBUTIVO</a:t>
            </a:r>
            <a:endParaRPr lang="es-ES" spc="-13" dirty="0"/>
          </a:p>
        </p:txBody>
      </p:sp>
      <p:sp>
        <p:nvSpPr>
          <p:cNvPr id="4" name="3 Marcador de contenido"/>
          <p:cNvSpPr>
            <a:spLocks noGrp="1"/>
          </p:cNvSpPr>
          <p:nvPr>
            <p:ph sz="quarter" idx="1"/>
          </p:nvPr>
        </p:nvSpPr>
        <p:spPr>
          <a:xfrm>
            <a:off x="301752" y="1527048"/>
            <a:ext cx="8503920" cy="3044952"/>
          </a:xfrm>
        </p:spPr>
        <p:txBody>
          <a:bodyPr>
            <a:normAutofit/>
          </a:bodyPr>
          <a:lstStyle/>
          <a:p>
            <a:r>
              <a:rPr lang="es-ES" sz="1000" dirty="0"/>
              <a:t>PLANNING				 POSITIVE REIN FORCEMENT  </a:t>
            </a:r>
          </a:p>
        </p:txBody>
      </p:sp>
      <p:graphicFrame>
        <p:nvGraphicFramePr>
          <p:cNvPr id="5" name="10 Gráfico"/>
          <p:cNvGraphicFramePr>
            <a:graphicFrameLocks/>
          </p:cNvGraphicFramePr>
          <p:nvPr>
            <p:extLst>
              <p:ext uri="{D42A27DB-BD31-4B8C-83A1-F6EECF244321}">
                <p14:modId xmlns:p14="http://schemas.microsoft.com/office/powerpoint/2010/main" val="4216456995"/>
              </p:ext>
            </p:extLst>
          </p:nvPr>
        </p:nvGraphicFramePr>
        <p:xfrm>
          <a:off x="277091" y="1882588"/>
          <a:ext cx="3255818" cy="174811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15 Gráfico"/>
          <p:cNvGraphicFramePr>
            <a:graphicFrameLocks/>
          </p:cNvGraphicFramePr>
          <p:nvPr>
            <p:extLst>
              <p:ext uri="{D42A27DB-BD31-4B8C-83A1-F6EECF244321}">
                <p14:modId xmlns:p14="http://schemas.microsoft.com/office/powerpoint/2010/main" val="3172672279"/>
              </p:ext>
            </p:extLst>
          </p:nvPr>
        </p:nvGraphicFramePr>
        <p:xfrm>
          <a:off x="4294909" y="1815354"/>
          <a:ext cx="2978727" cy="1815353"/>
        </p:xfrm>
        <a:graphic>
          <a:graphicData uri="http://schemas.openxmlformats.org/drawingml/2006/chart">
            <c:chart xmlns:c="http://schemas.openxmlformats.org/drawingml/2006/chart" xmlns:r="http://schemas.openxmlformats.org/officeDocument/2006/relationships" r:id="rId3"/>
          </a:graphicData>
        </a:graphic>
      </p:graphicFrame>
      <p:sp>
        <p:nvSpPr>
          <p:cNvPr id="8" name="7 CuadroTexto"/>
          <p:cNvSpPr txBox="1"/>
          <p:nvPr/>
        </p:nvSpPr>
        <p:spPr>
          <a:xfrm>
            <a:off x="484910" y="4235824"/>
            <a:ext cx="7481455" cy="236748"/>
          </a:xfrm>
          <a:prstGeom prst="rect">
            <a:avLst/>
          </a:prstGeom>
          <a:noFill/>
        </p:spPr>
        <p:txBody>
          <a:bodyPr wrap="square" lIns="82048" tIns="41025" rIns="82048" bIns="41025" rtlCol="0">
            <a:spAutoFit/>
          </a:bodyPr>
          <a:lstStyle/>
          <a:p>
            <a:pPr defTabSz="819047"/>
            <a:r>
              <a:rPr lang="es-ES" sz="1000" dirty="0">
                <a:solidFill>
                  <a:prstClr val="black"/>
                </a:solidFill>
              </a:rPr>
              <a:t>NEGATIVE REINFORCEMENT 			LACK OF CONTROL </a:t>
            </a:r>
          </a:p>
        </p:txBody>
      </p:sp>
      <p:graphicFrame>
        <p:nvGraphicFramePr>
          <p:cNvPr id="10" name="17 Gráfico"/>
          <p:cNvGraphicFramePr>
            <a:graphicFrameLocks/>
          </p:cNvGraphicFramePr>
          <p:nvPr>
            <p:extLst>
              <p:ext uri="{D42A27DB-BD31-4B8C-83A1-F6EECF244321}">
                <p14:modId xmlns:p14="http://schemas.microsoft.com/office/powerpoint/2010/main" val="4201093971"/>
              </p:ext>
            </p:extLst>
          </p:nvPr>
        </p:nvGraphicFramePr>
        <p:xfrm>
          <a:off x="277092" y="4466657"/>
          <a:ext cx="3325091" cy="171899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20 Gráfico"/>
          <p:cNvGraphicFramePr>
            <a:graphicFrameLocks/>
          </p:cNvGraphicFramePr>
          <p:nvPr>
            <p:extLst>
              <p:ext uri="{D42A27DB-BD31-4B8C-83A1-F6EECF244321}">
                <p14:modId xmlns:p14="http://schemas.microsoft.com/office/powerpoint/2010/main" val="3570752401"/>
              </p:ext>
            </p:extLst>
          </p:nvPr>
        </p:nvGraphicFramePr>
        <p:xfrm>
          <a:off x="4600003" y="4466657"/>
          <a:ext cx="3394364" cy="194982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8806781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Marcador de pie de página"/>
          <p:cNvSpPr>
            <a:spLocks noGrp="1"/>
          </p:cNvSpPr>
          <p:nvPr>
            <p:ph type="ftr" sz="quarter" idx="5"/>
          </p:nvPr>
        </p:nvSpPr>
        <p:spPr/>
        <p:txBody>
          <a:bodyPr/>
          <a:lstStyle/>
          <a:p>
            <a:pPr marL="11377"/>
            <a:r>
              <a:rPr lang="es-ES" sz="1100" spc="-13" dirty="0">
                <a:solidFill>
                  <a:prstClr val="white"/>
                </a:solidFill>
              </a:rPr>
              <a:t>Documento estrictamente reservado a los profesionales de la salud</a:t>
            </a:r>
          </a:p>
        </p:txBody>
      </p:sp>
      <p:sp>
        <p:nvSpPr>
          <p:cNvPr id="3" name="2 CuadroTexto"/>
          <p:cNvSpPr txBox="1"/>
          <p:nvPr/>
        </p:nvSpPr>
        <p:spPr>
          <a:xfrm>
            <a:off x="831274" y="470648"/>
            <a:ext cx="6996545" cy="359850"/>
          </a:xfrm>
          <a:prstGeom prst="rect">
            <a:avLst/>
          </a:prstGeom>
          <a:noFill/>
        </p:spPr>
        <p:txBody>
          <a:bodyPr wrap="square" lIns="82048" tIns="41025" rIns="82048" bIns="41025" rtlCol="0">
            <a:spAutoFit/>
          </a:bodyPr>
          <a:lstStyle/>
          <a:p>
            <a:pPr defTabSz="819047"/>
            <a:r>
              <a:rPr lang="es-ES" dirty="0">
                <a:solidFill>
                  <a:prstClr val="black"/>
                </a:solidFill>
              </a:rPr>
              <a:t>Componentes químicos de </a:t>
            </a:r>
            <a:r>
              <a:rPr lang="es-ES" dirty="0" err="1">
                <a:solidFill>
                  <a:prstClr val="black"/>
                </a:solidFill>
              </a:rPr>
              <a:t>Ashwaganda</a:t>
            </a:r>
            <a:endParaRPr lang="es-ES" dirty="0">
              <a:solidFill>
                <a:prstClr val="black"/>
              </a:solidFill>
            </a:endParaRPr>
          </a:p>
        </p:txBody>
      </p:sp>
      <p:sp>
        <p:nvSpPr>
          <p:cNvPr id="4" name="3 CuadroTexto"/>
          <p:cNvSpPr txBox="1"/>
          <p:nvPr/>
        </p:nvSpPr>
        <p:spPr>
          <a:xfrm>
            <a:off x="484909" y="1546413"/>
            <a:ext cx="7827818" cy="4514834"/>
          </a:xfrm>
          <a:prstGeom prst="rect">
            <a:avLst/>
          </a:prstGeom>
          <a:noFill/>
        </p:spPr>
        <p:txBody>
          <a:bodyPr wrap="square" lIns="82048" tIns="41025" rIns="82048" bIns="41025" rtlCol="0">
            <a:spAutoFit/>
          </a:bodyPr>
          <a:lstStyle/>
          <a:p>
            <a:pPr defTabSz="819047"/>
            <a:r>
              <a:rPr lang="es-ES" dirty="0">
                <a:solidFill>
                  <a:prstClr val="black"/>
                </a:solidFill>
                <a:latin typeface="Calibri" pitchFamily="34" charset="0"/>
              </a:rPr>
              <a:t>ALCALOIDES : </a:t>
            </a:r>
            <a:r>
              <a:rPr lang="es-ES" dirty="0" err="1">
                <a:solidFill>
                  <a:prstClr val="black"/>
                </a:solidFill>
                <a:latin typeface="Calibri" pitchFamily="34" charset="0"/>
              </a:rPr>
              <a:t>Whitanina</a:t>
            </a:r>
            <a:r>
              <a:rPr lang="es-ES" dirty="0">
                <a:solidFill>
                  <a:prstClr val="black"/>
                </a:solidFill>
                <a:latin typeface="Calibri" pitchFamily="34" charset="0"/>
              </a:rPr>
              <a:t>, </a:t>
            </a:r>
            <a:r>
              <a:rPr lang="es-ES" dirty="0" err="1">
                <a:solidFill>
                  <a:prstClr val="black"/>
                </a:solidFill>
                <a:latin typeface="Calibri" pitchFamily="34" charset="0"/>
              </a:rPr>
              <a:t>somniferina</a:t>
            </a:r>
            <a:r>
              <a:rPr lang="es-ES" dirty="0">
                <a:solidFill>
                  <a:prstClr val="black"/>
                </a:solidFill>
                <a:latin typeface="Calibri" pitchFamily="34" charset="0"/>
              </a:rPr>
              <a:t> , </a:t>
            </a:r>
            <a:r>
              <a:rPr lang="es-ES" dirty="0" err="1">
                <a:solidFill>
                  <a:prstClr val="black"/>
                </a:solidFill>
                <a:latin typeface="Calibri" pitchFamily="34" charset="0"/>
              </a:rPr>
              <a:t>isopelietierina</a:t>
            </a:r>
            <a:r>
              <a:rPr lang="es-ES" dirty="0">
                <a:solidFill>
                  <a:prstClr val="black"/>
                </a:solidFill>
                <a:latin typeface="Calibri" pitchFamily="34" charset="0"/>
              </a:rPr>
              <a:t>, </a:t>
            </a:r>
            <a:r>
              <a:rPr lang="es-ES" dirty="0" err="1">
                <a:solidFill>
                  <a:prstClr val="black"/>
                </a:solidFill>
                <a:latin typeface="Calibri" pitchFamily="34" charset="0"/>
              </a:rPr>
              <a:t>anaferina</a:t>
            </a:r>
            <a:r>
              <a:rPr lang="es-ES" dirty="0">
                <a:solidFill>
                  <a:prstClr val="black"/>
                </a:solidFill>
                <a:latin typeface="Calibri" pitchFamily="34" charset="0"/>
              </a:rPr>
              <a:t> , </a:t>
            </a:r>
            <a:r>
              <a:rPr lang="es-ES" dirty="0" err="1">
                <a:solidFill>
                  <a:prstClr val="black"/>
                </a:solidFill>
                <a:latin typeface="Calibri" pitchFamily="34" charset="0"/>
              </a:rPr>
              <a:t>tropina</a:t>
            </a:r>
            <a:r>
              <a:rPr lang="es-ES" dirty="0">
                <a:solidFill>
                  <a:prstClr val="black"/>
                </a:solidFill>
                <a:latin typeface="Calibri" pitchFamily="34" charset="0"/>
              </a:rPr>
              <a:t> , </a:t>
            </a:r>
            <a:r>
              <a:rPr lang="es-ES" dirty="0" err="1">
                <a:solidFill>
                  <a:prstClr val="black"/>
                </a:solidFill>
                <a:latin typeface="Calibri" pitchFamily="34" charset="0"/>
              </a:rPr>
              <a:t>pseudotropina</a:t>
            </a:r>
            <a:r>
              <a:rPr lang="es-ES" dirty="0">
                <a:solidFill>
                  <a:prstClr val="black"/>
                </a:solidFill>
                <a:latin typeface="Calibri" pitchFamily="34" charset="0"/>
              </a:rPr>
              <a:t> ,</a:t>
            </a:r>
            <a:r>
              <a:rPr lang="es-ES" dirty="0" err="1">
                <a:solidFill>
                  <a:prstClr val="black"/>
                </a:solidFill>
                <a:latin typeface="Calibri" pitchFamily="34" charset="0"/>
              </a:rPr>
              <a:t>anahigrina</a:t>
            </a:r>
            <a:r>
              <a:rPr lang="es-ES" dirty="0">
                <a:solidFill>
                  <a:prstClr val="black"/>
                </a:solidFill>
                <a:latin typeface="Calibri" pitchFamily="34" charset="0"/>
              </a:rPr>
              <a:t>, beta-</a:t>
            </a:r>
            <a:r>
              <a:rPr lang="es-ES" dirty="0" err="1">
                <a:solidFill>
                  <a:prstClr val="black"/>
                </a:solidFill>
                <a:latin typeface="Calibri" pitchFamily="34" charset="0"/>
              </a:rPr>
              <a:t>sisterol</a:t>
            </a:r>
            <a:r>
              <a:rPr lang="es-ES" dirty="0">
                <a:solidFill>
                  <a:prstClr val="black"/>
                </a:solidFill>
                <a:latin typeface="Calibri" pitchFamily="34" charset="0"/>
              </a:rPr>
              <a:t> , </a:t>
            </a:r>
            <a:r>
              <a:rPr lang="es-ES" dirty="0" err="1">
                <a:solidFill>
                  <a:prstClr val="black"/>
                </a:solidFill>
                <a:latin typeface="Calibri" pitchFamily="34" charset="0"/>
              </a:rPr>
              <a:t>cuscohigrina</a:t>
            </a:r>
            <a:r>
              <a:rPr lang="es-ES" dirty="0">
                <a:solidFill>
                  <a:prstClr val="black"/>
                </a:solidFill>
                <a:latin typeface="Calibri" pitchFamily="34" charset="0"/>
              </a:rPr>
              <a:t> , </a:t>
            </a:r>
            <a:r>
              <a:rPr lang="es-ES" dirty="0" err="1">
                <a:solidFill>
                  <a:prstClr val="black"/>
                </a:solidFill>
                <a:latin typeface="Calibri" pitchFamily="34" charset="0"/>
              </a:rPr>
              <a:t>escopoletina</a:t>
            </a:r>
            <a:r>
              <a:rPr lang="es-ES" dirty="0">
                <a:solidFill>
                  <a:prstClr val="black"/>
                </a:solidFill>
                <a:latin typeface="Calibri" pitchFamily="34" charset="0"/>
              </a:rPr>
              <a:t> , </a:t>
            </a:r>
            <a:r>
              <a:rPr lang="es-ES" dirty="0" err="1">
                <a:solidFill>
                  <a:prstClr val="black"/>
                </a:solidFill>
                <a:latin typeface="Calibri" pitchFamily="34" charset="0"/>
              </a:rPr>
              <a:t>somniferina</a:t>
            </a:r>
            <a:r>
              <a:rPr lang="es-ES" dirty="0">
                <a:solidFill>
                  <a:prstClr val="black"/>
                </a:solidFill>
                <a:latin typeface="Calibri" pitchFamily="34" charset="0"/>
              </a:rPr>
              <a:t> , </a:t>
            </a:r>
            <a:r>
              <a:rPr lang="es-ES" dirty="0" err="1">
                <a:solidFill>
                  <a:prstClr val="black"/>
                </a:solidFill>
                <a:latin typeface="Calibri" pitchFamily="34" charset="0"/>
              </a:rPr>
              <a:t>tropanol</a:t>
            </a:r>
            <a:r>
              <a:rPr lang="es-ES" dirty="0">
                <a:solidFill>
                  <a:prstClr val="black"/>
                </a:solidFill>
                <a:latin typeface="Calibri" pitchFamily="34" charset="0"/>
              </a:rPr>
              <a:t> , </a:t>
            </a:r>
            <a:r>
              <a:rPr lang="es-ES" dirty="0" err="1">
                <a:solidFill>
                  <a:prstClr val="black"/>
                </a:solidFill>
                <a:latin typeface="Calibri" pitchFamily="34" charset="0"/>
              </a:rPr>
              <a:t>whitananina</a:t>
            </a:r>
            <a:r>
              <a:rPr lang="es-ES" dirty="0">
                <a:solidFill>
                  <a:prstClr val="black"/>
                </a:solidFill>
                <a:latin typeface="Calibri" pitchFamily="34" charset="0"/>
              </a:rPr>
              <a:t>.</a:t>
            </a:r>
          </a:p>
          <a:p>
            <a:pPr defTabSz="819047"/>
            <a:endParaRPr lang="es-ES" dirty="0">
              <a:solidFill>
                <a:prstClr val="black"/>
              </a:solidFill>
              <a:latin typeface="Calibri" pitchFamily="34" charset="0"/>
            </a:endParaRPr>
          </a:p>
          <a:p>
            <a:pPr defTabSz="819047"/>
            <a:r>
              <a:rPr lang="es-ES" dirty="0">
                <a:solidFill>
                  <a:prstClr val="black"/>
                </a:solidFill>
                <a:latin typeface="Calibri" pitchFamily="34" charset="0"/>
              </a:rPr>
              <a:t>FLAVONOIDES: </a:t>
            </a:r>
          </a:p>
          <a:p>
            <a:pPr defTabSz="819047"/>
            <a:r>
              <a:rPr lang="es-ES" dirty="0">
                <a:solidFill>
                  <a:prstClr val="black"/>
                </a:solidFill>
                <a:latin typeface="Calibri" pitchFamily="34" charset="0"/>
              </a:rPr>
              <a:t>SAPONINAS</a:t>
            </a:r>
          </a:p>
          <a:p>
            <a:pPr defTabSz="819047"/>
            <a:r>
              <a:rPr lang="es-ES" dirty="0">
                <a:solidFill>
                  <a:prstClr val="black"/>
                </a:solidFill>
                <a:latin typeface="Calibri" pitchFamily="34" charset="0"/>
              </a:rPr>
              <a:t>SITOINDÓSIDOS</a:t>
            </a:r>
          </a:p>
          <a:p>
            <a:pPr defTabSz="819047"/>
            <a:r>
              <a:rPr lang="es-ES" dirty="0">
                <a:solidFill>
                  <a:prstClr val="black"/>
                </a:solidFill>
                <a:latin typeface="Calibri" pitchFamily="34" charset="0"/>
              </a:rPr>
              <a:t>HIERRO </a:t>
            </a:r>
          </a:p>
          <a:p>
            <a:pPr defTabSz="819047"/>
            <a:r>
              <a:rPr lang="es-ES" dirty="0">
                <a:solidFill>
                  <a:prstClr val="black"/>
                </a:solidFill>
                <a:latin typeface="Calibri" pitchFamily="34" charset="0"/>
              </a:rPr>
              <a:t>COLINA</a:t>
            </a:r>
          </a:p>
          <a:p>
            <a:pPr defTabSz="819047"/>
            <a:r>
              <a:rPr lang="es-ES" dirty="0">
                <a:solidFill>
                  <a:prstClr val="black"/>
                </a:solidFill>
                <a:latin typeface="Calibri" pitchFamily="34" charset="0"/>
              </a:rPr>
              <a:t>CUMARINAS ( </a:t>
            </a:r>
            <a:r>
              <a:rPr lang="es-ES" dirty="0" err="1">
                <a:solidFill>
                  <a:prstClr val="black"/>
                </a:solidFill>
                <a:latin typeface="Calibri" pitchFamily="34" charset="0"/>
              </a:rPr>
              <a:t>escopoletina</a:t>
            </a:r>
            <a:r>
              <a:rPr lang="es-ES" dirty="0">
                <a:solidFill>
                  <a:prstClr val="black"/>
                </a:solidFill>
                <a:latin typeface="Calibri" pitchFamily="34" charset="0"/>
              </a:rPr>
              <a:t>, </a:t>
            </a:r>
            <a:r>
              <a:rPr lang="es-ES" dirty="0" err="1">
                <a:solidFill>
                  <a:prstClr val="black"/>
                </a:solidFill>
                <a:latin typeface="Calibri" pitchFamily="34" charset="0"/>
              </a:rPr>
              <a:t>aesculeteina</a:t>
            </a:r>
            <a:r>
              <a:rPr lang="es-ES" dirty="0">
                <a:solidFill>
                  <a:prstClr val="black"/>
                </a:solidFill>
                <a:latin typeface="Calibri" pitchFamily="34" charset="0"/>
              </a:rPr>
              <a:t>)</a:t>
            </a:r>
          </a:p>
          <a:p>
            <a:pPr defTabSz="819047"/>
            <a:r>
              <a:rPr lang="es-ES" dirty="0">
                <a:solidFill>
                  <a:prstClr val="black"/>
                </a:solidFill>
                <a:latin typeface="Calibri" pitchFamily="34" charset="0"/>
              </a:rPr>
              <a:t>TRITERPENOS ( BETA-AMIRINA)</a:t>
            </a:r>
          </a:p>
          <a:p>
            <a:pPr defTabSz="819047"/>
            <a:r>
              <a:rPr lang="es-ES" dirty="0">
                <a:solidFill>
                  <a:prstClr val="black"/>
                </a:solidFill>
                <a:latin typeface="Calibri" pitchFamily="34" charset="0"/>
              </a:rPr>
              <a:t>FITOESTEROLES MINERALES (</a:t>
            </a:r>
            <a:r>
              <a:rPr lang="es-ES" dirty="0" err="1">
                <a:solidFill>
                  <a:prstClr val="black"/>
                </a:solidFill>
                <a:latin typeface="Calibri" pitchFamily="34" charset="0"/>
              </a:rPr>
              <a:t>Estigmasterol</a:t>
            </a:r>
            <a:r>
              <a:rPr lang="es-ES" dirty="0">
                <a:solidFill>
                  <a:prstClr val="black"/>
                </a:solidFill>
                <a:latin typeface="Calibri" pitchFamily="34" charset="0"/>
              </a:rPr>
              <a:t> y beta-</a:t>
            </a:r>
            <a:r>
              <a:rPr lang="es-ES" dirty="0" err="1">
                <a:solidFill>
                  <a:prstClr val="black"/>
                </a:solidFill>
                <a:latin typeface="Calibri" pitchFamily="34" charset="0"/>
              </a:rPr>
              <a:t>sitosterol</a:t>
            </a:r>
            <a:r>
              <a:rPr lang="es-ES" dirty="0">
                <a:solidFill>
                  <a:prstClr val="black"/>
                </a:solidFill>
                <a:latin typeface="Calibri" pitchFamily="34" charset="0"/>
              </a:rPr>
              <a:t>)</a:t>
            </a:r>
          </a:p>
          <a:p>
            <a:pPr defTabSz="819047"/>
            <a:r>
              <a:rPr lang="es-ES" dirty="0">
                <a:solidFill>
                  <a:prstClr val="black"/>
                </a:solidFill>
                <a:latin typeface="Calibri" pitchFamily="34" charset="0"/>
              </a:rPr>
              <a:t>ACEITES ESENCIALES ( </a:t>
            </a:r>
            <a:r>
              <a:rPr lang="es-ES" dirty="0" err="1">
                <a:solidFill>
                  <a:prstClr val="black"/>
                </a:solidFill>
                <a:latin typeface="Calibri" pitchFamily="34" charset="0"/>
              </a:rPr>
              <a:t>ipuranol</a:t>
            </a:r>
            <a:r>
              <a:rPr lang="es-ES" dirty="0">
                <a:solidFill>
                  <a:prstClr val="black"/>
                </a:solidFill>
                <a:latin typeface="Calibri" pitchFamily="34" charset="0"/>
              </a:rPr>
              <a:t> , </a:t>
            </a:r>
            <a:r>
              <a:rPr lang="es-ES" dirty="0" err="1">
                <a:solidFill>
                  <a:prstClr val="black"/>
                </a:solidFill>
                <a:latin typeface="Calibri" pitchFamily="34" charset="0"/>
              </a:rPr>
              <a:t>whitaniol</a:t>
            </a:r>
            <a:r>
              <a:rPr lang="es-ES" dirty="0">
                <a:solidFill>
                  <a:prstClr val="black"/>
                </a:solidFill>
                <a:latin typeface="Calibri" pitchFamily="34" charset="0"/>
              </a:rPr>
              <a:t>)</a:t>
            </a:r>
          </a:p>
          <a:p>
            <a:pPr defTabSz="819047"/>
            <a:r>
              <a:rPr lang="es-ES" dirty="0">
                <a:solidFill>
                  <a:prstClr val="black"/>
                </a:solidFill>
                <a:latin typeface="Calibri" pitchFamily="34" charset="0"/>
              </a:rPr>
              <a:t>SOMNINA</a:t>
            </a:r>
          </a:p>
          <a:p>
            <a:pPr defTabSz="819047"/>
            <a:r>
              <a:rPr lang="es-ES" dirty="0">
                <a:solidFill>
                  <a:prstClr val="black"/>
                </a:solidFill>
                <a:latin typeface="Calibri" pitchFamily="34" charset="0"/>
              </a:rPr>
              <a:t>PSEUDOWHITANINA ……..</a:t>
            </a:r>
          </a:p>
          <a:p>
            <a:pPr defTabSz="819047"/>
            <a:endParaRPr lang="es-ES" dirty="0">
              <a:solidFill>
                <a:prstClr val="black"/>
              </a:solidFill>
            </a:endParaRPr>
          </a:p>
        </p:txBody>
      </p:sp>
    </p:spTree>
    <p:extLst>
      <p:ext uri="{BB962C8B-B14F-4D97-AF65-F5344CB8AC3E}">
        <p14:creationId xmlns:p14="http://schemas.microsoft.com/office/powerpoint/2010/main" val="17258289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n-US" dirty="0"/>
              <a:t>Mean Food Cravings Questionnaire </a:t>
            </a:r>
            <a:r>
              <a:rPr lang="en-US" dirty="0" smtClean="0"/>
              <a:t>Scores</a:t>
            </a:r>
            <a:endParaRPr lang="es-ES" dirty="0"/>
          </a:p>
        </p:txBody>
      </p:sp>
      <p:sp>
        <p:nvSpPr>
          <p:cNvPr id="3" name="2 Marcador de pie de página"/>
          <p:cNvSpPr>
            <a:spLocks noGrp="1"/>
          </p:cNvSpPr>
          <p:nvPr>
            <p:ph type="ftr" sz="quarter" idx="11"/>
          </p:nvPr>
        </p:nvSpPr>
        <p:spPr/>
        <p:txBody>
          <a:bodyPr/>
          <a:lstStyle/>
          <a:p>
            <a:pPr marL="11377"/>
            <a:r>
              <a:rPr lang="es-ES" spc="-13" dirty="0"/>
              <a:t>USO PERSONAL Y NO DISTRIBUTIVO</a:t>
            </a:r>
          </a:p>
        </p:txBody>
      </p:sp>
      <p:sp>
        <p:nvSpPr>
          <p:cNvPr id="4" name="3 Marcador de contenido"/>
          <p:cNvSpPr>
            <a:spLocks noGrp="1"/>
          </p:cNvSpPr>
          <p:nvPr>
            <p:ph sz="quarter" idx="1"/>
          </p:nvPr>
        </p:nvSpPr>
        <p:spPr>
          <a:xfrm>
            <a:off x="301752" y="1527048"/>
            <a:ext cx="8503920" cy="3044952"/>
          </a:xfrm>
        </p:spPr>
        <p:txBody>
          <a:bodyPr>
            <a:normAutofit/>
          </a:bodyPr>
          <a:lstStyle/>
          <a:p>
            <a:r>
              <a:rPr lang="es-ES" sz="1000" dirty="0"/>
              <a:t> THOUGHTS ABOUT FOOD 				PHYSIOLOGICAL </a:t>
            </a:r>
          </a:p>
        </p:txBody>
      </p:sp>
      <p:sp>
        <p:nvSpPr>
          <p:cNvPr id="8" name="7 CuadroTexto"/>
          <p:cNvSpPr txBox="1"/>
          <p:nvPr/>
        </p:nvSpPr>
        <p:spPr>
          <a:xfrm>
            <a:off x="484910" y="4235824"/>
            <a:ext cx="7481455" cy="236748"/>
          </a:xfrm>
          <a:prstGeom prst="rect">
            <a:avLst/>
          </a:prstGeom>
          <a:noFill/>
        </p:spPr>
        <p:txBody>
          <a:bodyPr wrap="square" lIns="82048" tIns="41025" rIns="82048" bIns="41025" rtlCol="0">
            <a:spAutoFit/>
          </a:bodyPr>
          <a:lstStyle/>
          <a:p>
            <a:pPr defTabSz="819047"/>
            <a:r>
              <a:rPr lang="es-ES" sz="1000" dirty="0">
                <a:solidFill>
                  <a:prstClr val="black"/>
                </a:solidFill>
              </a:rPr>
              <a:t> EMOTION 					ENVIRONMENT </a:t>
            </a:r>
          </a:p>
        </p:txBody>
      </p:sp>
      <p:graphicFrame>
        <p:nvGraphicFramePr>
          <p:cNvPr id="11" name="22 Gráfico"/>
          <p:cNvGraphicFramePr>
            <a:graphicFrameLocks/>
          </p:cNvGraphicFramePr>
          <p:nvPr>
            <p:extLst>
              <p:ext uri="{D42A27DB-BD31-4B8C-83A1-F6EECF244321}">
                <p14:modId xmlns:p14="http://schemas.microsoft.com/office/powerpoint/2010/main" val="779769995"/>
              </p:ext>
            </p:extLst>
          </p:nvPr>
        </p:nvGraphicFramePr>
        <p:xfrm>
          <a:off x="484909" y="1748117"/>
          <a:ext cx="3255818" cy="242047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24 Gráfico"/>
          <p:cNvGraphicFramePr>
            <a:graphicFrameLocks/>
          </p:cNvGraphicFramePr>
          <p:nvPr>
            <p:extLst>
              <p:ext uri="{D42A27DB-BD31-4B8C-83A1-F6EECF244321}">
                <p14:modId xmlns:p14="http://schemas.microsoft.com/office/powerpoint/2010/main" val="4121470120"/>
              </p:ext>
            </p:extLst>
          </p:nvPr>
        </p:nvGraphicFramePr>
        <p:xfrm>
          <a:off x="4710545" y="1815354"/>
          <a:ext cx="3810000" cy="194982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3 Gráfico"/>
          <p:cNvGraphicFramePr>
            <a:graphicFrameLocks/>
          </p:cNvGraphicFramePr>
          <p:nvPr>
            <p:extLst>
              <p:ext uri="{D42A27DB-BD31-4B8C-83A1-F6EECF244321}">
                <p14:modId xmlns:p14="http://schemas.microsoft.com/office/powerpoint/2010/main" val="18005545"/>
              </p:ext>
            </p:extLst>
          </p:nvPr>
        </p:nvGraphicFramePr>
        <p:xfrm>
          <a:off x="554183" y="4466656"/>
          <a:ext cx="3532909" cy="178622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6 Gráfico"/>
          <p:cNvGraphicFramePr>
            <a:graphicFrameLocks/>
          </p:cNvGraphicFramePr>
          <p:nvPr>
            <p:extLst>
              <p:ext uri="{D42A27DB-BD31-4B8C-83A1-F6EECF244321}">
                <p14:modId xmlns:p14="http://schemas.microsoft.com/office/powerpoint/2010/main" val="3510073303"/>
              </p:ext>
            </p:extLst>
          </p:nvPr>
        </p:nvGraphicFramePr>
        <p:xfrm>
          <a:off x="4779818" y="4466656"/>
          <a:ext cx="4156364" cy="174811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046189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109010837"/>
              </p:ext>
            </p:extLst>
          </p:nvPr>
        </p:nvGraphicFramePr>
        <p:xfrm>
          <a:off x="251520" y="210619"/>
          <a:ext cx="8352928" cy="7468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5 Rectángulo"/>
          <p:cNvSpPr/>
          <p:nvPr/>
        </p:nvSpPr>
        <p:spPr>
          <a:xfrm>
            <a:off x="484910" y="1745283"/>
            <a:ext cx="8243455" cy="4830305"/>
          </a:xfrm>
          <a:prstGeom prst="rect">
            <a:avLst/>
          </a:prstGeom>
        </p:spPr>
        <p:txBody>
          <a:bodyPr wrap="square" lIns="82048" tIns="41025" rIns="82048" bIns="41025">
            <a:spAutoFit/>
          </a:bodyPr>
          <a:lstStyle/>
          <a:p>
            <a:pPr marL="370359" marR="4559" indent="-358963" defTabSz="819047">
              <a:buClr>
                <a:srgbClr val="B52024"/>
              </a:buClr>
              <a:buFont typeface="Calibri"/>
              <a:buChar char="•"/>
              <a:tabLst>
                <a:tab pos="331044" algn="l"/>
              </a:tabLst>
            </a:pPr>
            <a:r>
              <a:rPr lang="es-ES" spc="-9" dirty="0">
                <a:solidFill>
                  <a:srgbClr val="177C3E"/>
                </a:solidFill>
                <a:latin typeface="Calibri"/>
                <a:cs typeface="Calibri"/>
              </a:rPr>
              <a:t>OBJETIVO: </a:t>
            </a:r>
            <a:r>
              <a:rPr lang="es-ES" spc="-9" dirty="0">
                <a:solidFill>
                  <a:prstClr val="black"/>
                </a:solidFill>
                <a:latin typeface="Calibri"/>
                <a:cs typeface="Calibri"/>
              </a:rPr>
              <a:t>Evaluar la seguridad</a:t>
            </a:r>
            <a:r>
              <a:rPr lang="es-ES" spc="-4" dirty="0">
                <a:solidFill>
                  <a:prstClr val="black"/>
                </a:solidFill>
                <a:latin typeface="Calibri"/>
                <a:cs typeface="Calibri"/>
              </a:rPr>
              <a:t>, </a:t>
            </a:r>
            <a:r>
              <a:rPr lang="es-ES" spc="-9" dirty="0">
                <a:solidFill>
                  <a:prstClr val="black"/>
                </a:solidFill>
                <a:latin typeface="Calibri"/>
                <a:cs typeface="Calibri"/>
              </a:rPr>
              <a:t>tolerabilidad y eficacia </a:t>
            </a:r>
            <a:r>
              <a:rPr lang="es-ES" spc="-13" dirty="0">
                <a:solidFill>
                  <a:prstClr val="black"/>
                </a:solidFill>
                <a:latin typeface="Calibri"/>
                <a:cs typeface="Calibri"/>
              </a:rPr>
              <a:t>de KSM-66</a:t>
            </a:r>
            <a:r>
              <a:rPr lang="es-ES" spc="9" dirty="0">
                <a:solidFill>
                  <a:prstClr val="black"/>
                </a:solidFill>
                <a:latin typeface="Calibri"/>
                <a:cs typeface="Calibri"/>
              </a:rPr>
              <a:t> </a:t>
            </a:r>
            <a:r>
              <a:rPr lang="es-ES" spc="-13" dirty="0">
                <a:solidFill>
                  <a:prstClr val="black"/>
                </a:solidFill>
                <a:latin typeface="Calibri"/>
                <a:cs typeface="Calibri"/>
              </a:rPr>
              <a:t>en</a:t>
            </a:r>
            <a:r>
              <a:rPr lang="es-ES" dirty="0">
                <a:solidFill>
                  <a:prstClr val="black"/>
                </a:solidFill>
                <a:latin typeface="Calibri"/>
                <a:cs typeface="Calibri"/>
              </a:rPr>
              <a:t> </a:t>
            </a:r>
            <a:r>
              <a:rPr lang="es-ES" spc="-9" dirty="0">
                <a:solidFill>
                  <a:prstClr val="black"/>
                </a:solidFill>
                <a:latin typeface="Calibri"/>
                <a:cs typeface="Calibri"/>
              </a:rPr>
              <a:t>la</a:t>
            </a:r>
            <a:r>
              <a:rPr lang="es-ES" dirty="0">
                <a:solidFill>
                  <a:prstClr val="black"/>
                </a:solidFill>
                <a:latin typeface="Calibri"/>
                <a:cs typeface="Calibri"/>
              </a:rPr>
              <a:t> </a:t>
            </a:r>
            <a:r>
              <a:rPr lang="es-ES" spc="-9" dirty="0" err="1">
                <a:solidFill>
                  <a:prstClr val="black"/>
                </a:solidFill>
                <a:latin typeface="Calibri"/>
                <a:cs typeface="Calibri"/>
              </a:rPr>
              <a:t>oligoespermia</a:t>
            </a:r>
            <a:r>
              <a:rPr lang="es-ES" spc="4" dirty="0">
                <a:solidFill>
                  <a:prstClr val="black"/>
                </a:solidFill>
                <a:latin typeface="Calibri"/>
                <a:cs typeface="Calibri"/>
              </a:rPr>
              <a:t> </a:t>
            </a:r>
            <a:r>
              <a:rPr lang="es-ES" spc="-9" dirty="0">
                <a:solidFill>
                  <a:prstClr val="black"/>
                </a:solidFill>
                <a:latin typeface="Calibri"/>
                <a:cs typeface="Calibri"/>
              </a:rPr>
              <a:t>y</a:t>
            </a:r>
            <a:r>
              <a:rPr lang="es-ES" spc="4" dirty="0">
                <a:solidFill>
                  <a:prstClr val="black"/>
                </a:solidFill>
                <a:latin typeface="Calibri"/>
                <a:cs typeface="Calibri"/>
              </a:rPr>
              <a:t> </a:t>
            </a:r>
            <a:r>
              <a:rPr lang="es-ES" spc="-9" dirty="0">
                <a:solidFill>
                  <a:prstClr val="black"/>
                </a:solidFill>
                <a:latin typeface="Calibri"/>
                <a:cs typeface="Calibri"/>
              </a:rPr>
              <a:t>la</a:t>
            </a:r>
            <a:r>
              <a:rPr lang="es-ES" spc="4" dirty="0">
                <a:solidFill>
                  <a:prstClr val="black"/>
                </a:solidFill>
                <a:latin typeface="Calibri"/>
                <a:cs typeface="Calibri"/>
              </a:rPr>
              <a:t> </a:t>
            </a:r>
            <a:r>
              <a:rPr lang="es-ES" spc="-9" dirty="0">
                <a:solidFill>
                  <a:prstClr val="black"/>
                </a:solidFill>
                <a:latin typeface="Calibri"/>
                <a:cs typeface="Calibri"/>
              </a:rPr>
              <a:t>disfunción</a:t>
            </a:r>
            <a:r>
              <a:rPr lang="es-ES" spc="4" dirty="0">
                <a:solidFill>
                  <a:prstClr val="black"/>
                </a:solidFill>
                <a:latin typeface="Calibri"/>
                <a:cs typeface="Calibri"/>
              </a:rPr>
              <a:t> </a:t>
            </a:r>
            <a:r>
              <a:rPr lang="es-ES" spc="-9" dirty="0">
                <a:solidFill>
                  <a:prstClr val="black"/>
                </a:solidFill>
                <a:latin typeface="Calibri"/>
                <a:cs typeface="Calibri"/>
              </a:rPr>
              <a:t>sexual</a:t>
            </a:r>
            <a:r>
              <a:rPr lang="es-ES" spc="4" dirty="0">
                <a:solidFill>
                  <a:prstClr val="black"/>
                </a:solidFill>
                <a:latin typeface="Calibri"/>
                <a:cs typeface="Calibri"/>
              </a:rPr>
              <a:t> </a:t>
            </a:r>
            <a:r>
              <a:rPr lang="es-ES" spc="-9" dirty="0">
                <a:solidFill>
                  <a:prstClr val="black"/>
                </a:solidFill>
                <a:latin typeface="Calibri"/>
                <a:cs typeface="Calibri"/>
              </a:rPr>
              <a:t>masculina</a:t>
            </a:r>
            <a:endParaRPr lang="es-ES" dirty="0">
              <a:solidFill>
                <a:prstClr val="black"/>
              </a:solidFill>
              <a:latin typeface="Calibri"/>
              <a:cs typeface="Calibri"/>
            </a:endParaRPr>
          </a:p>
          <a:p>
            <a:pPr defTabSz="819047">
              <a:spcBef>
                <a:spcPts val="37"/>
              </a:spcBef>
              <a:buClr>
                <a:srgbClr val="B52024"/>
              </a:buClr>
              <a:buFont typeface="Calibri"/>
              <a:buChar char="•"/>
            </a:pPr>
            <a:endParaRPr lang="es-ES" dirty="0">
              <a:solidFill>
                <a:prstClr val="black"/>
              </a:solidFill>
              <a:latin typeface="Times New Roman"/>
              <a:cs typeface="Times New Roman"/>
            </a:endParaRPr>
          </a:p>
          <a:p>
            <a:pPr marL="330473" indent="-319078" defTabSz="819047">
              <a:buClr>
                <a:srgbClr val="B52024"/>
              </a:buClr>
              <a:buFont typeface="Calibri"/>
              <a:buChar char="•"/>
              <a:tabLst>
                <a:tab pos="331044" algn="l"/>
              </a:tabLst>
            </a:pPr>
            <a:r>
              <a:rPr lang="es-ES" spc="-9" dirty="0">
                <a:solidFill>
                  <a:srgbClr val="177C3E"/>
                </a:solidFill>
                <a:latin typeface="Calibri"/>
                <a:cs typeface="Calibri"/>
              </a:rPr>
              <a:t>DISE</a:t>
            </a:r>
            <a:r>
              <a:rPr lang="es-ES" spc="-18" dirty="0">
                <a:solidFill>
                  <a:srgbClr val="177C3E"/>
                </a:solidFill>
                <a:latin typeface="Calibri"/>
                <a:cs typeface="Calibri"/>
              </a:rPr>
              <a:t>Ñ</a:t>
            </a:r>
            <a:r>
              <a:rPr lang="es-ES" spc="-13" dirty="0">
                <a:solidFill>
                  <a:srgbClr val="177C3E"/>
                </a:solidFill>
                <a:latin typeface="Calibri"/>
                <a:cs typeface="Calibri"/>
              </a:rPr>
              <a:t>O</a:t>
            </a:r>
            <a:r>
              <a:rPr lang="es-ES" spc="-4" dirty="0">
                <a:solidFill>
                  <a:srgbClr val="177C3E"/>
                </a:solidFill>
                <a:latin typeface="Calibri"/>
                <a:cs typeface="Calibri"/>
              </a:rPr>
              <a:t> </a:t>
            </a:r>
            <a:r>
              <a:rPr lang="es-ES" spc="-13" dirty="0">
                <a:solidFill>
                  <a:srgbClr val="177C3E"/>
                </a:solidFill>
                <a:latin typeface="Calibri"/>
                <a:cs typeface="Calibri"/>
              </a:rPr>
              <a:t>DEL</a:t>
            </a:r>
            <a:r>
              <a:rPr lang="es-ES" spc="-4" dirty="0">
                <a:solidFill>
                  <a:srgbClr val="177C3E"/>
                </a:solidFill>
                <a:latin typeface="Calibri"/>
                <a:cs typeface="Calibri"/>
              </a:rPr>
              <a:t> </a:t>
            </a:r>
            <a:r>
              <a:rPr lang="es-ES" spc="-13" dirty="0">
                <a:solidFill>
                  <a:srgbClr val="177C3E"/>
                </a:solidFill>
                <a:latin typeface="Calibri"/>
                <a:cs typeface="Calibri"/>
              </a:rPr>
              <a:t>ESTUDIO</a:t>
            </a:r>
            <a:r>
              <a:rPr lang="es-ES" spc="-9" dirty="0">
                <a:solidFill>
                  <a:srgbClr val="177C3E"/>
                </a:solidFill>
                <a:latin typeface="Calibri"/>
                <a:cs typeface="Calibri"/>
              </a:rPr>
              <a:t>:</a:t>
            </a:r>
            <a:r>
              <a:rPr lang="es-ES" spc="4" dirty="0">
                <a:solidFill>
                  <a:srgbClr val="177C3E"/>
                </a:solidFill>
                <a:latin typeface="Calibri"/>
                <a:cs typeface="Calibri"/>
              </a:rPr>
              <a:t> </a:t>
            </a:r>
            <a:r>
              <a:rPr lang="es-ES" spc="-9" dirty="0" err="1">
                <a:solidFill>
                  <a:prstClr val="black"/>
                </a:solidFill>
                <a:latin typeface="Calibri"/>
                <a:cs typeface="Calibri"/>
              </a:rPr>
              <a:t>Randomizado</a:t>
            </a:r>
            <a:r>
              <a:rPr lang="es-ES" spc="-4" dirty="0">
                <a:solidFill>
                  <a:prstClr val="black"/>
                </a:solidFill>
                <a:latin typeface="Calibri"/>
                <a:cs typeface="Calibri"/>
              </a:rPr>
              <a:t> , </a:t>
            </a:r>
            <a:r>
              <a:rPr lang="es-ES" spc="-9" dirty="0">
                <a:solidFill>
                  <a:prstClr val="black"/>
                </a:solidFill>
                <a:latin typeface="Calibri"/>
                <a:cs typeface="Calibri"/>
              </a:rPr>
              <a:t>doble</a:t>
            </a:r>
            <a:r>
              <a:rPr lang="es-ES" spc="-4" dirty="0">
                <a:solidFill>
                  <a:prstClr val="black"/>
                </a:solidFill>
                <a:latin typeface="Calibri"/>
                <a:cs typeface="Calibri"/>
              </a:rPr>
              <a:t> </a:t>
            </a:r>
            <a:r>
              <a:rPr lang="es-ES" spc="-9" dirty="0">
                <a:solidFill>
                  <a:prstClr val="black"/>
                </a:solidFill>
                <a:latin typeface="Calibri"/>
                <a:cs typeface="Calibri"/>
              </a:rPr>
              <a:t>ciego</a:t>
            </a:r>
            <a:r>
              <a:rPr lang="es-ES" spc="-4" dirty="0">
                <a:solidFill>
                  <a:prstClr val="black"/>
                </a:solidFill>
                <a:latin typeface="Calibri"/>
                <a:cs typeface="Calibri"/>
              </a:rPr>
              <a:t> ,</a:t>
            </a:r>
            <a:r>
              <a:rPr lang="es-ES" dirty="0">
                <a:solidFill>
                  <a:prstClr val="black"/>
                </a:solidFill>
                <a:latin typeface="Calibri"/>
                <a:cs typeface="Calibri"/>
              </a:rPr>
              <a:t> </a:t>
            </a:r>
            <a:r>
              <a:rPr lang="es-ES" spc="-4" dirty="0">
                <a:solidFill>
                  <a:prstClr val="black"/>
                </a:solidFill>
                <a:latin typeface="Calibri"/>
                <a:cs typeface="Calibri"/>
              </a:rPr>
              <a:t> </a:t>
            </a:r>
            <a:r>
              <a:rPr lang="es-ES" spc="-9" dirty="0">
                <a:solidFill>
                  <a:prstClr val="black"/>
                </a:solidFill>
                <a:latin typeface="Calibri"/>
                <a:cs typeface="Calibri"/>
              </a:rPr>
              <a:t>controlado</a:t>
            </a:r>
            <a:r>
              <a:rPr lang="es-ES" spc="-4" dirty="0">
                <a:solidFill>
                  <a:prstClr val="black"/>
                </a:solidFill>
                <a:latin typeface="Calibri"/>
                <a:cs typeface="Calibri"/>
              </a:rPr>
              <a:t> </a:t>
            </a:r>
            <a:r>
              <a:rPr lang="es-ES" spc="-9" dirty="0">
                <a:solidFill>
                  <a:prstClr val="black"/>
                </a:solidFill>
                <a:latin typeface="Calibri"/>
                <a:cs typeface="Calibri"/>
              </a:rPr>
              <a:t>con</a:t>
            </a:r>
            <a:r>
              <a:rPr lang="es-ES" spc="-4" dirty="0">
                <a:solidFill>
                  <a:prstClr val="black"/>
                </a:solidFill>
                <a:latin typeface="Calibri"/>
                <a:cs typeface="Calibri"/>
              </a:rPr>
              <a:t> </a:t>
            </a:r>
            <a:r>
              <a:rPr lang="es-ES" spc="-9" dirty="0">
                <a:solidFill>
                  <a:prstClr val="black"/>
                </a:solidFill>
                <a:latin typeface="Calibri"/>
                <a:cs typeface="Calibri"/>
              </a:rPr>
              <a:t>placebo</a:t>
            </a:r>
            <a:endParaRPr lang="es-ES" dirty="0">
              <a:solidFill>
                <a:prstClr val="black"/>
              </a:solidFill>
              <a:latin typeface="Calibri"/>
              <a:cs typeface="Calibri"/>
            </a:endParaRPr>
          </a:p>
          <a:p>
            <a:pPr defTabSz="819047">
              <a:spcBef>
                <a:spcPts val="39"/>
              </a:spcBef>
              <a:buClr>
                <a:srgbClr val="B52024"/>
              </a:buClr>
              <a:buFont typeface="Calibri"/>
              <a:buChar char="•"/>
            </a:pPr>
            <a:endParaRPr lang="es-ES" dirty="0">
              <a:solidFill>
                <a:prstClr val="black"/>
              </a:solidFill>
              <a:latin typeface="Times New Roman"/>
              <a:cs typeface="Times New Roman"/>
            </a:endParaRPr>
          </a:p>
          <a:p>
            <a:pPr marL="330473" indent="-319078" defTabSz="819047">
              <a:buClr>
                <a:srgbClr val="B52024"/>
              </a:buClr>
              <a:buFont typeface="Calibri"/>
              <a:buChar char="•"/>
              <a:tabLst>
                <a:tab pos="331044" algn="l"/>
              </a:tabLst>
            </a:pPr>
            <a:r>
              <a:rPr lang="es-ES" spc="-13" dirty="0">
                <a:solidFill>
                  <a:srgbClr val="177C3E"/>
                </a:solidFill>
                <a:latin typeface="Calibri"/>
                <a:cs typeface="Calibri"/>
              </a:rPr>
              <a:t>TAMAÑO</a:t>
            </a:r>
            <a:r>
              <a:rPr lang="es-ES" spc="4" dirty="0">
                <a:solidFill>
                  <a:srgbClr val="177C3E"/>
                </a:solidFill>
                <a:latin typeface="Calibri"/>
                <a:cs typeface="Calibri"/>
              </a:rPr>
              <a:t> </a:t>
            </a:r>
            <a:r>
              <a:rPr lang="es-ES" spc="-13" dirty="0">
                <a:solidFill>
                  <a:srgbClr val="177C3E"/>
                </a:solidFill>
                <a:latin typeface="Calibri"/>
                <a:cs typeface="Calibri"/>
              </a:rPr>
              <a:t>DE</a:t>
            </a:r>
            <a:r>
              <a:rPr lang="es-ES" spc="4" dirty="0">
                <a:solidFill>
                  <a:srgbClr val="177C3E"/>
                </a:solidFill>
                <a:latin typeface="Calibri"/>
                <a:cs typeface="Calibri"/>
              </a:rPr>
              <a:t> </a:t>
            </a:r>
            <a:r>
              <a:rPr lang="es-ES" spc="-9" dirty="0">
                <a:solidFill>
                  <a:srgbClr val="177C3E"/>
                </a:solidFill>
                <a:latin typeface="Calibri"/>
                <a:cs typeface="Calibri"/>
              </a:rPr>
              <a:t>LA</a:t>
            </a:r>
            <a:r>
              <a:rPr lang="es-ES" spc="4" dirty="0">
                <a:solidFill>
                  <a:srgbClr val="177C3E"/>
                </a:solidFill>
                <a:latin typeface="Calibri"/>
                <a:cs typeface="Calibri"/>
              </a:rPr>
              <a:t> </a:t>
            </a:r>
            <a:r>
              <a:rPr lang="es-ES" spc="-13" dirty="0">
                <a:solidFill>
                  <a:srgbClr val="177C3E"/>
                </a:solidFill>
                <a:latin typeface="Calibri"/>
                <a:cs typeface="Calibri"/>
              </a:rPr>
              <a:t>MUESTRA</a:t>
            </a:r>
            <a:r>
              <a:rPr lang="es-ES" spc="-9" dirty="0">
                <a:solidFill>
                  <a:srgbClr val="177C3E"/>
                </a:solidFill>
                <a:latin typeface="Calibri"/>
                <a:cs typeface="Calibri"/>
              </a:rPr>
              <a:t>:</a:t>
            </a:r>
            <a:r>
              <a:rPr lang="es-ES" dirty="0">
                <a:solidFill>
                  <a:srgbClr val="177C3E"/>
                </a:solidFill>
                <a:latin typeface="Calibri"/>
                <a:cs typeface="Calibri"/>
              </a:rPr>
              <a:t>  </a:t>
            </a:r>
            <a:r>
              <a:rPr lang="es-ES" spc="-13" dirty="0">
                <a:solidFill>
                  <a:prstClr val="black"/>
                </a:solidFill>
                <a:latin typeface="Calibri"/>
                <a:cs typeface="Calibri"/>
              </a:rPr>
              <a:t>50</a:t>
            </a:r>
            <a:r>
              <a:rPr lang="es-ES" dirty="0">
                <a:solidFill>
                  <a:prstClr val="black"/>
                </a:solidFill>
                <a:latin typeface="Calibri"/>
                <a:cs typeface="Calibri"/>
              </a:rPr>
              <a:t> </a:t>
            </a:r>
            <a:r>
              <a:rPr lang="es-ES" spc="-9" dirty="0">
                <a:solidFill>
                  <a:prstClr val="black"/>
                </a:solidFill>
                <a:latin typeface="Calibri"/>
                <a:cs typeface="Calibri"/>
              </a:rPr>
              <a:t>sujetos</a:t>
            </a:r>
            <a:r>
              <a:rPr lang="es-ES" dirty="0">
                <a:solidFill>
                  <a:prstClr val="black"/>
                </a:solidFill>
                <a:latin typeface="Calibri"/>
                <a:cs typeface="Calibri"/>
              </a:rPr>
              <a:t> </a:t>
            </a:r>
            <a:r>
              <a:rPr lang="es-ES" spc="-9" dirty="0">
                <a:solidFill>
                  <a:prstClr val="black"/>
                </a:solidFill>
                <a:latin typeface="Calibri"/>
                <a:cs typeface="Calibri"/>
              </a:rPr>
              <a:t>planeados;</a:t>
            </a:r>
            <a:r>
              <a:rPr lang="es-ES" dirty="0">
                <a:solidFill>
                  <a:prstClr val="black"/>
                </a:solidFill>
                <a:latin typeface="Calibri"/>
                <a:cs typeface="Calibri"/>
              </a:rPr>
              <a:t> </a:t>
            </a:r>
            <a:r>
              <a:rPr lang="es-ES" spc="-13" dirty="0">
                <a:solidFill>
                  <a:prstClr val="black"/>
                </a:solidFill>
                <a:latin typeface="Calibri"/>
                <a:cs typeface="Calibri"/>
              </a:rPr>
              <a:t>46</a:t>
            </a:r>
            <a:r>
              <a:rPr lang="es-ES" dirty="0">
                <a:solidFill>
                  <a:prstClr val="black"/>
                </a:solidFill>
                <a:latin typeface="Calibri"/>
                <a:cs typeface="Calibri"/>
              </a:rPr>
              <a:t> </a:t>
            </a:r>
            <a:r>
              <a:rPr lang="es-ES" spc="-9" dirty="0">
                <a:solidFill>
                  <a:prstClr val="black"/>
                </a:solidFill>
                <a:latin typeface="Calibri"/>
                <a:cs typeface="Calibri"/>
              </a:rPr>
              <a:t>sujetos</a:t>
            </a:r>
            <a:r>
              <a:rPr lang="es-ES" dirty="0">
                <a:solidFill>
                  <a:prstClr val="black"/>
                </a:solidFill>
                <a:latin typeface="Calibri"/>
                <a:cs typeface="Calibri"/>
              </a:rPr>
              <a:t> </a:t>
            </a:r>
            <a:r>
              <a:rPr lang="es-ES" spc="-9" dirty="0">
                <a:solidFill>
                  <a:prstClr val="black"/>
                </a:solidFill>
                <a:latin typeface="Calibri"/>
                <a:cs typeface="Calibri"/>
              </a:rPr>
              <a:t>inscritos</a:t>
            </a:r>
            <a:endParaRPr lang="es-ES" dirty="0">
              <a:solidFill>
                <a:prstClr val="black"/>
              </a:solidFill>
              <a:latin typeface="Calibri"/>
              <a:cs typeface="Calibri"/>
            </a:endParaRPr>
          </a:p>
          <a:p>
            <a:pPr defTabSz="819047">
              <a:spcBef>
                <a:spcPts val="37"/>
              </a:spcBef>
              <a:buClr>
                <a:srgbClr val="B52024"/>
              </a:buClr>
              <a:buFont typeface="Calibri"/>
              <a:buChar char="•"/>
            </a:pPr>
            <a:endParaRPr lang="es-ES" dirty="0">
              <a:solidFill>
                <a:prstClr val="black"/>
              </a:solidFill>
              <a:latin typeface="Times New Roman"/>
              <a:cs typeface="Times New Roman"/>
            </a:endParaRPr>
          </a:p>
          <a:p>
            <a:pPr marL="330473" indent="-319078" defTabSz="819047">
              <a:buClr>
                <a:srgbClr val="B52024"/>
              </a:buClr>
              <a:buFont typeface="Calibri"/>
              <a:buChar char="•"/>
              <a:tabLst>
                <a:tab pos="331044" algn="l"/>
              </a:tabLst>
            </a:pPr>
            <a:r>
              <a:rPr lang="es-ES" spc="-13" dirty="0">
                <a:solidFill>
                  <a:srgbClr val="177C3E"/>
                </a:solidFill>
                <a:latin typeface="Calibri"/>
                <a:cs typeface="Calibri"/>
              </a:rPr>
              <a:t>DURACIÓN</a:t>
            </a:r>
            <a:r>
              <a:rPr lang="es-ES" spc="-4" dirty="0">
                <a:solidFill>
                  <a:srgbClr val="177C3E"/>
                </a:solidFill>
                <a:latin typeface="Calibri"/>
                <a:cs typeface="Calibri"/>
              </a:rPr>
              <a:t> </a:t>
            </a:r>
            <a:r>
              <a:rPr lang="es-ES" spc="-13" dirty="0">
                <a:solidFill>
                  <a:srgbClr val="177C3E"/>
                </a:solidFill>
                <a:latin typeface="Calibri"/>
                <a:cs typeface="Calibri"/>
              </a:rPr>
              <a:t>DEL</a:t>
            </a:r>
            <a:r>
              <a:rPr lang="es-ES" spc="-4" dirty="0">
                <a:solidFill>
                  <a:srgbClr val="177C3E"/>
                </a:solidFill>
                <a:latin typeface="Calibri"/>
                <a:cs typeface="Calibri"/>
              </a:rPr>
              <a:t> </a:t>
            </a:r>
            <a:r>
              <a:rPr lang="es-ES" spc="-13" dirty="0">
                <a:solidFill>
                  <a:srgbClr val="177C3E"/>
                </a:solidFill>
                <a:latin typeface="Calibri"/>
                <a:cs typeface="Calibri"/>
              </a:rPr>
              <a:t>ESTUDIO</a:t>
            </a:r>
            <a:r>
              <a:rPr lang="es-ES" spc="-9" dirty="0">
                <a:solidFill>
                  <a:srgbClr val="177C3E"/>
                </a:solidFill>
                <a:latin typeface="Calibri"/>
                <a:cs typeface="Calibri"/>
              </a:rPr>
              <a:t>:</a:t>
            </a:r>
            <a:r>
              <a:rPr lang="es-ES" dirty="0">
                <a:solidFill>
                  <a:srgbClr val="177C3E"/>
                </a:solidFill>
                <a:latin typeface="Calibri"/>
                <a:cs typeface="Calibri"/>
              </a:rPr>
              <a:t>  </a:t>
            </a:r>
            <a:r>
              <a:rPr lang="es-ES" spc="-13" dirty="0">
                <a:solidFill>
                  <a:prstClr val="black"/>
                </a:solidFill>
                <a:latin typeface="Calibri"/>
                <a:cs typeface="Calibri"/>
              </a:rPr>
              <a:t>12</a:t>
            </a:r>
            <a:r>
              <a:rPr lang="es-ES" dirty="0">
                <a:solidFill>
                  <a:prstClr val="black"/>
                </a:solidFill>
                <a:latin typeface="Calibri"/>
                <a:cs typeface="Calibri"/>
              </a:rPr>
              <a:t> </a:t>
            </a:r>
            <a:r>
              <a:rPr lang="es-ES" spc="-13" dirty="0">
                <a:solidFill>
                  <a:prstClr val="black"/>
                </a:solidFill>
                <a:latin typeface="Calibri"/>
                <a:cs typeface="Calibri"/>
              </a:rPr>
              <a:t>Semanas</a:t>
            </a:r>
            <a:endParaRPr lang="es-ES" dirty="0">
              <a:solidFill>
                <a:prstClr val="black"/>
              </a:solidFill>
              <a:latin typeface="Calibri"/>
              <a:cs typeface="Calibri"/>
            </a:endParaRPr>
          </a:p>
          <a:p>
            <a:pPr defTabSz="819047">
              <a:spcBef>
                <a:spcPts val="37"/>
              </a:spcBef>
              <a:buClr>
                <a:srgbClr val="B52024"/>
              </a:buClr>
              <a:buFont typeface="Calibri"/>
              <a:buChar char="•"/>
            </a:pPr>
            <a:endParaRPr lang="es-ES" dirty="0">
              <a:solidFill>
                <a:prstClr val="black"/>
              </a:solidFill>
              <a:latin typeface="Times New Roman"/>
              <a:cs typeface="Times New Roman"/>
            </a:endParaRPr>
          </a:p>
          <a:p>
            <a:pPr marL="329904" indent="-318509" defTabSz="819047">
              <a:buClr>
                <a:srgbClr val="B52024"/>
              </a:buClr>
              <a:buFont typeface="Calibri"/>
              <a:buChar char="•"/>
              <a:tabLst>
                <a:tab pos="330473" algn="l"/>
              </a:tabLst>
            </a:pPr>
            <a:r>
              <a:rPr lang="es-ES" spc="-9" dirty="0">
                <a:solidFill>
                  <a:srgbClr val="177C3E"/>
                </a:solidFill>
                <a:latin typeface="Calibri"/>
                <a:cs typeface="Calibri"/>
              </a:rPr>
              <a:t>DOSIS:</a:t>
            </a:r>
            <a:r>
              <a:rPr lang="es-ES" spc="4" dirty="0">
                <a:solidFill>
                  <a:srgbClr val="177C3E"/>
                </a:solidFill>
                <a:latin typeface="Calibri"/>
                <a:cs typeface="Calibri"/>
              </a:rPr>
              <a:t> </a:t>
            </a:r>
            <a:r>
              <a:rPr lang="es-ES" spc="-13" dirty="0">
                <a:solidFill>
                  <a:prstClr val="black"/>
                </a:solidFill>
                <a:latin typeface="Calibri"/>
                <a:cs typeface="Calibri"/>
              </a:rPr>
              <a:t>225</a:t>
            </a:r>
            <a:r>
              <a:rPr lang="es-ES" dirty="0">
                <a:solidFill>
                  <a:prstClr val="black"/>
                </a:solidFill>
                <a:latin typeface="Calibri"/>
                <a:cs typeface="Calibri"/>
              </a:rPr>
              <a:t> </a:t>
            </a:r>
            <a:r>
              <a:rPr lang="es-ES" spc="-22" dirty="0">
                <a:solidFill>
                  <a:prstClr val="black"/>
                </a:solidFill>
                <a:latin typeface="Calibri"/>
                <a:cs typeface="Calibri"/>
              </a:rPr>
              <a:t>m</a:t>
            </a:r>
            <a:r>
              <a:rPr lang="es-ES" spc="-9" dirty="0">
                <a:solidFill>
                  <a:prstClr val="black"/>
                </a:solidFill>
                <a:latin typeface="Calibri"/>
                <a:cs typeface="Calibri"/>
              </a:rPr>
              <a:t>g</a:t>
            </a:r>
            <a:r>
              <a:rPr lang="es-ES" dirty="0">
                <a:solidFill>
                  <a:prstClr val="black"/>
                </a:solidFill>
                <a:latin typeface="Calibri"/>
                <a:cs typeface="Calibri"/>
              </a:rPr>
              <a:t> </a:t>
            </a:r>
            <a:r>
              <a:rPr lang="es-ES" spc="-9" dirty="0">
                <a:solidFill>
                  <a:prstClr val="black"/>
                </a:solidFill>
                <a:latin typeface="Calibri"/>
                <a:cs typeface="Calibri"/>
              </a:rPr>
              <a:t>tres</a:t>
            </a:r>
            <a:r>
              <a:rPr lang="es-ES" dirty="0">
                <a:solidFill>
                  <a:prstClr val="black"/>
                </a:solidFill>
                <a:latin typeface="Calibri"/>
                <a:cs typeface="Calibri"/>
              </a:rPr>
              <a:t> </a:t>
            </a:r>
            <a:r>
              <a:rPr lang="es-ES" spc="-13" dirty="0">
                <a:solidFill>
                  <a:prstClr val="black"/>
                </a:solidFill>
                <a:latin typeface="Calibri"/>
                <a:cs typeface="Calibri"/>
              </a:rPr>
              <a:t>v</a:t>
            </a:r>
            <a:r>
              <a:rPr lang="es-ES" spc="-9" dirty="0">
                <a:solidFill>
                  <a:prstClr val="black"/>
                </a:solidFill>
                <a:latin typeface="Calibri"/>
                <a:cs typeface="Calibri"/>
              </a:rPr>
              <a:t>eces</a:t>
            </a:r>
            <a:r>
              <a:rPr lang="es-ES" dirty="0">
                <a:solidFill>
                  <a:prstClr val="black"/>
                </a:solidFill>
                <a:latin typeface="Calibri"/>
                <a:cs typeface="Calibri"/>
              </a:rPr>
              <a:t> </a:t>
            </a:r>
            <a:r>
              <a:rPr lang="es-ES" spc="-9" dirty="0">
                <a:solidFill>
                  <a:prstClr val="black"/>
                </a:solidFill>
                <a:latin typeface="Calibri"/>
                <a:cs typeface="Calibri"/>
              </a:rPr>
              <a:t>al</a:t>
            </a:r>
            <a:r>
              <a:rPr lang="es-ES" dirty="0">
                <a:solidFill>
                  <a:prstClr val="black"/>
                </a:solidFill>
                <a:latin typeface="Calibri"/>
                <a:cs typeface="Calibri"/>
              </a:rPr>
              <a:t> </a:t>
            </a:r>
            <a:r>
              <a:rPr lang="es-ES" spc="-9" dirty="0">
                <a:solidFill>
                  <a:prstClr val="black"/>
                </a:solidFill>
                <a:latin typeface="Calibri"/>
                <a:cs typeface="Calibri"/>
              </a:rPr>
              <a:t>día</a:t>
            </a:r>
          </a:p>
          <a:p>
            <a:pPr marL="329904" indent="-318509" defTabSz="819047">
              <a:lnSpc>
                <a:spcPts val="2145"/>
              </a:lnSpc>
              <a:buClr>
                <a:srgbClr val="B52024"/>
              </a:buClr>
              <a:buFont typeface="Calibri"/>
              <a:buChar char="•"/>
              <a:tabLst>
                <a:tab pos="330473" algn="l"/>
              </a:tabLst>
            </a:pPr>
            <a:r>
              <a:rPr lang="es-ES" spc="-13" dirty="0">
                <a:solidFill>
                  <a:srgbClr val="177C3E"/>
                </a:solidFill>
                <a:latin typeface="Calibri"/>
                <a:cs typeface="Calibri"/>
              </a:rPr>
              <a:t>PARAMETROS DE EVALUACIÓN</a:t>
            </a:r>
            <a:r>
              <a:rPr lang="es-ES" spc="-4" dirty="0">
                <a:solidFill>
                  <a:srgbClr val="177C3E"/>
                </a:solidFill>
                <a:latin typeface="Calibri"/>
                <a:cs typeface="Calibri"/>
              </a:rPr>
              <a:t> </a:t>
            </a:r>
            <a:r>
              <a:rPr lang="es-ES" spc="-13" dirty="0">
                <a:solidFill>
                  <a:srgbClr val="177C3E"/>
                </a:solidFill>
                <a:latin typeface="Calibri"/>
                <a:cs typeface="Calibri"/>
              </a:rPr>
              <a:t>DE</a:t>
            </a:r>
            <a:r>
              <a:rPr lang="es-ES" dirty="0">
                <a:solidFill>
                  <a:srgbClr val="177C3E"/>
                </a:solidFill>
                <a:latin typeface="Calibri"/>
                <a:cs typeface="Calibri"/>
              </a:rPr>
              <a:t> </a:t>
            </a:r>
            <a:r>
              <a:rPr lang="es-ES" spc="-9" dirty="0">
                <a:solidFill>
                  <a:srgbClr val="177C3E"/>
                </a:solidFill>
                <a:latin typeface="Calibri"/>
                <a:cs typeface="Calibri"/>
              </a:rPr>
              <a:t>EFICACIA</a:t>
            </a:r>
            <a:endParaRPr lang="es-ES" dirty="0">
              <a:solidFill>
                <a:prstClr val="black"/>
              </a:solidFill>
              <a:latin typeface="Calibri"/>
              <a:cs typeface="Calibri"/>
            </a:endParaRPr>
          </a:p>
          <a:p>
            <a:pPr marL="334462" marR="4559" defTabSz="819047">
              <a:lnSpc>
                <a:spcPts val="2154"/>
              </a:lnSpc>
              <a:spcBef>
                <a:spcPts val="63"/>
              </a:spcBef>
            </a:pPr>
            <a:r>
              <a:rPr lang="es-ES" spc="-13" dirty="0">
                <a:solidFill>
                  <a:prstClr val="black"/>
                </a:solidFill>
                <a:latin typeface="Calibri"/>
                <a:cs typeface="Calibri"/>
              </a:rPr>
              <a:t>Volumen </a:t>
            </a:r>
            <a:r>
              <a:rPr lang="es-ES" spc="-9" dirty="0">
                <a:solidFill>
                  <a:prstClr val="black"/>
                </a:solidFill>
                <a:latin typeface="Calibri"/>
                <a:cs typeface="Calibri"/>
              </a:rPr>
              <a:t>y </a:t>
            </a:r>
            <a:r>
              <a:rPr lang="es-ES" spc="-13" dirty="0">
                <a:solidFill>
                  <a:prstClr val="black"/>
                </a:solidFill>
                <a:latin typeface="Calibri"/>
                <a:cs typeface="Calibri"/>
              </a:rPr>
              <a:t>pH de </a:t>
            </a:r>
            <a:r>
              <a:rPr lang="es-ES" spc="-9" dirty="0">
                <a:solidFill>
                  <a:prstClr val="black"/>
                </a:solidFill>
                <a:latin typeface="Calibri"/>
                <a:cs typeface="Calibri"/>
              </a:rPr>
              <a:t>la eyaculación, el recuento total </a:t>
            </a:r>
            <a:r>
              <a:rPr lang="es-ES" spc="-13" dirty="0">
                <a:solidFill>
                  <a:prstClr val="black"/>
                </a:solidFill>
                <a:latin typeface="Calibri"/>
                <a:cs typeface="Calibri"/>
              </a:rPr>
              <a:t>de </a:t>
            </a:r>
            <a:r>
              <a:rPr lang="es-ES" spc="-9" dirty="0">
                <a:solidFill>
                  <a:prstClr val="black"/>
                </a:solidFill>
                <a:latin typeface="Calibri"/>
                <a:cs typeface="Calibri"/>
              </a:rPr>
              <a:t>espermatozoides, la motilidad totales y parcial, la morfología, la testosterona sérica, </a:t>
            </a:r>
            <a:r>
              <a:rPr lang="es-ES" spc="-13" dirty="0">
                <a:solidFill>
                  <a:prstClr val="black"/>
                </a:solidFill>
                <a:latin typeface="Calibri"/>
                <a:cs typeface="Calibri"/>
              </a:rPr>
              <a:t>FSH </a:t>
            </a:r>
            <a:r>
              <a:rPr lang="es-ES" spc="-9" dirty="0">
                <a:solidFill>
                  <a:prstClr val="black"/>
                </a:solidFill>
                <a:latin typeface="Calibri"/>
                <a:cs typeface="Calibri"/>
              </a:rPr>
              <a:t>suero </a:t>
            </a:r>
            <a:r>
              <a:rPr lang="es-ES" spc="-4" dirty="0">
                <a:solidFill>
                  <a:prstClr val="black"/>
                </a:solidFill>
                <a:latin typeface="Calibri"/>
                <a:cs typeface="Calibri"/>
              </a:rPr>
              <a:t>, </a:t>
            </a:r>
            <a:r>
              <a:rPr lang="es-ES" spc="4" dirty="0">
                <a:solidFill>
                  <a:prstClr val="black"/>
                </a:solidFill>
                <a:latin typeface="Calibri"/>
                <a:cs typeface="Calibri"/>
              </a:rPr>
              <a:t> </a:t>
            </a:r>
            <a:r>
              <a:rPr lang="es-ES" spc="-13" dirty="0">
                <a:solidFill>
                  <a:prstClr val="black"/>
                </a:solidFill>
                <a:latin typeface="Calibri"/>
                <a:cs typeface="Calibri"/>
              </a:rPr>
              <a:t>LH</a:t>
            </a:r>
            <a:r>
              <a:rPr lang="es-ES" spc="-9" dirty="0">
                <a:solidFill>
                  <a:prstClr val="black"/>
                </a:solidFill>
                <a:latin typeface="Calibri"/>
                <a:cs typeface="Calibri"/>
              </a:rPr>
              <a:t> en</a:t>
            </a:r>
            <a:r>
              <a:rPr lang="es-ES" dirty="0">
                <a:solidFill>
                  <a:prstClr val="black"/>
                </a:solidFill>
                <a:latin typeface="Calibri"/>
                <a:cs typeface="Calibri"/>
              </a:rPr>
              <a:t> </a:t>
            </a:r>
            <a:r>
              <a:rPr lang="es-ES" spc="-9" dirty="0">
                <a:solidFill>
                  <a:prstClr val="black"/>
                </a:solidFill>
                <a:latin typeface="Calibri"/>
                <a:cs typeface="Calibri"/>
              </a:rPr>
              <a:t>suero,</a:t>
            </a:r>
            <a:r>
              <a:rPr lang="es-ES" dirty="0">
                <a:solidFill>
                  <a:prstClr val="black"/>
                </a:solidFill>
                <a:latin typeface="Calibri"/>
                <a:cs typeface="Calibri"/>
              </a:rPr>
              <a:t> </a:t>
            </a:r>
            <a:r>
              <a:rPr lang="es-ES" spc="-9" dirty="0">
                <a:solidFill>
                  <a:prstClr val="black"/>
                </a:solidFill>
                <a:latin typeface="Calibri"/>
                <a:cs typeface="Calibri"/>
              </a:rPr>
              <a:t>PRL</a:t>
            </a:r>
            <a:r>
              <a:rPr lang="es-ES" dirty="0">
                <a:solidFill>
                  <a:prstClr val="black"/>
                </a:solidFill>
                <a:latin typeface="Calibri"/>
                <a:cs typeface="Calibri"/>
              </a:rPr>
              <a:t> </a:t>
            </a:r>
            <a:r>
              <a:rPr lang="es-ES" spc="-13" dirty="0">
                <a:solidFill>
                  <a:prstClr val="black"/>
                </a:solidFill>
                <a:latin typeface="Calibri"/>
                <a:cs typeface="Calibri"/>
              </a:rPr>
              <a:t>en</a:t>
            </a:r>
            <a:r>
              <a:rPr lang="es-ES" dirty="0">
                <a:solidFill>
                  <a:prstClr val="black"/>
                </a:solidFill>
                <a:latin typeface="Calibri"/>
                <a:cs typeface="Calibri"/>
              </a:rPr>
              <a:t> </a:t>
            </a:r>
            <a:r>
              <a:rPr lang="es-ES" spc="-9" dirty="0">
                <a:solidFill>
                  <a:prstClr val="black"/>
                </a:solidFill>
                <a:latin typeface="Calibri"/>
                <a:cs typeface="Calibri"/>
              </a:rPr>
              <a:t>suero</a:t>
            </a:r>
          </a:p>
          <a:p>
            <a:pPr marL="334462" marR="4559" defTabSz="819047">
              <a:lnSpc>
                <a:spcPts val="2154"/>
              </a:lnSpc>
              <a:spcBef>
                <a:spcPts val="63"/>
              </a:spcBef>
            </a:pPr>
            <a:endParaRPr lang="es-ES" dirty="0">
              <a:solidFill>
                <a:prstClr val="black"/>
              </a:solidFill>
              <a:latin typeface="Calibri"/>
              <a:cs typeface="Calibri"/>
            </a:endParaRPr>
          </a:p>
          <a:p>
            <a:pPr marL="329904" indent="-318509" defTabSz="819047">
              <a:buClr>
                <a:srgbClr val="B52024"/>
              </a:buClr>
              <a:buFont typeface="Calibri"/>
              <a:buChar char="•"/>
              <a:tabLst>
                <a:tab pos="330473" algn="l"/>
              </a:tabLst>
            </a:pPr>
            <a:r>
              <a:rPr lang="es-ES" dirty="0">
                <a:solidFill>
                  <a:prstClr val="black"/>
                </a:solidFill>
                <a:latin typeface="Calibri"/>
                <a:cs typeface="Calibri"/>
              </a:rPr>
              <a:t>Estudio </a:t>
            </a:r>
            <a:r>
              <a:rPr lang="es-ES" dirty="0" err="1">
                <a:solidFill>
                  <a:prstClr val="black"/>
                </a:solidFill>
                <a:latin typeface="Calibri"/>
                <a:cs typeface="Calibri"/>
              </a:rPr>
              <a:t>multicentrico</a:t>
            </a:r>
            <a:r>
              <a:rPr lang="es-ES" dirty="0">
                <a:solidFill>
                  <a:prstClr val="black"/>
                </a:solidFill>
                <a:latin typeface="Calibri"/>
                <a:cs typeface="Calibri"/>
              </a:rPr>
              <a:t> con 5 investigadores lideres</a:t>
            </a:r>
          </a:p>
          <a:p>
            <a:pPr marL="329904" indent="-318509" defTabSz="819047">
              <a:buClr>
                <a:srgbClr val="B52024"/>
              </a:buClr>
              <a:buFont typeface="Calibri"/>
              <a:buChar char="•"/>
              <a:tabLst>
                <a:tab pos="330473" algn="l"/>
              </a:tabLst>
            </a:pPr>
            <a:endParaRPr lang="es-ES" dirty="0">
              <a:solidFill>
                <a:prstClr val="black"/>
              </a:solidFill>
              <a:latin typeface="Calibri"/>
              <a:cs typeface="Calibri"/>
            </a:endParaRPr>
          </a:p>
        </p:txBody>
      </p:sp>
      <p:sp>
        <p:nvSpPr>
          <p:cNvPr id="2" name="1 Marcador de pie de página"/>
          <p:cNvSpPr>
            <a:spLocks noGrp="1"/>
          </p:cNvSpPr>
          <p:nvPr>
            <p:ph type="ftr" sz="quarter" idx="11"/>
          </p:nvPr>
        </p:nvSpPr>
        <p:spPr/>
        <p:txBody>
          <a:bodyPr/>
          <a:lstStyle/>
          <a:p>
            <a:pPr marL="11377"/>
            <a:r>
              <a:rPr lang="es-ES" spc="-13"/>
              <a:t>Documento estrictamente reservado a los profesionales de la salud</a:t>
            </a:r>
            <a:endParaRPr lang="es-ES" spc="-13" dirty="0"/>
          </a:p>
        </p:txBody>
      </p:sp>
    </p:spTree>
    <p:extLst>
      <p:ext uri="{BB962C8B-B14F-4D97-AF65-F5344CB8AC3E}">
        <p14:creationId xmlns:p14="http://schemas.microsoft.com/office/powerpoint/2010/main" val="157247343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1770110415"/>
              </p:ext>
            </p:extLst>
          </p:nvPr>
        </p:nvGraphicFramePr>
        <p:xfrm>
          <a:off x="903563" y="760502"/>
          <a:ext cx="7339892" cy="3801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5 Rectángulo"/>
          <p:cNvSpPr/>
          <p:nvPr/>
        </p:nvSpPr>
        <p:spPr>
          <a:xfrm>
            <a:off x="484910" y="1745282"/>
            <a:ext cx="8243455" cy="636849"/>
          </a:xfrm>
          <a:prstGeom prst="rect">
            <a:avLst/>
          </a:prstGeom>
        </p:spPr>
        <p:txBody>
          <a:bodyPr wrap="square" lIns="82048" tIns="41025" rIns="82048" bIns="41025">
            <a:spAutoFit/>
          </a:bodyPr>
          <a:lstStyle/>
          <a:p>
            <a:pPr marL="11396" defTabSz="819047">
              <a:buClr>
                <a:srgbClr val="B52024"/>
              </a:buClr>
              <a:tabLst>
                <a:tab pos="330473" algn="l"/>
              </a:tabLst>
            </a:pPr>
            <a:r>
              <a:rPr lang="es-ES" dirty="0">
                <a:solidFill>
                  <a:prstClr val="black"/>
                </a:solidFill>
                <a:latin typeface="Calibri"/>
                <a:cs typeface="Calibri"/>
              </a:rPr>
              <a:t>Resultados :</a:t>
            </a:r>
          </a:p>
          <a:p>
            <a:pPr marL="11396" defTabSz="819047">
              <a:buClr>
                <a:srgbClr val="B52024"/>
              </a:buClr>
              <a:tabLst>
                <a:tab pos="330473" algn="l"/>
              </a:tabLst>
            </a:pPr>
            <a:endParaRPr lang="es-ES" dirty="0">
              <a:solidFill>
                <a:prstClr val="black"/>
              </a:solidFill>
              <a:latin typeface="Calibri"/>
              <a:cs typeface="Calibri"/>
            </a:endParaRPr>
          </a:p>
        </p:txBody>
      </p:sp>
      <p:graphicFrame>
        <p:nvGraphicFramePr>
          <p:cNvPr id="8" name="9 Gráfico"/>
          <p:cNvGraphicFramePr>
            <a:graphicFrameLocks/>
          </p:cNvGraphicFramePr>
          <p:nvPr>
            <p:extLst>
              <p:ext uri="{D42A27DB-BD31-4B8C-83A1-F6EECF244321}">
                <p14:modId xmlns:p14="http://schemas.microsoft.com/office/powerpoint/2010/main" val="736804990"/>
              </p:ext>
            </p:extLst>
          </p:nvPr>
        </p:nvGraphicFramePr>
        <p:xfrm>
          <a:off x="1593273" y="2218764"/>
          <a:ext cx="5888182" cy="3092824"/>
        </p:xfrm>
        <a:graphic>
          <a:graphicData uri="http://schemas.openxmlformats.org/drawingml/2006/chart">
            <c:chart xmlns:c="http://schemas.openxmlformats.org/drawingml/2006/chart" xmlns:r="http://schemas.openxmlformats.org/officeDocument/2006/relationships" r:id="rId8"/>
          </a:graphicData>
        </a:graphic>
      </p:graphicFrame>
      <p:sp>
        <p:nvSpPr>
          <p:cNvPr id="2" name="1 Marcador de pie de página"/>
          <p:cNvSpPr>
            <a:spLocks noGrp="1"/>
          </p:cNvSpPr>
          <p:nvPr>
            <p:ph type="ftr" sz="quarter" idx="11"/>
          </p:nvPr>
        </p:nvSpPr>
        <p:spPr/>
        <p:txBody>
          <a:bodyPr/>
          <a:lstStyle/>
          <a:p>
            <a:pPr marL="11377"/>
            <a:r>
              <a:rPr lang="es-ES" spc="-13"/>
              <a:t>Documento estrictamente reservado a los profesionales de la salud</a:t>
            </a:r>
            <a:endParaRPr lang="es-ES" spc="-13" dirty="0"/>
          </a:p>
        </p:txBody>
      </p:sp>
    </p:spTree>
    <p:extLst>
      <p:ext uri="{BB962C8B-B14F-4D97-AF65-F5344CB8AC3E}">
        <p14:creationId xmlns:p14="http://schemas.microsoft.com/office/powerpoint/2010/main" val="261213813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88" name="2 Gráfico"/>
          <p:cNvGraphicFramePr>
            <a:graphicFrameLocks/>
          </p:cNvGraphicFramePr>
          <p:nvPr>
            <p:extLst>
              <p:ext uri="{D42A27DB-BD31-4B8C-83A1-F6EECF244321}">
                <p14:modId xmlns:p14="http://schemas.microsoft.com/office/powerpoint/2010/main" val="97138042"/>
              </p:ext>
            </p:extLst>
          </p:nvPr>
        </p:nvGraphicFramePr>
        <p:xfrm>
          <a:off x="4641273" y="2084295"/>
          <a:ext cx="4156364" cy="24204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2 Diagrama"/>
          <p:cNvGraphicFramePr/>
          <p:nvPr>
            <p:extLst>
              <p:ext uri="{D42A27DB-BD31-4B8C-83A1-F6EECF244321}">
                <p14:modId xmlns:p14="http://schemas.microsoft.com/office/powerpoint/2010/main" val="3836004790"/>
              </p:ext>
            </p:extLst>
          </p:nvPr>
        </p:nvGraphicFramePr>
        <p:xfrm>
          <a:off x="2632363" y="455467"/>
          <a:ext cx="3394364" cy="5159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290" name="1 Gráfico"/>
          <p:cNvGraphicFramePr>
            <a:graphicFrameLocks/>
          </p:cNvGraphicFramePr>
          <p:nvPr>
            <p:extLst>
              <p:ext uri="{D42A27DB-BD31-4B8C-83A1-F6EECF244321}">
                <p14:modId xmlns:p14="http://schemas.microsoft.com/office/powerpoint/2010/main" val="503146316"/>
              </p:ext>
            </p:extLst>
          </p:nvPr>
        </p:nvGraphicFramePr>
        <p:xfrm>
          <a:off x="346363" y="2151529"/>
          <a:ext cx="4156364" cy="2420471"/>
        </p:xfrm>
        <a:graphic>
          <a:graphicData uri="http://schemas.openxmlformats.org/drawingml/2006/chart">
            <c:chart xmlns:c="http://schemas.openxmlformats.org/drawingml/2006/chart" xmlns:r="http://schemas.openxmlformats.org/officeDocument/2006/relationships" r:id="rId9"/>
          </a:graphicData>
        </a:graphic>
      </p:graphicFrame>
      <p:sp>
        <p:nvSpPr>
          <p:cNvPr id="2" name="1 Marcador de pie de página"/>
          <p:cNvSpPr>
            <a:spLocks noGrp="1"/>
          </p:cNvSpPr>
          <p:nvPr>
            <p:ph type="ftr" sz="quarter" idx="5"/>
          </p:nvPr>
        </p:nvSpPr>
        <p:spPr/>
        <p:txBody>
          <a:bodyPr/>
          <a:lstStyle/>
          <a:p>
            <a:pPr marL="11377"/>
            <a:r>
              <a:rPr lang="es-ES" spc="-13">
                <a:solidFill>
                  <a:prstClr val="white"/>
                </a:solidFill>
              </a:rPr>
              <a:t>Documento estrictamente reservado a los profesionales de la salud</a:t>
            </a:r>
            <a:endParaRPr lang="es-ES" spc="-13" dirty="0">
              <a:solidFill>
                <a:prstClr val="white"/>
              </a:solidFill>
            </a:endParaRPr>
          </a:p>
        </p:txBody>
      </p:sp>
    </p:spTree>
    <p:extLst>
      <p:ext uri="{BB962C8B-B14F-4D97-AF65-F5344CB8AC3E}">
        <p14:creationId xmlns:p14="http://schemas.microsoft.com/office/powerpoint/2010/main" val="49807804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1975096652"/>
              </p:ext>
            </p:extLst>
          </p:nvPr>
        </p:nvGraphicFramePr>
        <p:xfrm>
          <a:off x="2632365" y="455467"/>
          <a:ext cx="4710545" cy="5159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3 Gráfico"/>
          <p:cNvGraphicFramePr>
            <a:graphicFrameLocks/>
          </p:cNvGraphicFramePr>
          <p:nvPr>
            <p:extLst>
              <p:ext uri="{D42A27DB-BD31-4B8C-83A1-F6EECF244321}">
                <p14:modId xmlns:p14="http://schemas.microsoft.com/office/powerpoint/2010/main" val="1858792996"/>
              </p:ext>
            </p:extLst>
          </p:nvPr>
        </p:nvGraphicFramePr>
        <p:xfrm>
          <a:off x="484909" y="2151529"/>
          <a:ext cx="4156364" cy="2420471"/>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7" name="4 Gráfico"/>
          <p:cNvGraphicFramePr>
            <a:graphicFrameLocks/>
          </p:cNvGraphicFramePr>
          <p:nvPr>
            <p:extLst>
              <p:ext uri="{D42A27DB-BD31-4B8C-83A1-F6EECF244321}">
                <p14:modId xmlns:p14="http://schemas.microsoft.com/office/powerpoint/2010/main" val="444041578"/>
              </p:ext>
            </p:extLst>
          </p:nvPr>
        </p:nvGraphicFramePr>
        <p:xfrm>
          <a:off x="4710545" y="2084295"/>
          <a:ext cx="4156364" cy="2420471"/>
        </p:xfrm>
        <a:graphic>
          <a:graphicData uri="http://schemas.openxmlformats.org/drawingml/2006/chart">
            <c:chart xmlns:c="http://schemas.openxmlformats.org/drawingml/2006/chart" xmlns:r="http://schemas.openxmlformats.org/officeDocument/2006/relationships" r:id="rId9"/>
          </a:graphicData>
        </a:graphic>
      </p:graphicFrame>
      <p:sp>
        <p:nvSpPr>
          <p:cNvPr id="2" name="1 Marcador de pie de página"/>
          <p:cNvSpPr>
            <a:spLocks noGrp="1"/>
          </p:cNvSpPr>
          <p:nvPr>
            <p:ph type="ftr" sz="quarter" idx="5"/>
          </p:nvPr>
        </p:nvSpPr>
        <p:spPr/>
        <p:txBody>
          <a:bodyPr/>
          <a:lstStyle/>
          <a:p>
            <a:pPr marL="11377"/>
            <a:r>
              <a:rPr lang="es-ES" spc="-13">
                <a:solidFill>
                  <a:prstClr val="white"/>
                </a:solidFill>
              </a:rPr>
              <a:t>Documento estrictamente reservado a los profesionales de la salud</a:t>
            </a:r>
            <a:endParaRPr lang="es-ES" spc="-13" dirty="0">
              <a:solidFill>
                <a:prstClr val="white"/>
              </a:solidFill>
            </a:endParaRPr>
          </a:p>
        </p:txBody>
      </p:sp>
    </p:spTree>
    <p:extLst>
      <p:ext uri="{BB962C8B-B14F-4D97-AF65-F5344CB8AC3E}">
        <p14:creationId xmlns:p14="http://schemas.microsoft.com/office/powerpoint/2010/main" val="42812579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2640208433"/>
              </p:ext>
            </p:extLst>
          </p:nvPr>
        </p:nvGraphicFramePr>
        <p:xfrm>
          <a:off x="2632365" y="431500"/>
          <a:ext cx="4710545" cy="5159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5 Gráfico"/>
          <p:cNvGraphicFramePr>
            <a:graphicFrameLocks/>
          </p:cNvGraphicFramePr>
          <p:nvPr>
            <p:extLst>
              <p:ext uri="{D42A27DB-BD31-4B8C-83A1-F6EECF244321}">
                <p14:modId xmlns:p14="http://schemas.microsoft.com/office/powerpoint/2010/main" val="315714319"/>
              </p:ext>
            </p:extLst>
          </p:nvPr>
        </p:nvGraphicFramePr>
        <p:xfrm>
          <a:off x="623454" y="2218765"/>
          <a:ext cx="4156364" cy="2420471"/>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8" name="6 Gráfico"/>
          <p:cNvGraphicFramePr>
            <a:graphicFrameLocks/>
          </p:cNvGraphicFramePr>
          <p:nvPr>
            <p:extLst>
              <p:ext uri="{D42A27DB-BD31-4B8C-83A1-F6EECF244321}">
                <p14:modId xmlns:p14="http://schemas.microsoft.com/office/powerpoint/2010/main" val="2228003939"/>
              </p:ext>
            </p:extLst>
          </p:nvPr>
        </p:nvGraphicFramePr>
        <p:xfrm>
          <a:off x="4965290" y="2218765"/>
          <a:ext cx="3810000" cy="2420471"/>
        </p:xfrm>
        <a:graphic>
          <a:graphicData uri="http://schemas.openxmlformats.org/drawingml/2006/chart">
            <c:chart xmlns:c="http://schemas.openxmlformats.org/drawingml/2006/chart" xmlns:r="http://schemas.openxmlformats.org/officeDocument/2006/relationships" r:id="rId9"/>
          </a:graphicData>
        </a:graphic>
      </p:graphicFrame>
      <p:sp>
        <p:nvSpPr>
          <p:cNvPr id="2" name="1 Marcador de pie de página"/>
          <p:cNvSpPr>
            <a:spLocks noGrp="1"/>
          </p:cNvSpPr>
          <p:nvPr>
            <p:ph type="ftr" sz="quarter" idx="5"/>
          </p:nvPr>
        </p:nvSpPr>
        <p:spPr/>
        <p:txBody>
          <a:bodyPr/>
          <a:lstStyle/>
          <a:p>
            <a:pPr marL="11377"/>
            <a:r>
              <a:rPr lang="es-ES" spc="-13">
                <a:solidFill>
                  <a:prstClr val="white"/>
                </a:solidFill>
              </a:rPr>
              <a:t>Documento estrictamente reservado a los profesionales de la salud</a:t>
            </a:r>
            <a:endParaRPr lang="es-ES" spc="-13" dirty="0">
              <a:solidFill>
                <a:prstClr val="white"/>
              </a:solidFill>
            </a:endParaRPr>
          </a:p>
        </p:txBody>
      </p:sp>
    </p:spTree>
    <p:extLst>
      <p:ext uri="{BB962C8B-B14F-4D97-AF65-F5344CB8AC3E}">
        <p14:creationId xmlns:p14="http://schemas.microsoft.com/office/powerpoint/2010/main" val="232522869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1233796147"/>
              </p:ext>
            </p:extLst>
          </p:nvPr>
        </p:nvGraphicFramePr>
        <p:xfrm>
          <a:off x="1870365" y="437900"/>
          <a:ext cx="5264727" cy="5159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 name="7 Gráfico"/>
          <p:cNvGraphicFramePr>
            <a:graphicFrameLocks/>
          </p:cNvGraphicFramePr>
          <p:nvPr>
            <p:extLst>
              <p:ext uri="{D42A27DB-BD31-4B8C-83A1-F6EECF244321}">
                <p14:modId xmlns:p14="http://schemas.microsoft.com/office/powerpoint/2010/main" val="1881776764"/>
              </p:ext>
            </p:extLst>
          </p:nvPr>
        </p:nvGraphicFramePr>
        <p:xfrm>
          <a:off x="762000" y="2218765"/>
          <a:ext cx="4156364" cy="2420471"/>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7" name="8 Gráfico"/>
          <p:cNvGraphicFramePr>
            <a:graphicFrameLocks/>
          </p:cNvGraphicFramePr>
          <p:nvPr>
            <p:extLst>
              <p:ext uri="{D42A27DB-BD31-4B8C-83A1-F6EECF244321}">
                <p14:modId xmlns:p14="http://schemas.microsoft.com/office/powerpoint/2010/main" val="3897227578"/>
              </p:ext>
            </p:extLst>
          </p:nvPr>
        </p:nvGraphicFramePr>
        <p:xfrm>
          <a:off x="5126183" y="2286001"/>
          <a:ext cx="3671455" cy="2420471"/>
        </p:xfrm>
        <a:graphic>
          <a:graphicData uri="http://schemas.openxmlformats.org/drawingml/2006/chart">
            <c:chart xmlns:c="http://schemas.openxmlformats.org/drawingml/2006/chart" xmlns:r="http://schemas.openxmlformats.org/officeDocument/2006/relationships" r:id="rId9"/>
          </a:graphicData>
        </a:graphic>
      </p:graphicFrame>
      <p:sp>
        <p:nvSpPr>
          <p:cNvPr id="2" name="1 Marcador de pie de página"/>
          <p:cNvSpPr>
            <a:spLocks noGrp="1"/>
          </p:cNvSpPr>
          <p:nvPr>
            <p:ph type="ftr" sz="quarter" idx="5"/>
          </p:nvPr>
        </p:nvSpPr>
        <p:spPr/>
        <p:txBody>
          <a:bodyPr/>
          <a:lstStyle/>
          <a:p>
            <a:pPr marL="11377"/>
            <a:r>
              <a:rPr lang="es-ES" spc="-13">
                <a:solidFill>
                  <a:prstClr val="white"/>
                </a:solidFill>
              </a:rPr>
              <a:t>Documento estrictamente reservado a los profesionales de la salud</a:t>
            </a:r>
            <a:endParaRPr lang="es-ES" spc="-13" dirty="0">
              <a:solidFill>
                <a:prstClr val="white"/>
              </a:solidFill>
            </a:endParaRPr>
          </a:p>
        </p:txBody>
      </p:sp>
    </p:spTree>
    <p:extLst>
      <p:ext uri="{BB962C8B-B14F-4D97-AF65-F5344CB8AC3E}">
        <p14:creationId xmlns:p14="http://schemas.microsoft.com/office/powerpoint/2010/main" val="11819866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2546451552"/>
              </p:ext>
            </p:extLst>
          </p:nvPr>
        </p:nvGraphicFramePr>
        <p:xfrm>
          <a:off x="1870365" y="437900"/>
          <a:ext cx="5264727" cy="5159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9 Gráfico"/>
          <p:cNvGraphicFramePr>
            <a:graphicFrameLocks/>
          </p:cNvGraphicFramePr>
          <p:nvPr>
            <p:extLst>
              <p:ext uri="{D42A27DB-BD31-4B8C-83A1-F6EECF244321}">
                <p14:modId xmlns:p14="http://schemas.microsoft.com/office/powerpoint/2010/main" val="785815210"/>
              </p:ext>
            </p:extLst>
          </p:nvPr>
        </p:nvGraphicFramePr>
        <p:xfrm>
          <a:off x="623454" y="2218765"/>
          <a:ext cx="4156364" cy="2420471"/>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8" name="10 Gráfico"/>
          <p:cNvGraphicFramePr>
            <a:graphicFrameLocks/>
          </p:cNvGraphicFramePr>
          <p:nvPr>
            <p:extLst>
              <p:ext uri="{D42A27DB-BD31-4B8C-83A1-F6EECF244321}">
                <p14:modId xmlns:p14="http://schemas.microsoft.com/office/powerpoint/2010/main" val="3564742068"/>
              </p:ext>
            </p:extLst>
          </p:nvPr>
        </p:nvGraphicFramePr>
        <p:xfrm>
          <a:off x="4849091" y="2151529"/>
          <a:ext cx="3789888" cy="2420471"/>
        </p:xfrm>
        <a:graphic>
          <a:graphicData uri="http://schemas.openxmlformats.org/drawingml/2006/chart">
            <c:chart xmlns:c="http://schemas.openxmlformats.org/drawingml/2006/chart" xmlns:r="http://schemas.openxmlformats.org/officeDocument/2006/relationships" r:id="rId9"/>
          </a:graphicData>
        </a:graphic>
      </p:graphicFrame>
      <p:sp>
        <p:nvSpPr>
          <p:cNvPr id="2" name="1 Marcador de pie de página"/>
          <p:cNvSpPr>
            <a:spLocks noGrp="1"/>
          </p:cNvSpPr>
          <p:nvPr>
            <p:ph type="ftr" sz="quarter" idx="5"/>
          </p:nvPr>
        </p:nvSpPr>
        <p:spPr/>
        <p:txBody>
          <a:bodyPr/>
          <a:lstStyle/>
          <a:p>
            <a:pPr marL="11377"/>
            <a:r>
              <a:rPr lang="es-ES" spc="-13">
                <a:solidFill>
                  <a:prstClr val="white"/>
                </a:solidFill>
              </a:rPr>
              <a:t>Documento estrictamente reservado a los profesionales de la salud</a:t>
            </a:r>
            <a:endParaRPr lang="es-ES" spc="-13" dirty="0">
              <a:solidFill>
                <a:prstClr val="white"/>
              </a:solidFill>
            </a:endParaRPr>
          </a:p>
        </p:txBody>
      </p:sp>
    </p:spTree>
    <p:extLst>
      <p:ext uri="{BB962C8B-B14F-4D97-AF65-F5344CB8AC3E}">
        <p14:creationId xmlns:p14="http://schemas.microsoft.com/office/powerpoint/2010/main" val="344497195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365382625"/>
              </p:ext>
            </p:extLst>
          </p:nvPr>
        </p:nvGraphicFramePr>
        <p:xfrm>
          <a:off x="903563" y="210618"/>
          <a:ext cx="7339892" cy="3801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2 Rectángulo"/>
          <p:cNvSpPr/>
          <p:nvPr/>
        </p:nvSpPr>
        <p:spPr>
          <a:xfrm>
            <a:off x="467544" y="1484784"/>
            <a:ext cx="8174182" cy="4268613"/>
          </a:xfrm>
          <a:prstGeom prst="rect">
            <a:avLst/>
          </a:prstGeom>
        </p:spPr>
        <p:txBody>
          <a:bodyPr wrap="square" lIns="82048" tIns="41025" rIns="82048" bIns="41025">
            <a:spAutoFit/>
          </a:bodyPr>
          <a:lstStyle/>
          <a:p>
            <a:pPr defTabSz="819047"/>
            <a:r>
              <a:rPr lang="es-ES" sz="1600" dirty="0">
                <a:solidFill>
                  <a:prstClr val="black"/>
                </a:solidFill>
              </a:rPr>
              <a:t>La disfunción sexual femenina es un trastorno que se produce cuando hay un cambio significativo en el comportamiento sexual habitual de la mujer.</a:t>
            </a:r>
          </a:p>
          <a:p>
            <a:pPr defTabSz="819047"/>
            <a:endParaRPr lang="es-ES" sz="1600" dirty="0">
              <a:solidFill>
                <a:prstClr val="black"/>
              </a:solidFill>
            </a:endParaRPr>
          </a:p>
          <a:p>
            <a:pPr defTabSz="819047"/>
            <a:r>
              <a:rPr lang="es-ES" sz="1600" dirty="0">
                <a:solidFill>
                  <a:prstClr val="black"/>
                </a:solidFill>
              </a:rPr>
              <a:t>Disminuyen o incluso desaparecen los pensamientos y fantasías sexuales y se posponen o se evitan las relaciones.</a:t>
            </a:r>
          </a:p>
          <a:p>
            <a:pPr defTabSz="819047"/>
            <a:endParaRPr lang="es-ES" sz="1600" dirty="0">
              <a:solidFill>
                <a:prstClr val="black"/>
              </a:solidFill>
            </a:endParaRPr>
          </a:p>
          <a:p>
            <a:pPr defTabSz="819047"/>
            <a:r>
              <a:rPr lang="es-ES" sz="1600" dirty="0">
                <a:solidFill>
                  <a:prstClr val="black"/>
                </a:solidFill>
              </a:rPr>
              <a:t>Además, existe una incapacidad para disfrutar y esto afecta a la calidad de vida y a las relaciones personales. </a:t>
            </a:r>
          </a:p>
          <a:p>
            <a:pPr defTabSz="819047"/>
            <a:endParaRPr lang="es-ES" sz="1600" dirty="0">
              <a:solidFill>
                <a:prstClr val="black"/>
              </a:solidFill>
            </a:endParaRPr>
          </a:p>
          <a:p>
            <a:pPr defTabSz="819047"/>
            <a:r>
              <a:rPr lang="es-ES" sz="1600" dirty="0">
                <a:solidFill>
                  <a:prstClr val="black"/>
                </a:solidFill>
              </a:rPr>
              <a:t>En general, las cuatro áreas en las cuales las mujeres tienen dificultades son: el deseo, la excitación, el orgasmo y el dolor asociado al coito.</a:t>
            </a:r>
          </a:p>
          <a:p>
            <a:pPr defTabSz="819047"/>
            <a:endParaRPr lang="es-ES" sz="1600" dirty="0">
              <a:solidFill>
                <a:prstClr val="black"/>
              </a:solidFill>
            </a:endParaRPr>
          </a:p>
          <a:p>
            <a:pPr defTabSz="819047"/>
            <a:r>
              <a:rPr lang="es-ES" sz="1600" dirty="0">
                <a:solidFill>
                  <a:prstClr val="black"/>
                </a:solidFill>
              </a:rPr>
              <a:t>Tipos:</a:t>
            </a:r>
          </a:p>
          <a:p>
            <a:pPr marL="256402" indent="-256402" defTabSz="819047">
              <a:buFont typeface="Arial" pitchFamily="34" charset="0"/>
              <a:buChar char="•"/>
            </a:pPr>
            <a:r>
              <a:rPr lang="es-ES" sz="1600" dirty="0">
                <a:solidFill>
                  <a:prstClr val="black"/>
                </a:solidFill>
              </a:rPr>
              <a:t>Disfunciones del deseo sexual </a:t>
            </a:r>
            <a:r>
              <a:rPr lang="es-ES" sz="1600" dirty="0" err="1">
                <a:solidFill>
                  <a:prstClr val="black"/>
                </a:solidFill>
              </a:rPr>
              <a:t>hipoactivo</a:t>
            </a:r>
            <a:endParaRPr lang="es-ES" sz="1600" dirty="0">
              <a:solidFill>
                <a:prstClr val="black"/>
              </a:solidFill>
            </a:endParaRPr>
          </a:p>
          <a:p>
            <a:pPr marL="256402" indent="-256402" defTabSz="819047">
              <a:buFont typeface="Arial" pitchFamily="34" charset="0"/>
              <a:buChar char="•"/>
            </a:pPr>
            <a:r>
              <a:rPr lang="es-ES" sz="1600" dirty="0">
                <a:solidFill>
                  <a:prstClr val="black"/>
                </a:solidFill>
              </a:rPr>
              <a:t>Trastorno de excitación sexual:</a:t>
            </a:r>
          </a:p>
          <a:p>
            <a:pPr marL="256402" indent="-256402" defTabSz="819047">
              <a:buFont typeface="Arial" pitchFamily="34" charset="0"/>
              <a:buChar char="•"/>
            </a:pPr>
            <a:r>
              <a:rPr lang="es-ES" sz="1600" dirty="0">
                <a:solidFill>
                  <a:prstClr val="black"/>
                </a:solidFill>
              </a:rPr>
              <a:t> Dolor asociado al coito:</a:t>
            </a:r>
          </a:p>
          <a:p>
            <a:pPr marL="256402" indent="-256402" defTabSz="819047">
              <a:buFont typeface="Arial" pitchFamily="34" charset="0"/>
              <a:buChar char="•"/>
            </a:pPr>
            <a:r>
              <a:rPr lang="es-ES" sz="1600" dirty="0">
                <a:solidFill>
                  <a:prstClr val="black"/>
                </a:solidFill>
              </a:rPr>
              <a:t>Trastorno orgásmico:</a:t>
            </a:r>
          </a:p>
        </p:txBody>
      </p:sp>
      <p:sp>
        <p:nvSpPr>
          <p:cNvPr id="2" name="1 Marcador de pie de página"/>
          <p:cNvSpPr>
            <a:spLocks noGrp="1"/>
          </p:cNvSpPr>
          <p:nvPr>
            <p:ph type="ftr" sz="quarter" idx="11"/>
          </p:nvPr>
        </p:nvSpPr>
        <p:spPr/>
        <p:txBody>
          <a:bodyPr/>
          <a:lstStyle/>
          <a:p>
            <a:pPr marL="11377"/>
            <a:r>
              <a:rPr lang="es-ES" spc="-13"/>
              <a:t>Documento estrictamente reservado a los profesionales de la salud</a:t>
            </a:r>
            <a:endParaRPr lang="es-ES" spc="-13" dirty="0"/>
          </a:p>
        </p:txBody>
      </p:sp>
    </p:spTree>
    <p:extLst>
      <p:ext uri="{BB962C8B-B14F-4D97-AF65-F5344CB8AC3E}">
        <p14:creationId xmlns:p14="http://schemas.microsoft.com/office/powerpoint/2010/main" val="376746770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3235085654"/>
              </p:ext>
            </p:extLst>
          </p:nvPr>
        </p:nvGraphicFramePr>
        <p:xfrm>
          <a:off x="1039091" y="336177"/>
          <a:ext cx="7412182" cy="6246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2 CuadroTexto"/>
          <p:cNvSpPr txBox="1"/>
          <p:nvPr/>
        </p:nvSpPr>
        <p:spPr>
          <a:xfrm>
            <a:off x="831273" y="2084296"/>
            <a:ext cx="7273636" cy="3683837"/>
          </a:xfrm>
          <a:prstGeom prst="rect">
            <a:avLst/>
          </a:prstGeom>
          <a:noFill/>
        </p:spPr>
        <p:txBody>
          <a:bodyPr wrap="square" lIns="82048" tIns="41025" rIns="82048" bIns="41025" rtlCol="0">
            <a:spAutoFit/>
          </a:bodyPr>
          <a:lstStyle/>
          <a:p>
            <a:pPr marL="307682" indent="-307682" defTabSz="819047">
              <a:buFont typeface="+mj-lt"/>
              <a:buAutoNum type="arabicPeriod"/>
            </a:pPr>
            <a:r>
              <a:rPr lang="es-ES" b="1" dirty="0">
                <a:solidFill>
                  <a:prstClr val="black"/>
                </a:solidFill>
              </a:rPr>
              <a:t>El papel de la </a:t>
            </a:r>
            <a:r>
              <a:rPr lang="es-ES" b="1" dirty="0" err="1">
                <a:solidFill>
                  <a:prstClr val="black"/>
                </a:solidFill>
              </a:rPr>
              <a:t>Ashwaganda</a:t>
            </a:r>
            <a:r>
              <a:rPr lang="es-ES" b="1" dirty="0">
                <a:solidFill>
                  <a:prstClr val="black"/>
                </a:solidFill>
              </a:rPr>
              <a:t> en el stress </a:t>
            </a:r>
            <a:r>
              <a:rPr lang="es-ES" dirty="0">
                <a:solidFill>
                  <a:prstClr val="black"/>
                </a:solidFill>
              </a:rPr>
              <a:t>, el estrés crónico que produce la vida moderna puede conducir a una disfunción sexual en las mujeres, el estrés se asocia a un aumento del cortisol en sangre que a su vez está asociado con una disminución gonadal y sexual.</a:t>
            </a:r>
          </a:p>
          <a:p>
            <a:pPr marL="307682" indent="-307682" defTabSz="819047">
              <a:buFont typeface="+mj-lt"/>
              <a:buAutoNum type="arabicPeriod"/>
            </a:pPr>
            <a:endParaRPr lang="es-ES" dirty="0">
              <a:solidFill>
                <a:prstClr val="black"/>
              </a:solidFill>
            </a:endParaRPr>
          </a:p>
          <a:p>
            <a:pPr marL="307682" indent="-307682" defTabSz="819047">
              <a:buFont typeface="+mj-lt"/>
              <a:buAutoNum type="arabicPeriod"/>
            </a:pPr>
            <a:endParaRPr lang="es-ES" dirty="0">
              <a:solidFill>
                <a:prstClr val="black"/>
              </a:solidFill>
            </a:endParaRPr>
          </a:p>
          <a:p>
            <a:pPr marL="307682" indent="-307682" defTabSz="819047">
              <a:buFont typeface="+mj-lt"/>
              <a:buAutoNum type="arabicPeriod"/>
            </a:pPr>
            <a:endParaRPr lang="es-ES" dirty="0">
              <a:solidFill>
                <a:prstClr val="black"/>
              </a:solidFill>
            </a:endParaRPr>
          </a:p>
          <a:p>
            <a:pPr marL="307682" indent="-307682" defTabSz="819047">
              <a:buFont typeface="+mj-lt"/>
              <a:buAutoNum type="arabicPeriod"/>
            </a:pPr>
            <a:endParaRPr lang="es-ES" dirty="0">
              <a:solidFill>
                <a:prstClr val="black"/>
              </a:solidFill>
            </a:endParaRPr>
          </a:p>
          <a:p>
            <a:pPr marL="307682" indent="-307682" defTabSz="819047">
              <a:buFont typeface="+mj-lt"/>
              <a:buAutoNum type="arabicPeriod"/>
            </a:pPr>
            <a:r>
              <a:rPr lang="es-ES" b="1" dirty="0">
                <a:solidFill>
                  <a:prstClr val="black"/>
                </a:solidFill>
              </a:rPr>
              <a:t>El papel de la </a:t>
            </a:r>
            <a:r>
              <a:rPr lang="es-ES" b="1" dirty="0" err="1">
                <a:solidFill>
                  <a:prstClr val="black"/>
                </a:solidFill>
              </a:rPr>
              <a:t>Ashwaganda</a:t>
            </a:r>
            <a:r>
              <a:rPr lang="es-ES" b="1" dirty="0">
                <a:solidFill>
                  <a:prstClr val="black"/>
                </a:solidFill>
              </a:rPr>
              <a:t> en el aumento de la testosterona</a:t>
            </a:r>
            <a:r>
              <a:rPr lang="es-ES" dirty="0">
                <a:solidFill>
                  <a:prstClr val="black"/>
                </a:solidFill>
              </a:rPr>
              <a:t>, es </a:t>
            </a:r>
            <a:r>
              <a:rPr lang="es-ES" dirty="0" err="1">
                <a:solidFill>
                  <a:prstClr val="black"/>
                </a:solidFill>
              </a:rPr>
              <a:t>es</a:t>
            </a:r>
            <a:r>
              <a:rPr lang="es-ES" dirty="0">
                <a:solidFill>
                  <a:prstClr val="black"/>
                </a:solidFill>
              </a:rPr>
              <a:t> un factor en el síndrome de deficiencia de andrógenos que a su vez esta </a:t>
            </a:r>
            <a:r>
              <a:rPr lang="es-ES" dirty="0" err="1">
                <a:solidFill>
                  <a:prstClr val="black"/>
                </a:solidFill>
              </a:rPr>
              <a:t>asociaciado</a:t>
            </a:r>
            <a:r>
              <a:rPr lang="es-ES" dirty="0">
                <a:solidFill>
                  <a:prstClr val="black"/>
                </a:solidFill>
              </a:rPr>
              <a:t> con la disfunción sexual femenina</a:t>
            </a:r>
          </a:p>
        </p:txBody>
      </p:sp>
      <p:sp>
        <p:nvSpPr>
          <p:cNvPr id="4" name="3 Marcador de pie de página"/>
          <p:cNvSpPr>
            <a:spLocks noGrp="1"/>
          </p:cNvSpPr>
          <p:nvPr>
            <p:ph type="ftr" sz="quarter" idx="5"/>
          </p:nvPr>
        </p:nvSpPr>
        <p:spPr>
          <a:xfrm>
            <a:off x="304800" y="6410848"/>
            <a:ext cx="6643464" cy="365760"/>
          </a:xfrm>
        </p:spPr>
        <p:txBody>
          <a:bodyPr/>
          <a:lstStyle/>
          <a:p>
            <a:pPr marL="11377"/>
            <a:r>
              <a:rPr lang="es-ES" sz="1200" spc="-13" dirty="0">
                <a:solidFill>
                  <a:prstClr val="white"/>
                </a:solidFill>
              </a:rPr>
              <a:t>Documento estrictamente reservado a los profesionales de la salud</a:t>
            </a:r>
          </a:p>
        </p:txBody>
      </p:sp>
    </p:spTree>
    <p:extLst>
      <p:ext uri="{BB962C8B-B14F-4D97-AF65-F5344CB8AC3E}">
        <p14:creationId xmlns:p14="http://schemas.microsoft.com/office/powerpoint/2010/main" val="39930751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Marcador de pie de página"/>
          <p:cNvSpPr>
            <a:spLocks noGrp="1"/>
          </p:cNvSpPr>
          <p:nvPr>
            <p:ph type="ftr" sz="quarter" idx="5"/>
          </p:nvPr>
        </p:nvSpPr>
        <p:spPr>
          <a:xfrm>
            <a:off x="304800" y="6410848"/>
            <a:ext cx="7579568" cy="365760"/>
          </a:xfrm>
        </p:spPr>
        <p:txBody>
          <a:bodyPr/>
          <a:lstStyle/>
          <a:p>
            <a:pPr marL="11377"/>
            <a:r>
              <a:rPr lang="es-ES" sz="1100" spc="-13" dirty="0">
                <a:solidFill>
                  <a:prstClr val="white"/>
                </a:solidFill>
              </a:rPr>
              <a:t>Documento estrictamente reservado a los profesionales de la salud</a:t>
            </a:r>
          </a:p>
        </p:txBody>
      </p:sp>
      <p:sp>
        <p:nvSpPr>
          <p:cNvPr id="3" name="2 CuadroTexto"/>
          <p:cNvSpPr txBox="1"/>
          <p:nvPr/>
        </p:nvSpPr>
        <p:spPr>
          <a:xfrm>
            <a:off x="831274" y="470648"/>
            <a:ext cx="6996545" cy="359850"/>
          </a:xfrm>
          <a:prstGeom prst="rect">
            <a:avLst/>
          </a:prstGeom>
          <a:noFill/>
        </p:spPr>
        <p:txBody>
          <a:bodyPr wrap="square" lIns="82048" tIns="41025" rIns="82048" bIns="41025" rtlCol="0">
            <a:spAutoFit/>
          </a:bodyPr>
          <a:lstStyle/>
          <a:p>
            <a:pPr defTabSz="819047"/>
            <a:r>
              <a:rPr lang="es-ES" dirty="0">
                <a:solidFill>
                  <a:prstClr val="black"/>
                </a:solidFill>
              </a:rPr>
              <a:t>Componentes químicos de </a:t>
            </a:r>
            <a:r>
              <a:rPr lang="es-ES" dirty="0" err="1">
                <a:solidFill>
                  <a:prstClr val="black"/>
                </a:solidFill>
              </a:rPr>
              <a:t>Ashwaganda</a:t>
            </a:r>
            <a:endParaRPr lang="es-ES" dirty="0">
              <a:solidFill>
                <a:prstClr val="black"/>
              </a:solidFill>
            </a:endParaRPr>
          </a:p>
        </p:txBody>
      </p:sp>
      <p:sp>
        <p:nvSpPr>
          <p:cNvPr id="4" name="3 CuadroTexto"/>
          <p:cNvSpPr txBox="1"/>
          <p:nvPr/>
        </p:nvSpPr>
        <p:spPr>
          <a:xfrm>
            <a:off x="484909" y="1546413"/>
            <a:ext cx="7827818" cy="4791833"/>
          </a:xfrm>
          <a:prstGeom prst="rect">
            <a:avLst/>
          </a:prstGeom>
          <a:noFill/>
        </p:spPr>
        <p:txBody>
          <a:bodyPr wrap="square" lIns="82048" tIns="41025" rIns="82048" bIns="41025" rtlCol="0">
            <a:spAutoFit/>
          </a:bodyPr>
          <a:lstStyle/>
          <a:p>
            <a:pPr defTabSz="819047"/>
            <a:r>
              <a:rPr lang="es-ES" dirty="0">
                <a:solidFill>
                  <a:prstClr val="black"/>
                </a:solidFill>
                <a:latin typeface="Calibri" pitchFamily="34" charset="0"/>
              </a:rPr>
              <a:t>Los </a:t>
            </a:r>
            <a:r>
              <a:rPr lang="es-ES" dirty="0" err="1">
                <a:solidFill>
                  <a:prstClr val="black"/>
                </a:solidFill>
                <a:latin typeface="Calibri" pitchFamily="34" charset="0"/>
              </a:rPr>
              <a:t>whitanólidos</a:t>
            </a:r>
            <a:r>
              <a:rPr lang="es-ES" dirty="0">
                <a:solidFill>
                  <a:prstClr val="black"/>
                </a:solidFill>
                <a:latin typeface="Calibri" pitchFamily="34" charset="0"/>
              </a:rPr>
              <a:t> es el principal componente </a:t>
            </a:r>
            <a:r>
              <a:rPr lang="es-ES" dirty="0" err="1">
                <a:solidFill>
                  <a:prstClr val="black"/>
                </a:solidFill>
                <a:latin typeface="Calibri" pitchFamily="34" charset="0"/>
              </a:rPr>
              <a:t>bioactivo</a:t>
            </a:r>
            <a:r>
              <a:rPr lang="es-ES" dirty="0">
                <a:solidFill>
                  <a:prstClr val="black"/>
                </a:solidFill>
                <a:latin typeface="Calibri" pitchFamily="34" charset="0"/>
              </a:rPr>
              <a:t> de la raíz de la </a:t>
            </a:r>
            <a:r>
              <a:rPr lang="es-ES" dirty="0" err="1">
                <a:solidFill>
                  <a:prstClr val="black"/>
                </a:solidFill>
                <a:latin typeface="Calibri" pitchFamily="34" charset="0"/>
              </a:rPr>
              <a:t>Ashwaganda</a:t>
            </a:r>
            <a:endParaRPr lang="es-ES" dirty="0">
              <a:solidFill>
                <a:prstClr val="black"/>
              </a:solidFill>
              <a:latin typeface="Calibri" pitchFamily="34" charset="0"/>
            </a:endParaRPr>
          </a:p>
          <a:p>
            <a:pPr defTabSz="819047"/>
            <a:endParaRPr lang="es-ES" dirty="0">
              <a:solidFill>
                <a:prstClr val="black"/>
              </a:solidFill>
              <a:latin typeface="Calibri" pitchFamily="34" charset="0"/>
            </a:endParaRPr>
          </a:p>
          <a:p>
            <a:pPr defTabSz="819047"/>
            <a:r>
              <a:rPr lang="es-ES" dirty="0">
                <a:solidFill>
                  <a:prstClr val="black"/>
                </a:solidFill>
                <a:latin typeface="Calibri" pitchFamily="34" charset="0"/>
              </a:rPr>
              <a:t>Los </a:t>
            </a:r>
            <a:r>
              <a:rPr lang="es-ES" dirty="0" err="1">
                <a:solidFill>
                  <a:prstClr val="black"/>
                </a:solidFill>
                <a:latin typeface="Calibri" pitchFamily="34" charset="0"/>
              </a:rPr>
              <a:t>whitanólidos</a:t>
            </a:r>
            <a:r>
              <a:rPr lang="es-ES" dirty="0">
                <a:solidFill>
                  <a:prstClr val="black"/>
                </a:solidFill>
                <a:latin typeface="Calibri" pitchFamily="34" charset="0"/>
              </a:rPr>
              <a:t> funcionan como precursores de hormonas.</a:t>
            </a:r>
          </a:p>
          <a:p>
            <a:pPr defTabSz="819047"/>
            <a:endParaRPr lang="es-ES" dirty="0">
              <a:solidFill>
                <a:prstClr val="black"/>
              </a:solidFill>
              <a:latin typeface="Calibri" pitchFamily="34" charset="0"/>
            </a:endParaRPr>
          </a:p>
          <a:p>
            <a:pPr defTabSz="819047"/>
            <a:r>
              <a:rPr lang="es-ES" dirty="0">
                <a:solidFill>
                  <a:prstClr val="black"/>
                </a:solidFill>
                <a:latin typeface="Calibri" pitchFamily="34" charset="0"/>
              </a:rPr>
              <a:t>La </a:t>
            </a:r>
            <a:r>
              <a:rPr lang="es-ES" dirty="0" err="1">
                <a:solidFill>
                  <a:prstClr val="black"/>
                </a:solidFill>
                <a:latin typeface="Calibri" pitchFamily="34" charset="0"/>
              </a:rPr>
              <a:t>Ashwaganda</a:t>
            </a:r>
            <a:r>
              <a:rPr lang="es-ES" dirty="0">
                <a:solidFill>
                  <a:prstClr val="black"/>
                </a:solidFill>
                <a:latin typeface="Calibri" pitchFamily="34" charset="0"/>
              </a:rPr>
              <a:t>  se piensa que es como un anfótero ( regula procesos fisiológicos) : </a:t>
            </a:r>
          </a:p>
          <a:p>
            <a:pPr defTabSz="819047"/>
            <a:endParaRPr lang="es-ES" dirty="0">
              <a:solidFill>
                <a:prstClr val="black"/>
              </a:solidFill>
              <a:latin typeface="Calibri" pitchFamily="34" charset="0"/>
            </a:endParaRPr>
          </a:p>
          <a:p>
            <a:pPr defTabSz="819047"/>
            <a:r>
              <a:rPr lang="es-ES" dirty="0">
                <a:solidFill>
                  <a:prstClr val="black"/>
                </a:solidFill>
                <a:latin typeface="Calibri" pitchFamily="34" charset="0"/>
              </a:rPr>
              <a:t>Si hay exceso de Hormona  el precursor de la </a:t>
            </a:r>
            <a:r>
              <a:rPr lang="es-ES" dirty="0" smtClean="0">
                <a:solidFill>
                  <a:prstClr val="black"/>
                </a:solidFill>
                <a:latin typeface="Calibri" pitchFamily="34" charset="0"/>
              </a:rPr>
              <a:t>hormona </a:t>
            </a:r>
            <a:r>
              <a:rPr lang="es-ES" dirty="0">
                <a:solidFill>
                  <a:prstClr val="black"/>
                </a:solidFill>
                <a:latin typeface="Calibri" pitchFamily="34" charset="0"/>
              </a:rPr>
              <a:t>basado en la planta ocupa los receptores de la membrana celular de modo que la hormona no ejerce su efecto.</a:t>
            </a:r>
          </a:p>
          <a:p>
            <a:pPr defTabSz="819047"/>
            <a:endParaRPr lang="es-ES" dirty="0">
              <a:solidFill>
                <a:prstClr val="black"/>
              </a:solidFill>
              <a:latin typeface="Calibri" pitchFamily="34" charset="0"/>
            </a:endParaRPr>
          </a:p>
          <a:p>
            <a:pPr defTabSz="819047"/>
            <a:r>
              <a:rPr lang="es-ES" dirty="0">
                <a:solidFill>
                  <a:prstClr val="black"/>
                </a:solidFill>
                <a:latin typeface="Calibri" pitchFamily="34" charset="0"/>
              </a:rPr>
              <a:t>Si el nivel de la hormona es bajo , la hormona de origen vegetal ejerce efecto de soporte.</a:t>
            </a:r>
          </a:p>
          <a:p>
            <a:pPr defTabSz="819047"/>
            <a:endParaRPr lang="es-ES" dirty="0">
              <a:solidFill>
                <a:prstClr val="black"/>
              </a:solidFill>
            </a:endParaRPr>
          </a:p>
          <a:p>
            <a:pPr defTabSz="819047"/>
            <a:r>
              <a:rPr lang="es-ES" dirty="0">
                <a:solidFill>
                  <a:prstClr val="black"/>
                </a:solidFill>
              </a:rPr>
              <a:t>	</a:t>
            </a:r>
          </a:p>
          <a:p>
            <a:pPr defTabSz="819047"/>
            <a:r>
              <a:rPr lang="es-ES" dirty="0">
                <a:solidFill>
                  <a:prstClr val="black"/>
                </a:solidFill>
              </a:rPr>
              <a:t>	</a:t>
            </a:r>
          </a:p>
          <a:p>
            <a:pPr defTabSz="819047"/>
            <a:endParaRPr lang="es-ES" dirty="0">
              <a:solidFill>
                <a:prstClr val="black"/>
              </a:solidFill>
            </a:endParaRPr>
          </a:p>
        </p:txBody>
      </p:sp>
    </p:spTree>
    <p:extLst>
      <p:ext uri="{BB962C8B-B14F-4D97-AF65-F5344CB8AC3E}">
        <p14:creationId xmlns:p14="http://schemas.microsoft.com/office/powerpoint/2010/main" val="27394570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3089128291"/>
              </p:ext>
            </p:extLst>
          </p:nvPr>
        </p:nvGraphicFramePr>
        <p:xfrm>
          <a:off x="301752" y="228601"/>
          <a:ext cx="8534400" cy="10488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Marcador de pie de página"/>
          <p:cNvSpPr>
            <a:spLocks noGrp="1"/>
          </p:cNvSpPr>
          <p:nvPr>
            <p:ph type="ftr" sz="quarter" idx="11"/>
          </p:nvPr>
        </p:nvSpPr>
        <p:spPr/>
        <p:txBody>
          <a:bodyPr/>
          <a:lstStyle/>
          <a:p>
            <a:pPr marL="11377"/>
            <a:r>
              <a:rPr lang="es-ES" spc="-13"/>
              <a:t>Documento estrictamente reservado a los profesionales de la salud</a:t>
            </a:r>
            <a:endParaRPr lang="es-ES" spc="-13" dirty="0"/>
          </a:p>
        </p:txBody>
      </p:sp>
      <p:pic>
        <p:nvPicPr>
          <p:cNvPr id="2050" name="Picture 2"/>
          <p:cNvPicPr>
            <a:picLocks noGrp="1" noChangeAspect="1" noChangeArrowheads="1"/>
          </p:cNvPicPr>
          <p:nvPr>
            <p:ph sz="quarter" idx="1"/>
          </p:nvPr>
        </p:nvPicPr>
        <p:blipFill>
          <a:blip r:embed="rId7">
            <a:extLst>
              <a:ext uri="{28A0092B-C50C-407E-A947-70E740481C1C}">
                <a14:useLocalDpi xmlns:a14="http://schemas.microsoft.com/office/drawing/2010/main" val="0"/>
              </a:ext>
            </a:extLst>
          </a:blip>
          <a:stretch>
            <a:fillRect/>
          </a:stretch>
        </p:blipFill>
        <p:spPr bwMode="auto">
          <a:xfrm>
            <a:off x="2098722" y="2419565"/>
            <a:ext cx="4910476" cy="2786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663505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2 Diagrama"/>
          <p:cNvGraphicFramePr/>
          <p:nvPr>
            <p:extLst>
              <p:ext uri="{D42A27DB-BD31-4B8C-83A1-F6EECF244321}">
                <p14:modId xmlns:p14="http://schemas.microsoft.com/office/powerpoint/2010/main" val="3469340281"/>
              </p:ext>
            </p:extLst>
          </p:nvPr>
        </p:nvGraphicFramePr>
        <p:xfrm>
          <a:off x="323528" y="210619"/>
          <a:ext cx="7919927" cy="7468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5 Rectángulo"/>
          <p:cNvSpPr/>
          <p:nvPr/>
        </p:nvSpPr>
        <p:spPr>
          <a:xfrm>
            <a:off x="484910" y="1745282"/>
            <a:ext cx="8243455" cy="4578954"/>
          </a:xfrm>
          <a:prstGeom prst="rect">
            <a:avLst/>
          </a:prstGeom>
        </p:spPr>
        <p:txBody>
          <a:bodyPr wrap="square" lIns="82048" tIns="41025" rIns="82048" bIns="41025">
            <a:spAutoFit/>
          </a:bodyPr>
          <a:lstStyle/>
          <a:p>
            <a:pPr marL="370359" marR="4559" indent="-358963" defTabSz="819047">
              <a:buClr>
                <a:srgbClr val="B52024"/>
              </a:buClr>
              <a:buFont typeface="Calibri"/>
              <a:buChar char="•"/>
              <a:tabLst>
                <a:tab pos="331044" algn="l"/>
              </a:tabLst>
            </a:pPr>
            <a:r>
              <a:rPr lang="es-ES" spc="-9" dirty="0">
                <a:solidFill>
                  <a:srgbClr val="177C3E"/>
                </a:solidFill>
                <a:latin typeface="Calibri"/>
                <a:cs typeface="Calibri"/>
              </a:rPr>
              <a:t>OBJETIVO: </a:t>
            </a:r>
            <a:r>
              <a:rPr lang="es-ES" spc="-9" dirty="0">
                <a:solidFill>
                  <a:prstClr val="black"/>
                </a:solidFill>
                <a:latin typeface="Calibri"/>
                <a:cs typeface="Calibri"/>
              </a:rPr>
              <a:t>Evaluar la seguridad</a:t>
            </a:r>
            <a:r>
              <a:rPr lang="es-ES" spc="-4" dirty="0">
                <a:solidFill>
                  <a:prstClr val="black"/>
                </a:solidFill>
                <a:latin typeface="Calibri"/>
                <a:cs typeface="Calibri"/>
              </a:rPr>
              <a:t>, </a:t>
            </a:r>
            <a:r>
              <a:rPr lang="es-ES" spc="-9" dirty="0">
                <a:solidFill>
                  <a:prstClr val="black"/>
                </a:solidFill>
                <a:latin typeface="Calibri"/>
                <a:cs typeface="Calibri"/>
              </a:rPr>
              <a:t>tolerabilidad y eficacia </a:t>
            </a:r>
            <a:r>
              <a:rPr lang="es-ES" spc="-13" dirty="0">
                <a:solidFill>
                  <a:prstClr val="black"/>
                </a:solidFill>
                <a:latin typeface="Calibri"/>
                <a:cs typeface="Calibri"/>
              </a:rPr>
              <a:t>de KSM-66</a:t>
            </a:r>
            <a:r>
              <a:rPr lang="es-ES" spc="9" dirty="0">
                <a:solidFill>
                  <a:prstClr val="black"/>
                </a:solidFill>
                <a:latin typeface="Calibri"/>
                <a:cs typeface="Calibri"/>
              </a:rPr>
              <a:t> </a:t>
            </a:r>
            <a:r>
              <a:rPr lang="es-ES" spc="-13" dirty="0">
                <a:solidFill>
                  <a:prstClr val="black"/>
                </a:solidFill>
                <a:latin typeface="Calibri"/>
                <a:cs typeface="Calibri"/>
              </a:rPr>
              <a:t>en</a:t>
            </a:r>
            <a:r>
              <a:rPr lang="es-ES" dirty="0">
                <a:solidFill>
                  <a:prstClr val="black"/>
                </a:solidFill>
                <a:latin typeface="Calibri"/>
                <a:cs typeface="Calibri"/>
              </a:rPr>
              <a:t> </a:t>
            </a:r>
            <a:r>
              <a:rPr lang="es-ES" spc="-9" dirty="0">
                <a:solidFill>
                  <a:prstClr val="black"/>
                </a:solidFill>
                <a:latin typeface="Calibri"/>
                <a:cs typeface="Calibri"/>
              </a:rPr>
              <a:t>la</a:t>
            </a:r>
            <a:r>
              <a:rPr lang="es-ES" dirty="0">
                <a:solidFill>
                  <a:prstClr val="black"/>
                </a:solidFill>
                <a:latin typeface="Calibri"/>
                <a:cs typeface="Calibri"/>
              </a:rPr>
              <a:t> </a:t>
            </a:r>
            <a:r>
              <a:rPr lang="es-ES" spc="-9" dirty="0">
                <a:solidFill>
                  <a:prstClr val="black"/>
                </a:solidFill>
                <a:latin typeface="Calibri"/>
                <a:cs typeface="Calibri"/>
              </a:rPr>
              <a:t>disfunción</a:t>
            </a:r>
            <a:r>
              <a:rPr lang="es-ES" spc="4" dirty="0">
                <a:solidFill>
                  <a:prstClr val="black"/>
                </a:solidFill>
                <a:latin typeface="Calibri"/>
                <a:cs typeface="Calibri"/>
              </a:rPr>
              <a:t> </a:t>
            </a:r>
            <a:r>
              <a:rPr lang="es-ES" spc="-9" dirty="0">
                <a:solidFill>
                  <a:prstClr val="black"/>
                </a:solidFill>
                <a:latin typeface="Calibri"/>
                <a:cs typeface="Calibri"/>
              </a:rPr>
              <a:t>sexual</a:t>
            </a:r>
            <a:r>
              <a:rPr lang="es-ES" spc="4" dirty="0">
                <a:solidFill>
                  <a:prstClr val="black"/>
                </a:solidFill>
                <a:latin typeface="Calibri"/>
                <a:cs typeface="Calibri"/>
              </a:rPr>
              <a:t> </a:t>
            </a:r>
            <a:r>
              <a:rPr lang="es-ES" spc="-9" dirty="0">
                <a:solidFill>
                  <a:prstClr val="black"/>
                </a:solidFill>
                <a:latin typeface="Calibri"/>
                <a:cs typeface="Calibri"/>
              </a:rPr>
              <a:t>femenina</a:t>
            </a:r>
            <a:endParaRPr lang="es-ES" dirty="0">
              <a:solidFill>
                <a:prstClr val="black"/>
              </a:solidFill>
              <a:latin typeface="Calibri"/>
              <a:cs typeface="Calibri"/>
            </a:endParaRPr>
          </a:p>
          <a:p>
            <a:pPr defTabSz="819047">
              <a:spcBef>
                <a:spcPts val="37"/>
              </a:spcBef>
              <a:buClr>
                <a:srgbClr val="B52024"/>
              </a:buClr>
              <a:buFont typeface="Calibri"/>
              <a:buChar char="•"/>
            </a:pPr>
            <a:endParaRPr lang="es-ES" dirty="0">
              <a:solidFill>
                <a:prstClr val="black"/>
              </a:solidFill>
              <a:latin typeface="Times New Roman"/>
              <a:cs typeface="Times New Roman"/>
            </a:endParaRPr>
          </a:p>
          <a:p>
            <a:pPr marL="330473" indent="-319078" defTabSz="819047">
              <a:buClr>
                <a:srgbClr val="B52024"/>
              </a:buClr>
              <a:buFont typeface="Calibri"/>
              <a:buChar char="•"/>
              <a:tabLst>
                <a:tab pos="331044" algn="l"/>
              </a:tabLst>
            </a:pPr>
            <a:r>
              <a:rPr lang="es-ES" spc="-9" dirty="0">
                <a:solidFill>
                  <a:srgbClr val="177C3E"/>
                </a:solidFill>
                <a:latin typeface="Calibri"/>
                <a:cs typeface="Calibri"/>
              </a:rPr>
              <a:t>DISE</a:t>
            </a:r>
            <a:r>
              <a:rPr lang="es-ES" spc="-18" dirty="0">
                <a:solidFill>
                  <a:srgbClr val="177C3E"/>
                </a:solidFill>
                <a:latin typeface="Calibri"/>
                <a:cs typeface="Calibri"/>
              </a:rPr>
              <a:t>Ñ</a:t>
            </a:r>
            <a:r>
              <a:rPr lang="es-ES" spc="-13" dirty="0">
                <a:solidFill>
                  <a:srgbClr val="177C3E"/>
                </a:solidFill>
                <a:latin typeface="Calibri"/>
                <a:cs typeface="Calibri"/>
              </a:rPr>
              <a:t>O</a:t>
            </a:r>
            <a:r>
              <a:rPr lang="es-ES" spc="-4" dirty="0">
                <a:solidFill>
                  <a:srgbClr val="177C3E"/>
                </a:solidFill>
                <a:latin typeface="Calibri"/>
                <a:cs typeface="Calibri"/>
              </a:rPr>
              <a:t> </a:t>
            </a:r>
            <a:r>
              <a:rPr lang="es-ES" spc="-13" dirty="0">
                <a:solidFill>
                  <a:srgbClr val="177C3E"/>
                </a:solidFill>
                <a:latin typeface="Calibri"/>
                <a:cs typeface="Calibri"/>
              </a:rPr>
              <a:t>DEL</a:t>
            </a:r>
            <a:r>
              <a:rPr lang="es-ES" spc="-4" dirty="0">
                <a:solidFill>
                  <a:srgbClr val="177C3E"/>
                </a:solidFill>
                <a:latin typeface="Calibri"/>
                <a:cs typeface="Calibri"/>
              </a:rPr>
              <a:t> </a:t>
            </a:r>
            <a:r>
              <a:rPr lang="es-ES" spc="-13" dirty="0">
                <a:solidFill>
                  <a:srgbClr val="177C3E"/>
                </a:solidFill>
                <a:latin typeface="Calibri"/>
                <a:cs typeface="Calibri"/>
              </a:rPr>
              <a:t>ESTUDIO</a:t>
            </a:r>
            <a:r>
              <a:rPr lang="es-ES" spc="-9" dirty="0">
                <a:solidFill>
                  <a:srgbClr val="177C3E"/>
                </a:solidFill>
                <a:latin typeface="Calibri"/>
                <a:cs typeface="Calibri"/>
              </a:rPr>
              <a:t>:</a:t>
            </a:r>
            <a:r>
              <a:rPr lang="es-ES" spc="4" dirty="0">
                <a:solidFill>
                  <a:srgbClr val="177C3E"/>
                </a:solidFill>
                <a:latin typeface="Calibri"/>
                <a:cs typeface="Calibri"/>
              </a:rPr>
              <a:t> </a:t>
            </a:r>
            <a:r>
              <a:rPr lang="es-ES" spc="-9" dirty="0" err="1">
                <a:solidFill>
                  <a:prstClr val="black"/>
                </a:solidFill>
                <a:latin typeface="Calibri"/>
                <a:cs typeface="Calibri"/>
              </a:rPr>
              <a:t>Randomizado</a:t>
            </a:r>
            <a:r>
              <a:rPr lang="es-ES" spc="-4" dirty="0">
                <a:solidFill>
                  <a:prstClr val="black"/>
                </a:solidFill>
                <a:latin typeface="Calibri"/>
                <a:cs typeface="Calibri"/>
              </a:rPr>
              <a:t> , </a:t>
            </a:r>
            <a:r>
              <a:rPr lang="es-ES" spc="-9" dirty="0">
                <a:solidFill>
                  <a:prstClr val="black"/>
                </a:solidFill>
                <a:latin typeface="Calibri"/>
                <a:cs typeface="Calibri"/>
              </a:rPr>
              <a:t>doble</a:t>
            </a:r>
            <a:r>
              <a:rPr lang="es-ES" spc="-4" dirty="0">
                <a:solidFill>
                  <a:prstClr val="black"/>
                </a:solidFill>
                <a:latin typeface="Calibri"/>
                <a:cs typeface="Calibri"/>
              </a:rPr>
              <a:t> </a:t>
            </a:r>
            <a:r>
              <a:rPr lang="es-ES" spc="-9" dirty="0">
                <a:solidFill>
                  <a:prstClr val="black"/>
                </a:solidFill>
                <a:latin typeface="Calibri"/>
                <a:cs typeface="Calibri"/>
              </a:rPr>
              <a:t>ciego</a:t>
            </a:r>
            <a:r>
              <a:rPr lang="es-ES" spc="-4" dirty="0">
                <a:solidFill>
                  <a:prstClr val="black"/>
                </a:solidFill>
                <a:latin typeface="Calibri"/>
                <a:cs typeface="Calibri"/>
              </a:rPr>
              <a:t> ,</a:t>
            </a:r>
            <a:r>
              <a:rPr lang="es-ES" dirty="0">
                <a:solidFill>
                  <a:prstClr val="black"/>
                </a:solidFill>
                <a:latin typeface="Calibri"/>
                <a:cs typeface="Calibri"/>
              </a:rPr>
              <a:t> </a:t>
            </a:r>
            <a:r>
              <a:rPr lang="es-ES" spc="-4" dirty="0">
                <a:solidFill>
                  <a:prstClr val="black"/>
                </a:solidFill>
                <a:latin typeface="Calibri"/>
                <a:cs typeface="Calibri"/>
              </a:rPr>
              <a:t> </a:t>
            </a:r>
            <a:r>
              <a:rPr lang="es-ES" spc="-9" dirty="0">
                <a:solidFill>
                  <a:prstClr val="black"/>
                </a:solidFill>
                <a:latin typeface="Calibri"/>
                <a:cs typeface="Calibri"/>
              </a:rPr>
              <a:t>controlado</a:t>
            </a:r>
            <a:r>
              <a:rPr lang="es-ES" spc="-4" dirty="0">
                <a:solidFill>
                  <a:prstClr val="black"/>
                </a:solidFill>
                <a:latin typeface="Calibri"/>
                <a:cs typeface="Calibri"/>
              </a:rPr>
              <a:t> </a:t>
            </a:r>
            <a:r>
              <a:rPr lang="es-ES" spc="-9" dirty="0">
                <a:solidFill>
                  <a:prstClr val="black"/>
                </a:solidFill>
                <a:latin typeface="Calibri"/>
                <a:cs typeface="Calibri"/>
              </a:rPr>
              <a:t>con</a:t>
            </a:r>
            <a:r>
              <a:rPr lang="es-ES" spc="-4" dirty="0">
                <a:solidFill>
                  <a:prstClr val="black"/>
                </a:solidFill>
                <a:latin typeface="Calibri"/>
                <a:cs typeface="Calibri"/>
              </a:rPr>
              <a:t> </a:t>
            </a:r>
            <a:r>
              <a:rPr lang="es-ES" spc="-9" dirty="0">
                <a:solidFill>
                  <a:prstClr val="black"/>
                </a:solidFill>
                <a:latin typeface="Calibri"/>
                <a:cs typeface="Calibri"/>
              </a:rPr>
              <a:t>placebo</a:t>
            </a:r>
            <a:endParaRPr lang="es-ES" dirty="0">
              <a:solidFill>
                <a:prstClr val="black"/>
              </a:solidFill>
              <a:latin typeface="Calibri"/>
              <a:cs typeface="Calibri"/>
            </a:endParaRPr>
          </a:p>
          <a:p>
            <a:pPr defTabSz="819047">
              <a:spcBef>
                <a:spcPts val="39"/>
              </a:spcBef>
              <a:buClr>
                <a:srgbClr val="B52024"/>
              </a:buClr>
              <a:buFont typeface="Calibri"/>
              <a:buChar char="•"/>
            </a:pPr>
            <a:endParaRPr lang="es-ES" dirty="0">
              <a:solidFill>
                <a:prstClr val="black"/>
              </a:solidFill>
              <a:latin typeface="Times New Roman"/>
              <a:cs typeface="Times New Roman"/>
            </a:endParaRPr>
          </a:p>
          <a:p>
            <a:pPr marL="330473" indent="-319078" defTabSz="819047">
              <a:buClr>
                <a:srgbClr val="B52024"/>
              </a:buClr>
              <a:buFont typeface="Calibri"/>
              <a:buChar char="•"/>
              <a:tabLst>
                <a:tab pos="331044" algn="l"/>
              </a:tabLst>
            </a:pPr>
            <a:r>
              <a:rPr lang="es-ES" spc="-13" dirty="0">
                <a:solidFill>
                  <a:srgbClr val="177C3E"/>
                </a:solidFill>
                <a:latin typeface="Calibri"/>
                <a:cs typeface="Calibri"/>
              </a:rPr>
              <a:t>TAMAÑO</a:t>
            </a:r>
            <a:r>
              <a:rPr lang="es-ES" spc="4" dirty="0">
                <a:solidFill>
                  <a:srgbClr val="177C3E"/>
                </a:solidFill>
                <a:latin typeface="Calibri"/>
                <a:cs typeface="Calibri"/>
              </a:rPr>
              <a:t> </a:t>
            </a:r>
            <a:r>
              <a:rPr lang="es-ES" spc="-13" dirty="0">
                <a:solidFill>
                  <a:srgbClr val="177C3E"/>
                </a:solidFill>
                <a:latin typeface="Calibri"/>
                <a:cs typeface="Calibri"/>
              </a:rPr>
              <a:t>DE</a:t>
            </a:r>
            <a:r>
              <a:rPr lang="es-ES" spc="4" dirty="0">
                <a:solidFill>
                  <a:srgbClr val="177C3E"/>
                </a:solidFill>
                <a:latin typeface="Calibri"/>
                <a:cs typeface="Calibri"/>
              </a:rPr>
              <a:t> </a:t>
            </a:r>
            <a:r>
              <a:rPr lang="es-ES" spc="-9" dirty="0">
                <a:solidFill>
                  <a:srgbClr val="177C3E"/>
                </a:solidFill>
                <a:latin typeface="Calibri"/>
                <a:cs typeface="Calibri"/>
              </a:rPr>
              <a:t>LA</a:t>
            </a:r>
            <a:r>
              <a:rPr lang="es-ES" spc="4" dirty="0">
                <a:solidFill>
                  <a:srgbClr val="177C3E"/>
                </a:solidFill>
                <a:latin typeface="Calibri"/>
                <a:cs typeface="Calibri"/>
              </a:rPr>
              <a:t> </a:t>
            </a:r>
            <a:r>
              <a:rPr lang="es-ES" spc="-13" dirty="0">
                <a:solidFill>
                  <a:srgbClr val="177C3E"/>
                </a:solidFill>
                <a:latin typeface="Calibri"/>
                <a:cs typeface="Calibri"/>
              </a:rPr>
              <a:t>MUESTRA</a:t>
            </a:r>
            <a:r>
              <a:rPr lang="es-ES" spc="-9" dirty="0">
                <a:solidFill>
                  <a:srgbClr val="177C3E"/>
                </a:solidFill>
                <a:latin typeface="Calibri"/>
                <a:cs typeface="Calibri"/>
              </a:rPr>
              <a:t>:</a:t>
            </a:r>
            <a:r>
              <a:rPr lang="es-ES" dirty="0">
                <a:solidFill>
                  <a:srgbClr val="177C3E"/>
                </a:solidFill>
                <a:latin typeface="Calibri"/>
                <a:cs typeface="Calibri"/>
              </a:rPr>
              <a:t>  </a:t>
            </a:r>
            <a:r>
              <a:rPr lang="es-ES" spc="-13" dirty="0">
                <a:solidFill>
                  <a:prstClr val="black"/>
                </a:solidFill>
                <a:latin typeface="Calibri"/>
                <a:cs typeface="Calibri"/>
              </a:rPr>
              <a:t>50</a:t>
            </a:r>
            <a:r>
              <a:rPr lang="es-ES" dirty="0">
                <a:solidFill>
                  <a:prstClr val="black"/>
                </a:solidFill>
                <a:latin typeface="Calibri"/>
                <a:cs typeface="Calibri"/>
              </a:rPr>
              <a:t> </a:t>
            </a:r>
            <a:r>
              <a:rPr lang="es-ES" spc="-9" dirty="0">
                <a:solidFill>
                  <a:prstClr val="black"/>
                </a:solidFill>
                <a:latin typeface="Calibri"/>
                <a:cs typeface="Calibri"/>
              </a:rPr>
              <a:t>sujetos</a:t>
            </a:r>
            <a:r>
              <a:rPr lang="es-ES" dirty="0">
                <a:solidFill>
                  <a:prstClr val="black"/>
                </a:solidFill>
                <a:latin typeface="Calibri"/>
                <a:cs typeface="Calibri"/>
              </a:rPr>
              <a:t> </a:t>
            </a:r>
            <a:r>
              <a:rPr lang="es-ES" spc="-9" dirty="0">
                <a:solidFill>
                  <a:prstClr val="black"/>
                </a:solidFill>
                <a:latin typeface="Calibri"/>
                <a:cs typeface="Calibri"/>
              </a:rPr>
              <a:t>planeados;</a:t>
            </a:r>
            <a:r>
              <a:rPr lang="es-ES" dirty="0">
                <a:solidFill>
                  <a:prstClr val="black"/>
                </a:solidFill>
                <a:latin typeface="Calibri"/>
                <a:cs typeface="Calibri"/>
              </a:rPr>
              <a:t> </a:t>
            </a:r>
            <a:r>
              <a:rPr lang="es-ES" spc="-13" dirty="0">
                <a:solidFill>
                  <a:prstClr val="black"/>
                </a:solidFill>
                <a:latin typeface="Calibri"/>
                <a:cs typeface="Calibri"/>
              </a:rPr>
              <a:t>50</a:t>
            </a:r>
            <a:r>
              <a:rPr lang="es-ES" spc="-9" dirty="0">
                <a:solidFill>
                  <a:prstClr val="black"/>
                </a:solidFill>
                <a:latin typeface="Calibri"/>
                <a:cs typeface="Calibri"/>
              </a:rPr>
              <a:t>sujetos</a:t>
            </a:r>
            <a:r>
              <a:rPr lang="es-ES" dirty="0">
                <a:solidFill>
                  <a:prstClr val="black"/>
                </a:solidFill>
                <a:latin typeface="Calibri"/>
                <a:cs typeface="Calibri"/>
              </a:rPr>
              <a:t> </a:t>
            </a:r>
            <a:r>
              <a:rPr lang="es-ES" spc="-9" dirty="0">
                <a:solidFill>
                  <a:prstClr val="black"/>
                </a:solidFill>
                <a:latin typeface="Calibri"/>
                <a:cs typeface="Calibri"/>
              </a:rPr>
              <a:t>inscritos</a:t>
            </a:r>
            <a:endParaRPr lang="es-ES" dirty="0">
              <a:solidFill>
                <a:prstClr val="black"/>
              </a:solidFill>
              <a:latin typeface="Calibri"/>
              <a:cs typeface="Calibri"/>
            </a:endParaRPr>
          </a:p>
          <a:p>
            <a:pPr defTabSz="819047">
              <a:spcBef>
                <a:spcPts val="37"/>
              </a:spcBef>
              <a:buClr>
                <a:srgbClr val="B52024"/>
              </a:buClr>
              <a:buFont typeface="Calibri"/>
              <a:buChar char="•"/>
            </a:pPr>
            <a:endParaRPr lang="es-ES" dirty="0">
              <a:solidFill>
                <a:prstClr val="black"/>
              </a:solidFill>
              <a:latin typeface="Times New Roman"/>
              <a:cs typeface="Times New Roman"/>
            </a:endParaRPr>
          </a:p>
          <a:p>
            <a:pPr marL="330473" indent="-319078" defTabSz="819047">
              <a:buClr>
                <a:srgbClr val="B52024"/>
              </a:buClr>
              <a:buFont typeface="Calibri"/>
              <a:buChar char="•"/>
              <a:tabLst>
                <a:tab pos="331044" algn="l"/>
              </a:tabLst>
            </a:pPr>
            <a:r>
              <a:rPr lang="es-ES" spc="-13" dirty="0">
                <a:solidFill>
                  <a:srgbClr val="177C3E"/>
                </a:solidFill>
                <a:latin typeface="Calibri"/>
                <a:cs typeface="Calibri"/>
              </a:rPr>
              <a:t>DURACIÓN</a:t>
            </a:r>
            <a:r>
              <a:rPr lang="es-ES" spc="-4" dirty="0">
                <a:solidFill>
                  <a:srgbClr val="177C3E"/>
                </a:solidFill>
                <a:latin typeface="Calibri"/>
                <a:cs typeface="Calibri"/>
              </a:rPr>
              <a:t> </a:t>
            </a:r>
            <a:r>
              <a:rPr lang="es-ES" spc="-13" dirty="0">
                <a:solidFill>
                  <a:srgbClr val="177C3E"/>
                </a:solidFill>
                <a:latin typeface="Calibri"/>
                <a:cs typeface="Calibri"/>
              </a:rPr>
              <a:t>DEL</a:t>
            </a:r>
            <a:r>
              <a:rPr lang="es-ES" spc="-4" dirty="0">
                <a:solidFill>
                  <a:srgbClr val="177C3E"/>
                </a:solidFill>
                <a:latin typeface="Calibri"/>
                <a:cs typeface="Calibri"/>
              </a:rPr>
              <a:t> </a:t>
            </a:r>
            <a:r>
              <a:rPr lang="es-ES" spc="-13" dirty="0">
                <a:solidFill>
                  <a:srgbClr val="177C3E"/>
                </a:solidFill>
                <a:latin typeface="Calibri"/>
                <a:cs typeface="Calibri"/>
              </a:rPr>
              <a:t>ESTUDIO</a:t>
            </a:r>
            <a:r>
              <a:rPr lang="es-ES" spc="-9" dirty="0">
                <a:solidFill>
                  <a:srgbClr val="177C3E"/>
                </a:solidFill>
                <a:latin typeface="Calibri"/>
                <a:cs typeface="Calibri"/>
              </a:rPr>
              <a:t>:</a:t>
            </a:r>
            <a:r>
              <a:rPr lang="es-ES" dirty="0">
                <a:solidFill>
                  <a:srgbClr val="177C3E"/>
                </a:solidFill>
                <a:latin typeface="Calibri"/>
                <a:cs typeface="Calibri"/>
              </a:rPr>
              <a:t>  </a:t>
            </a:r>
            <a:r>
              <a:rPr lang="es-ES" spc="-13" dirty="0">
                <a:solidFill>
                  <a:prstClr val="black"/>
                </a:solidFill>
                <a:latin typeface="Calibri"/>
                <a:cs typeface="Calibri"/>
              </a:rPr>
              <a:t>8</a:t>
            </a:r>
            <a:r>
              <a:rPr lang="es-ES" dirty="0">
                <a:solidFill>
                  <a:prstClr val="black"/>
                </a:solidFill>
                <a:latin typeface="Calibri"/>
                <a:cs typeface="Calibri"/>
              </a:rPr>
              <a:t> </a:t>
            </a:r>
            <a:r>
              <a:rPr lang="es-ES" spc="-13" dirty="0">
                <a:solidFill>
                  <a:prstClr val="black"/>
                </a:solidFill>
                <a:latin typeface="Calibri"/>
                <a:cs typeface="Calibri"/>
              </a:rPr>
              <a:t>Semanas</a:t>
            </a:r>
            <a:endParaRPr lang="es-ES" dirty="0">
              <a:solidFill>
                <a:prstClr val="black"/>
              </a:solidFill>
              <a:latin typeface="Calibri"/>
              <a:cs typeface="Calibri"/>
            </a:endParaRPr>
          </a:p>
          <a:p>
            <a:pPr defTabSz="819047">
              <a:spcBef>
                <a:spcPts val="37"/>
              </a:spcBef>
              <a:buClr>
                <a:srgbClr val="B52024"/>
              </a:buClr>
              <a:buFont typeface="Calibri"/>
              <a:buChar char="•"/>
            </a:pPr>
            <a:endParaRPr lang="es-ES" dirty="0">
              <a:solidFill>
                <a:prstClr val="black"/>
              </a:solidFill>
              <a:latin typeface="Times New Roman"/>
              <a:cs typeface="Times New Roman"/>
            </a:endParaRPr>
          </a:p>
          <a:p>
            <a:pPr marL="329904" indent="-318509" defTabSz="819047">
              <a:buClr>
                <a:srgbClr val="B52024"/>
              </a:buClr>
              <a:buFont typeface="Calibri"/>
              <a:buChar char="•"/>
              <a:tabLst>
                <a:tab pos="330473" algn="l"/>
              </a:tabLst>
            </a:pPr>
            <a:r>
              <a:rPr lang="es-ES" spc="-9" dirty="0">
                <a:solidFill>
                  <a:srgbClr val="177C3E"/>
                </a:solidFill>
                <a:latin typeface="Calibri"/>
                <a:cs typeface="Calibri"/>
              </a:rPr>
              <a:t>DOSIS:</a:t>
            </a:r>
            <a:r>
              <a:rPr lang="es-ES" spc="4" dirty="0">
                <a:solidFill>
                  <a:srgbClr val="177C3E"/>
                </a:solidFill>
                <a:latin typeface="Calibri"/>
                <a:cs typeface="Calibri"/>
              </a:rPr>
              <a:t> </a:t>
            </a:r>
            <a:r>
              <a:rPr lang="es-ES" spc="-13" dirty="0">
                <a:solidFill>
                  <a:prstClr val="black"/>
                </a:solidFill>
                <a:latin typeface="Calibri"/>
                <a:cs typeface="Calibri"/>
              </a:rPr>
              <a:t>300</a:t>
            </a:r>
            <a:r>
              <a:rPr lang="es-ES" dirty="0">
                <a:solidFill>
                  <a:prstClr val="black"/>
                </a:solidFill>
                <a:latin typeface="Calibri"/>
                <a:cs typeface="Calibri"/>
              </a:rPr>
              <a:t> </a:t>
            </a:r>
            <a:r>
              <a:rPr lang="es-ES" spc="-22" dirty="0">
                <a:solidFill>
                  <a:prstClr val="black"/>
                </a:solidFill>
                <a:latin typeface="Calibri"/>
                <a:cs typeface="Calibri"/>
              </a:rPr>
              <a:t>m</a:t>
            </a:r>
            <a:r>
              <a:rPr lang="es-ES" spc="-9" dirty="0">
                <a:solidFill>
                  <a:prstClr val="black"/>
                </a:solidFill>
                <a:latin typeface="Calibri"/>
                <a:cs typeface="Calibri"/>
              </a:rPr>
              <a:t>g</a:t>
            </a:r>
            <a:r>
              <a:rPr lang="es-ES" dirty="0">
                <a:solidFill>
                  <a:prstClr val="black"/>
                </a:solidFill>
                <a:latin typeface="Calibri"/>
                <a:cs typeface="Calibri"/>
              </a:rPr>
              <a:t> </a:t>
            </a:r>
            <a:r>
              <a:rPr lang="es-ES" spc="-9" dirty="0">
                <a:solidFill>
                  <a:prstClr val="black"/>
                </a:solidFill>
                <a:latin typeface="Calibri"/>
                <a:cs typeface="Calibri"/>
              </a:rPr>
              <a:t>2</a:t>
            </a:r>
            <a:r>
              <a:rPr lang="es-ES" dirty="0">
                <a:solidFill>
                  <a:prstClr val="black"/>
                </a:solidFill>
                <a:latin typeface="Calibri"/>
                <a:cs typeface="Calibri"/>
              </a:rPr>
              <a:t> </a:t>
            </a:r>
            <a:r>
              <a:rPr lang="es-ES" spc="-13" dirty="0">
                <a:solidFill>
                  <a:prstClr val="black"/>
                </a:solidFill>
                <a:latin typeface="Calibri"/>
                <a:cs typeface="Calibri"/>
              </a:rPr>
              <a:t>v</a:t>
            </a:r>
            <a:r>
              <a:rPr lang="es-ES" spc="-9" dirty="0">
                <a:solidFill>
                  <a:prstClr val="black"/>
                </a:solidFill>
                <a:latin typeface="Calibri"/>
                <a:cs typeface="Calibri"/>
              </a:rPr>
              <a:t>eces</a:t>
            </a:r>
            <a:r>
              <a:rPr lang="es-ES" dirty="0">
                <a:solidFill>
                  <a:prstClr val="black"/>
                </a:solidFill>
                <a:latin typeface="Calibri"/>
                <a:cs typeface="Calibri"/>
              </a:rPr>
              <a:t> </a:t>
            </a:r>
            <a:r>
              <a:rPr lang="es-ES" spc="-9" dirty="0">
                <a:solidFill>
                  <a:prstClr val="black"/>
                </a:solidFill>
                <a:latin typeface="Calibri"/>
                <a:cs typeface="Calibri"/>
              </a:rPr>
              <a:t>al</a:t>
            </a:r>
            <a:r>
              <a:rPr lang="es-ES" dirty="0">
                <a:solidFill>
                  <a:prstClr val="black"/>
                </a:solidFill>
                <a:latin typeface="Calibri"/>
                <a:cs typeface="Calibri"/>
              </a:rPr>
              <a:t> </a:t>
            </a:r>
            <a:r>
              <a:rPr lang="es-ES" spc="-9" dirty="0">
                <a:solidFill>
                  <a:prstClr val="black"/>
                </a:solidFill>
                <a:latin typeface="Calibri"/>
                <a:cs typeface="Calibri"/>
              </a:rPr>
              <a:t>día</a:t>
            </a:r>
          </a:p>
          <a:p>
            <a:pPr marL="329904" indent="-318509" defTabSz="819047">
              <a:lnSpc>
                <a:spcPts val="2145"/>
              </a:lnSpc>
              <a:buClr>
                <a:srgbClr val="B52024"/>
              </a:buClr>
              <a:buFont typeface="Calibri"/>
              <a:buChar char="•"/>
              <a:tabLst>
                <a:tab pos="330473" algn="l"/>
              </a:tabLst>
            </a:pPr>
            <a:r>
              <a:rPr lang="es-ES" spc="-13" dirty="0">
                <a:solidFill>
                  <a:srgbClr val="177C3E"/>
                </a:solidFill>
                <a:latin typeface="Calibri"/>
                <a:cs typeface="Calibri"/>
              </a:rPr>
              <a:t>PARAMETROS DE EVALUACIÓN</a:t>
            </a:r>
            <a:r>
              <a:rPr lang="es-ES" spc="-4" dirty="0">
                <a:solidFill>
                  <a:srgbClr val="177C3E"/>
                </a:solidFill>
                <a:latin typeface="Calibri"/>
                <a:cs typeface="Calibri"/>
              </a:rPr>
              <a:t> </a:t>
            </a:r>
            <a:r>
              <a:rPr lang="es-ES" spc="-13" dirty="0">
                <a:solidFill>
                  <a:srgbClr val="177C3E"/>
                </a:solidFill>
                <a:latin typeface="Calibri"/>
                <a:cs typeface="Calibri"/>
              </a:rPr>
              <a:t>DE</a:t>
            </a:r>
            <a:r>
              <a:rPr lang="es-ES" dirty="0">
                <a:solidFill>
                  <a:srgbClr val="177C3E"/>
                </a:solidFill>
                <a:latin typeface="Calibri"/>
                <a:cs typeface="Calibri"/>
              </a:rPr>
              <a:t> </a:t>
            </a:r>
            <a:r>
              <a:rPr lang="es-ES" spc="-9" dirty="0">
                <a:solidFill>
                  <a:srgbClr val="177C3E"/>
                </a:solidFill>
                <a:latin typeface="Calibri"/>
                <a:cs typeface="Calibri"/>
              </a:rPr>
              <a:t>EFICACIA</a:t>
            </a:r>
            <a:endParaRPr lang="es-ES" dirty="0">
              <a:solidFill>
                <a:prstClr val="black"/>
              </a:solidFill>
              <a:latin typeface="Calibri"/>
              <a:cs typeface="Calibri"/>
            </a:endParaRPr>
          </a:p>
          <a:p>
            <a:pPr marL="334462" marR="4559" defTabSz="819047">
              <a:lnSpc>
                <a:spcPts val="2154"/>
              </a:lnSpc>
              <a:spcBef>
                <a:spcPts val="63"/>
              </a:spcBef>
            </a:pPr>
            <a:r>
              <a:rPr lang="es-ES" spc="-13" dirty="0">
                <a:solidFill>
                  <a:prstClr val="black"/>
                </a:solidFill>
                <a:latin typeface="Calibri"/>
                <a:cs typeface="Calibri"/>
              </a:rPr>
              <a:t>FSFI ( </a:t>
            </a:r>
            <a:r>
              <a:rPr lang="es-ES" spc="-13" dirty="0" err="1">
                <a:solidFill>
                  <a:prstClr val="black"/>
                </a:solidFill>
                <a:latin typeface="Calibri"/>
                <a:cs typeface="Calibri"/>
              </a:rPr>
              <a:t>indice</a:t>
            </a:r>
            <a:r>
              <a:rPr lang="es-ES" spc="-13" dirty="0">
                <a:solidFill>
                  <a:prstClr val="black"/>
                </a:solidFill>
                <a:latin typeface="Calibri"/>
                <a:cs typeface="Calibri"/>
              </a:rPr>
              <a:t> de la función sexual femenina)</a:t>
            </a:r>
          </a:p>
          <a:p>
            <a:pPr marL="334462" marR="4559" defTabSz="819047">
              <a:lnSpc>
                <a:spcPts val="2154"/>
              </a:lnSpc>
              <a:spcBef>
                <a:spcPts val="63"/>
              </a:spcBef>
            </a:pPr>
            <a:r>
              <a:rPr lang="es-ES" spc="-13" dirty="0">
                <a:solidFill>
                  <a:prstClr val="black"/>
                </a:solidFill>
                <a:latin typeface="Calibri"/>
                <a:cs typeface="Calibri"/>
              </a:rPr>
              <a:t>FSDS (</a:t>
            </a:r>
            <a:r>
              <a:rPr lang="pt-BR" dirty="0">
                <a:solidFill>
                  <a:prstClr val="black"/>
                </a:solidFill>
              </a:rPr>
              <a:t>escala de angustia sexual </a:t>
            </a:r>
            <a:r>
              <a:rPr lang="pt-BR" dirty="0" err="1">
                <a:solidFill>
                  <a:prstClr val="black"/>
                </a:solidFill>
              </a:rPr>
              <a:t>femenina</a:t>
            </a:r>
            <a:r>
              <a:rPr lang="pt-BR" dirty="0">
                <a:solidFill>
                  <a:prstClr val="black"/>
                </a:solidFill>
              </a:rPr>
              <a:t> )</a:t>
            </a:r>
          </a:p>
          <a:p>
            <a:pPr marL="334462" marR="4559" defTabSz="819047">
              <a:lnSpc>
                <a:spcPts val="2154"/>
              </a:lnSpc>
              <a:spcBef>
                <a:spcPts val="63"/>
              </a:spcBef>
            </a:pPr>
            <a:endParaRPr lang="es-ES" spc="-9" dirty="0">
              <a:solidFill>
                <a:prstClr val="black"/>
              </a:solidFill>
              <a:latin typeface="Calibri"/>
              <a:cs typeface="Calibri"/>
            </a:endParaRPr>
          </a:p>
          <a:p>
            <a:pPr marL="334462" marR="4559" defTabSz="819047">
              <a:lnSpc>
                <a:spcPts val="2154"/>
              </a:lnSpc>
              <a:spcBef>
                <a:spcPts val="63"/>
              </a:spcBef>
            </a:pPr>
            <a:endParaRPr lang="es-ES" dirty="0">
              <a:solidFill>
                <a:prstClr val="black"/>
              </a:solidFill>
              <a:latin typeface="Calibri"/>
              <a:cs typeface="Calibri"/>
            </a:endParaRPr>
          </a:p>
          <a:p>
            <a:pPr marL="11396" defTabSz="819047">
              <a:buClr>
                <a:srgbClr val="B52024"/>
              </a:buClr>
              <a:tabLst>
                <a:tab pos="330473" algn="l"/>
              </a:tabLst>
            </a:pPr>
            <a:endParaRPr lang="es-ES" dirty="0">
              <a:solidFill>
                <a:prstClr val="black"/>
              </a:solidFill>
              <a:latin typeface="Calibri"/>
              <a:cs typeface="Calibri"/>
            </a:endParaRPr>
          </a:p>
        </p:txBody>
      </p:sp>
      <p:sp>
        <p:nvSpPr>
          <p:cNvPr id="2" name="1 Marcador de pie de página"/>
          <p:cNvSpPr>
            <a:spLocks noGrp="1"/>
          </p:cNvSpPr>
          <p:nvPr>
            <p:ph type="ftr" sz="quarter" idx="11"/>
          </p:nvPr>
        </p:nvSpPr>
        <p:spPr/>
        <p:txBody>
          <a:bodyPr/>
          <a:lstStyle/>
          <a:p>
            <a:pPr marL="11377"/>
            <a:r>
              <a:rPr lang="es-ES" spc="-13"/>
              <a:t>Documento estrictamente reservado a los profesionales de la salud</a:t>
            </a:r>
            <a:endParaRPr lang="es-ES" spc="-13" dirty="0"/>
          </a:p>
        </p:txBody>
      </p:sp>
    </p:spTree>
    <p:extLst>
      <p:ext uri="{BB962C8B-B14F-4D97-AF65-F5344CB8AC3E}">
        <p14:creationId xmlns:p14="http://schemas.microsoft.com/office/powerpoint/2010/main" val="305475113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499299888"/>
              </p:ext>
            </p:extLst>
          </p:nvPr>
        </p:nvGraphicFramePr>
        <p:xfrm>
          <a:off x="2770909" y="342683"/>
          <a:ext cx="3602182" cy="8690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91" name="1190 CuadroTexto"/>
          <p:cNvSpPr txBox="1"/>
          <p:nvPr/>
        </p:nvSpPr>
        <p:spPr>
          <a:xfrm>
            <a:off x="692727" y="6454589"/>
            <a:ext cx="2770909" cy="221359"/>
          </a:xfrm>
          <a:prstGeom prst="rect">
            <a:avLst/>
          </a:prstGeom>
          <a:noFill/>
        </p:spPr>
        <p:txBody>
          <a:bodyPr wrap="square" lIns="82048" tIns="41025" rIns="82048" bIns="41025" rtlCol="0">
            <a:spAutoFit/>
          </a:bodyPr>
          <a:lstStyle/>
          <a:p>
            <a:pPr defTabSz="819047"/>
            <a:r>
              <a:rPr lang="es-ES" sz="900" dirty="0">
                <a:solidFill>
                  <a:prstClr val="black"/>
                </a:solidFill>
                <a:latin typeface="Calibri" pitchFamily="34" charset="0"/>
              </a:rPr>
              <a:t>p&lt; 0,001</a:t>
            </a:r>
          </a:p>
        </p:txBody>
      </p:sp>
      <p:graphicFrame>
        <p:nvGraphicFramePr>
          <p:cNvPr id="7" name="6 Gráfico"/>
          <p:cNvGraphicFramePr/>
          <p:nvPr>
            <p:extLst>
              <p:ext uri="{D42A27DB-BD31-4B8C-83A1-F6EECF244321}">
                <p14:modId xmlns:p14="http://schemas.microsoft.com/office/powerpoint/2010/main" val="4238758051"/>
              </p:ext>
            </p:extLst>
          </p:nvPr>
        </p:nvGraphicFramePr>
        <p:xfrm>
          <a:off x="4794450" y="2084295"/>
          <a:ext cx="3135168" cy="2420471"/>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8" name="7 Gráfico"/>
          <p:cNvGraphicFramePr/>
          <p:nvPr>
            <p:extLst>
              <p:ext uri="{D42A27DB-BD31-4B8C-83A1-F6EECF244321}">
                <p14:modId xmlns:p14="http://schemas.microsoft.com/office/powerpoint/2010/main" val="3002906239"/>
              </p:ext>
            </p:extLst>
          </p:nvPr>
        </p:nvGraphicFramePr>
        <p:xfrm>
          <a:off x="831273" y="2084294"/>
          <a:ext cx="3189432" cy="2554941"/>
        </p:xfrm>
        <a:graphic>
          <a:graphicData uri="http://schemas.openxmlformats.org/drawingml/2006/chart">
            <c:chart xmlns:c="http://schemas.openxmlformats.org/drawingml/2006/chart" xmlns:r="http://schemas.openxmlformats.org/officeDocument/2006/relationships" r:id="rId9"/>
          </a:graphicData>
        </a:graphic>
      </p:graphicFrame>
      <p:sp>
        <p:nvSpPr>
          <p:cNvPr id="3" name="2 Marcador de pie de página"/>
          <p:cNvSpPr>
            <a:spLocks noGrp="1"/>
          </p:cNvSpPr>
          <p:nvPr>
            <p:ph type="ftr" sz="quarter" idx="5"/>
          </p:nvPr>
        </p:nvSpPr>
        <p:spPr/>
        <p:txBody>
          <a:bodyPr/>
          <a:lstStyle/>
          <a:p>
            <a:pPr marL="11377"/>
            <a:r>
              <a:rPr lang="es-ES" spc="-13">
                <a:solidFill>
                  <a:prstClr val="white"/>
                </a:solidFill>
              </a:rPr>
              <a:t>Documento estrictamente reservado a los profesionales de la salud</a:t>
            </a:r>
            <a:endParaRPr lang="es-ES" spc="-13" dirty="0">
              <a:solidFill>
                <a:prstClr val="white"/>
              </a:solidFill>
            </a:endParaRPr>
          </a:p>
        </p:txBody>
      </p:sp>
    </p:spTree>
    <p:extLst>
      <p:ext uri="{BB962C8B-B14F-4D97-AF65-F5344CB8AC3E}">
        <p14:creationId xmlns:p14="http://schemas.microsoft.com/office/powerpoint/2010/main" val="328099378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extLst>
              <p:ext uri="{D42A27DB-BD31-4B8C-83A1-F6EECF244321}">
                <p14:modId xmlns:p14="http://schemas.microsoft.com/office/powerpoint/2010/main" val="1675347473"/>
              </p:ext>
            </p:extLst>
          </p:nvPr>
        </p:nvGraphicFramePr>
        <p:xfrm>
          <a:off x="3117274" y="470647"/>
          <a:ext cx="2449039" cy="6246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3 Gráfico"/>
          <p:cNvGraphicFramePr/>
          <p:nvPr>
            <p:extLst>
              <p:ext uri="{D42A27DB-BD31-4B8C-83A1-F6EECF244321}">
                <p14:modId xmlns:p14="http://schemas.microsoft.com/office/powerpoint/2010/main" val="1472689660"/>
              </p:ext>
            </p:extLst>
          </p:nvPr>
        </p:nvGraphicFramePr>
        <p:xfrm>
          <a:off x="900547" y="2084295"/>
          <a:ext cx="3017405" cy="242047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5" name="4 Gráfico"/>
          <p:cNvGraphicFramePr/>
          <p:nvPr>
            <p:extLst>
              <p:ext uri="{D42A27DB-BD31-4B8C-83A1-F6EECF244321}">
                <p14:modId xmlns:p14="http://schemas.microsoft.com/office/powerpoint/2010/main" val="3837968894"/>
              </p:ext>
            </p:extLst>
          </p:nvPr>
        </p:nvGraphicFramePr>
        <p:xfrm>
          <a:off x="4572000" y="2084295"/>
          <a:ext cx="3098800" cy="2420471"/>
        </p:xfrm>
        <a:graphic>
          <a:graphicData uri="http://schemas.openxmlformats.org/drawingml/2006/chart">
            <c:chart xmlns:c="http://schemas.openxmlformats.org/drawingml/2006/chart" xmlns:r="http://schemas.openxmlformats.org/officeDocument/2006/relationships" r:id="rId8"/>
          </a:graphicData>
        </a:graphic>
      </p:graphicFrame>
      <p:sp>
        <p:nvSpPr>
          <p:cNvPr id="7" name="6 CuadroTexto"/>
          <p:cNvSpPr txBox="1"/>
          <p:nvPr/>
        </p:nvSpPr>
        <p:spPr>
          <a:xfrm>
            <a:off x="762001" y="6454589"/>
            <a:ext cx="2770909" cy="221359"/>
          </a:xfrm>
          <a:prstGeom prst="rect">
            <a:avLst/>
          </a:prstGeom>
          <a:noFill/>
        </p:spPr>
        <p:txBody>
          <a:bodyPr wrap="square" lIns="82048" tIns="41025" rIns="82048" bIns="41025" rtlCol="0">
            <a:spAutoFit/>
          </a:bodyPr>
          <a:lstStyle/>
          <a:p>
            <a:pPr defTabSz="819047"/>
            <a:r>
              <a:rPr lang="es-ES" sz="900" dirty="0">
                <a:solidFill>
                  <a:prstClr val="black"/>
                </a:solidFill>
                <a:latin typeface="Calibri" pitchFamily="34" charset="0"/>
              </a:rPr>
              <a:t>p&lt; 0,001</a:t>
            </a:r>
          </a:p>
        </p:txBody>
      </p:sp>
      <p:sp>
        <p:nvSpPr>
          <p:cNvPr id="3" name="2 Marcador de pie de página"/>
          <p:cNvSpPr>
            <a:spLocks noGrp="1"/>
          </p:cNvSpPr>
          <p:nvPr>
            <p:ph type="ftr" sz="quarter" idx="5"/>
          </p:nvPr>
        </p:nvSpPr>
        <p:spPr/>
        <p:txBody>
          <a:bodyPr/>
          <a:lstStyle/>
          <a:p>
            <a:pPr marL="11377"/>
            <a:r>
              <a:rPr lang="es-ES" spc="-13">
                <a:solidFill>
                  <a:prstClr val="white"/>
                </a:solidFill>
              </a:rPr>
              <a:t>Documento estrictamente reservado a los profesionales de la salud</a:t>
            </a:r>
            <a:endParaRPr lang="es-ES" spc="-13" dirty="0">
              <a:solidFill>
                <a:prstClr val="white"/>
              </a:solidFill>
            </a:endParaRPr>
          </a:p>
        </p:txBody>
      </p:sp>
    </p:spTree>
    <p:extLst>
      <p:ext uri="{BB962C8B-B14F-4D97-AF65-F5344CB8AC3E}">
        <p14:creationId xmlns:p14="http://schemas.microsoft.com/office/powerpoint/2010/main" val="3020388888"/>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CuadroTexto"/>
          <p:cNvSpPr txBox="1"/>
          <p:nvPr/>
        </p:nvSpPr>
        <p:spPr>
          <a:xfrm>
            <a:off x="623455" y="6454589"/>
            <a:ext cx="2770909" cy="221359"/>
          </a:xfrm>
          <a:prstGeom prst="rect">
            <a:avLst/>
          </a:prstGeom>
          <a:noFill/>
        </p:spPr>
        <p:txBody>
          <a:bodyPr wrap="square" lIns="82048" tIns="41025" rIns="82048" bIns="41025" rtlCol="0">
            <a:spAutoFit/>
          </a:bodyPr>
          <a:lstStyle/>
          <a:p>
            <a:pPr defTabSz="819047"/>
            <a:r>
              <a:rPr lang="es-ES" sz="900" dirty="0">
                <a:solidFill>
                  <a:prstClr val="black"/>
                </a:solidFill>
                <a:latin typeface="Calibri" pitchFamily="34" charset="0"/>
              </a:rPr>
              <a:t>p&lt; 0,001</a:t>
            </a:r>
          </a:p>
        </p:txBody>
      </p:sp>
      <p:graphicFrame>
        <p:nvGraphicFramePr>
          <p:cNvPr id="6" name="5 Gráfico"/>
          <p:cNvGraphicFramePr/>
          <p:nvPr>
            <p:extLst>
              <p:ext uri="{D42A27DB-BD31-4B8C-83A1-F6EECF244321}">
                <p14:modId xmlns:p14="http://schemas.microsoft.com/office/powerpoint/2010/main" val="3591699531"/>
              </p:ext>
            </p:extLst>
          </p:nvPr>
        </p:nvGraphicFramePr>
        <p:xfrm>
          <a:off x="1177638" y="2218765"/>
          <a:ext cx="3026641" cy="24204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6 Gráfico"/>
          <p:cNvGraphicFramePr/>
          <p:nvPr>
            <p:extLst>
              <p:ext uri="{D42A27DB-BD31-4B8C-83A1-F6EECF244321}">
                <p14:modId xmlns:p14="http://schemas.microsoft.com/office/powerpoint/2010/main" val="2703231738"/>
              </p:ext>
            </p:extLst>
          </p:nvPr>
        </p:nvGraphicFramePr>
        <p:xfrm>
          <a:off x="4849092" y="2218765"/>
          <a:ext cx="3026641" cy="24204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 name="2 Diagrama"/>
          <p:cNvGraphicFramePr/>
          <p:nvPr>
            <p:extLst>
              <p:ext uri="{D42A27DB-BD31-4B8C-83A1-F6EECF244321}">
                <p14:modId xmlns:p14="http://schemas.microsoft.com/office/powerpoint/2010/main" val="4022568969"/>
              </p:ext>
            </p:extLst>
          </p:nvPr>
        </p:nvGraphicFramePr>
        <p:xfrm>
          <a:off x="2882143" y="336178"/>
          <a:ext cx="3602182" cy="86901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2" name="1 Marcador de pie de página"/>
          <p:cNvSpPr>
            <a:spLocks noGrp="1"/>
          </p:cNvSpPr>
          <p:nvPr>
            <p:ph type="ftr" sz="quarter" idx="5"/>
          </p:nvPr>
        </p:nvSpPr>
        <p:spPr/>
        <p:txBody>
          <a:bodyPr/>
          <a:lstStyle/>
          <a:p>
            <a:pPr marL="11377"/>
            <a:r>
              <a:rPr lang="es-ES" spc="-13">
                <a:solidFill>
                  <a:prstClr val="white"/>
                </a:solidFill>
              </a:rPr>
              <a:t>Documento estrictamente reservado a los profesionales de la salud</a:t>
            </a:r>
            <a:endParaRPr lang="es-ES" spc="-13" dirty="0">
              <a:solidFill>
                <a:prstClr val="white"/>
              </a:solidFill>
            </a:endParaRPr>
          </a:p>
        </p:txBody>
      </p:sp>
    </p:spTree>
    <p:extLst>
      <p:ext uri="{BB962C8B-B14F-4D97-AF65-F5344CB8AC3E}">
        <p14:creationId xmlns:p14="http://schemas.microsoft.com/office/powerpoint/2010/main" val="177521298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Gráfico"/>
          <p:cNvGraphicFramePr/>
          <p:nvPr>
            <p:extLst>
              <p:ext uri="{D42A27DB-BD31-4B8C-83A1-F6EECF244321}">
                <p14:modId xmlns:p14="http://schemas.microsoft.com/office/powerpoint/2010/main" val="598037083"/>
              </p:ext>
            </p:extLst>
          </p:nvPr>
        </p:nvGraphicFramePr>
        <p:xfrm>
          <a:off x="1536124" y="1882588"/>
          <a:ext cx="6071755" cy="336176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5 Diagrama"/>
          <p:cNvGraphicFramePr/>
          <p:nvPr>
            <p:extLst>
              <p:ext uri="{D42A27DB-BD31-4B8C-83A1-F6EECF244321}">
                <p14:modId xmlns:p14="http://schemas.microsoft.com/office/powerpoint/2010/main" val="722593600"/>
              </p:ext>
            </p:extLst>
          </p:nvPr>
        </p:nvGraphicFramePr>
        <p:xfrm>
          <a:off x="2882143" y="336178"/>
          <a:ext cx="3602182" cy="8690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3 CuadroTexto"/>
          <p:cNvSpPr txBox="1"/>
          <p:nvPr/>
        </p:nvSpPr>
        <p:spPr>
          <a:xfrm>
            <a:off x="623455" y="6454589"/>
            <a:ext cx="2770909" cy="221359"/>
          </a:xfrm>
          <a:prstGeom prst="rect">
            <a:avLst/>
          </a:prstGeom>
          <a:noFill/>
        </p:spPr>
        <p:txBody>
          <a:bodyPr wrap="square" lIns="82048" tIns="41025" rIns="82048" bIns="41025" rtlCol="0">
            <a:spAutoFit/>
          </a:bodyPr>
          <a:lstStyle/>
          <a:p>
            <a:pPr defTabSz="819047"/>
            <a:r>
              <a:rPr lang="es-ES" sz="900" dirty="0">
                <a:solidFill>
                  <a:prstClr val="black"/>
                </a:solidFill>
                <a:latin typeface="Calibri" pitchFamily="34" charset="0"/>
              </a:rPr>
              <a:t>p&lt; 0,001</a:t>
            </a:r>
          </a:p>
        </p:txBody>
      </p:sp>
      <p:sp>
        <p:nvSpPr>
          <p:cNvPr id="5" name="4 Marcador de pie de página"/>
          <p:cNvSpPr>
            <a:spLocks noGrp="1"/>
          </p:cNvSpPr>
          <p:nvPr>
            <p:ph type="ftr" sz="quarter" idx="5"/>
          </p:nvPr>
        </p:nvSpPr>
        <p:spPr>
          <a:xfrm>
            <a:off x="304801" y="6410848"/>
            <a:ext cx="6622473" cy="365760"/>
          </a:xfrm>
        </p:spPr>
        <p:txBody>
          <a:bodyPr/>
          <a:lstStyle/>
          <a:p>
            <a:pPr marL="11377"/>
            <a:r>
              <a:rPr lang="es-ES" sz="900" spc="-13" dirty="0">
                <a:solidFill>
                  <a:prstClr val="white"/>
                </a:solidFill>
              </a:rPr>
              <a:t>Documento estrictamente reservado a los profesionales de la salud</a:t>
            </a:r>
          </a:p>
        </p:txBody>
      </p:sp>
    </p:spTree>
    <p:extLst>
      <p:ext uri="{BB962C8B-B14F-4D97-AF65-F5344CB8AC3E}">
        <p14:creationId xmlns:p14="http://schemas.microsoft.com/office/powerpoint/2010/main" val="268833176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Diagrama"/>
          <p:cNvGraphicFramePr/>
          <p:nvPr>
            <p:extLst>
              <p:ext uri="{D42A27DB-BD31-4B8C-83A1-F6EECF244321}">
                <p14:modId xmlns:p14="http://schemas.microsoft.com/office/powerpoint/2010/main" val="734097101"/>
              </p:ext>
            </p:extLst>
          </p:nvPr>
        </p:nvGraphicFramePr>
        <p:xfrm>
          <a:off x="692729" y="336176"/>
          <a:ext cx="7897090" cy="8147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4" name="3 Gráfico"/>
          <p:cNvGraphicFramePr/>
          <p:nvPr>
            <p:extLst>
              <p:ext uri="{D42A27DB-BD31-4B8C-83A1-F6EECF244321}">
                <p14:modId xmlns:p14="http://schemas.microsoft.com/office/powerpoint/2010/main" val="3463042656"/>
              </p:ext>
            </p:extLst>
          </p:nvPr>
        </p:nvGraphicFramePr>
        <p:xfrm>
          <a:off x="900546" y="2218765"/>
          <a:ext cx="3108036" cy="242047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5" name="4 Gráfico"/>
          <p:cNvGraphicFramePr/>
          <p:nvPr>
            <p:extLst>
              <p:ext uri="{D42A27DB-BD31-4B8C-83A1-F6EECF244321}">
                <p14:modId xmlns:p14="http://schemas.microsoft.com/office/powerpoint/2010/main" val="3674248373"/>
              </p:ext>
            </p:extLst>
          </p:nvPr>
        </p:nvGraphicFramePr>
        <p:xfrm>
          <a:off x="4641272" y="2218765"/>
          <a:ext cx="3108036" cy="2420471"/>
        </p:xfrm>
        <a:graphic>
          <a:graphicData uri="http://schemas.openxmlformats.org/drawingml/2006/chart">
            <c:chart xmlns:c="http://schemas.openxmlformats.org/drawingml/2006/chart" xmlns:r="http://schemas.openxmlformats.org/officeDocument/2006/relationships" r:id="rId8"/>
          </a:graphicData>
        </a:graphic>
      </p:graphicFrame>
      <p:sp>
        <p:nvSpPr>
          <p:cNvPr id="6" name="5 CuadroTexto"/>
          <p:cNvSpPr txBox="1"/>
          <p:nvPr/>
        </p:nvSpPr>
        <p:spPr>
          <a:xfrm>
            <a:off x="623455" y="6454589"/>
            <a:ext cx="2770909" cy="221359"/>
          </a:xfrm>
          <a:prstGeom prst="rect">
            <a:avLst/>
          </a:prstGeom>
          <a:noFill/>
        </p:spPr>
        <p:txBody>
          <a:bodyPr wrap="square" lIns="82048" tIns="41025" rIns="82048" bIns="41025" rtlCol="0">
            <a:spAutoFit/>
          </a:bodyPr>
          <a:lstStyle/>
          <a:p>
            <a:pPr defTabSz="819047"/>
            <a:r>
              <a:rPr lang="es-ES" sz="900" dirty="0">
                <a:solidFill>
                  <a:prstClr val="black"/>
                </a:solidFill>
                <a:latin typeface="Calibri" pitchFamily="34" charset="0"/>
              </a:rPr>
              <a:t>p&lt; 0,001</a:t>
            </a:r>
          </a:p>
        </p:txBody>
      </p:sp>
      <p:sp>
        <p:nvSpPr>
          <p:cNvPr id="2" name="1 Marcador de pie de página"/>
          <p:cNvSpPr>
            <a:spLocks noGrp="1"/>
          </p:cNvSpPr>
          <p:nvPr>
            <p:ph type="ftr" sz="quarter" idx="5"/>
          </p:nvPr>
        </p:nvSpPr>
        <p:spPr/>
        <p:txBody>
          <a:bodyPr/>
          <a:lstStyle/>
          <a:p>
            <a:pPr marL="11377"/>
            <a:r>
              <a:rPr lang="es-ES" spc="-13">
                <a:solidFill>
                  <a:prstClr val="white"/>
                </a:solidFill>
              </a:rPr>
              <a:t>Documento estrictamente reservado a los profesionales de la salud</a:t>
            </a:r>
            <a:endParaRPr lang="es-ES" spc="-13" dirty="0">
              <a:solidFill>
                <a:prstClr val="white"/>
              </a:solidFill>
            </a:endParaRPr>
          </a:p>
        </p:txBody>
      </p:sp>
    </p:spTree>
    <p:extLst>
      <p:ext uri="{BB962C8B-B14F-4D97-AF65-F5344CB8AC3E}">
        <p14:creationId xmlns:p14="http://schemas.microsoft.com/office/powerpoint/2010/main" val="11241656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727693259"/>
              </p:ext>
            </p:extLst>
          </p:nvPr>
        </p:nvGraphicFramePr>
        <p:xfrm>
          <a:off x="2042021" y="403428"/>
          <a:ext cx="4898736" cy="7822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object 3"/>
          <p:cNvSpPr txBox="1"/>
          <p:nvPr/>
        </p:nvSpPr>
        <p:spPr>
          <a:xfrm>
            <a:off x="765002" y="2231259"/>
            <a:ext cx="8181686" cy="2830262"/>
          </a:xfrm>
          <a:prstGeom prst="rect">
            <a:avLst/>
          </a:prstGeom>
        </p:spPr>
        <p:txBody>
          <a:bodyPr vert="horz" wrap="square" lIns="0" tIns="0" rIns="0" bIns="0" rtlCol="0">
            <a:spAutoFit/>
          </a:bodyPr>
          <a:lstStyle/>
          <a:p>
            <a:pPr marL="318519" indent="-307142" defTabSz="819047">
              <a:buClr>
                <a:srgbClr val="B52024"/>
              </a:buClr>
              <a:buFont typeface="Calibri"/>
              <a:buChar char="•"/>
              <a:tabLst>
                <a:tab pos="329893" algn="l"/>
              </a:tabLst>
            </a:pPr>
            <a:r>
              <a:rPr spc="-9" dirty="0">
                <a:solidFill>
                  <a:prstClr val="black"/>
                </a:solidFill>
                <a:latin typeface="Calibri"/>
                <a:cs typeface="Calibri"/>
              </a:rPr>
              <a:t>Equilibra</a:t>
            </a:r>
            <a:r>
              <a:rPr spc="4" dirty="0">
                <a:solidFill>
                  <a:prstClr val="black"/>
                </a:solidFill>
                <a:latin typeface="Calibri"/>
                <a:cs typeface="Calibri"/>
              </a:rPr>
              <a:t> </a:t>
            </a:r>
            <a:r>
              <a:rPr spc="-9" dirty="0">
                <a:solidFill>
                  <a:prstClr val="black"/>
                </a:solidFill>
                <a:latin typeface="Calibri"/>
                <a:cs typeface="Calibri"/>
              </a:rPr>
              <a:t>los</a:t>
            </a:r>
            <a:r>
              <a:rPr spc="4" dirty="0">
                <a:solidFill>
                  <a:prstClr val="black"/>
                </a:solidFill>
                <a:latin typeface="Calibri"/>
                <a:cs typeface="Calibri"/>
              </a:rPr>
              <a:t> </a:t>
            </a:r>
            <a:r>
              <a:rPr spc="-9" dirty="0">
                <a:solidFill>
                  <a:prstClr val="black"/>
                </a:solidFill>
                <a:latin typeface="Calibri"/>
                <a:cs typeface="Calibri"/>
              </a:rPr>
              <a:t>niveles</a:t>
            </a:r>
            <a:r>
              <a:rPr spc="4" dirty="0">
                <a:solidFill>
                  <a:prstClr val="black"/>
                </a:solidFill>
                <a:latin typeface="Calibri"/>
                <a:cs typeface="Calibri"/>
              </a:rPr>
              <a:t> </a:t>
            </a:r>
            <a:r>
              <a:rPr spc="-9" dirty="0">
                <a:solidFill>
                  <a:prstClr val="black"/>
                </a:solidFill>
                <a:latin typeface="Calibri"/>
                <a:cs typeface="Calibri"/>
              </a:rPr>
              <a:t>hormonales</a:t>
            </a:r>
            <a:endParaRPr dirty="0">
              <a:solidFill>
                <a:prstClr val="black"/>
              </a:solidFill>
              <a:latin typeface="Calibri"/>
              <a:cs typeface="Calibri"/>
            </a:endParaRPr>
          </a:p>
          <a:p>
            <a:pPr defTabSz="819047">
              <a:spcBef>
                <a:spcPts val="38"/>
              </a:spcBef>
              <a:buClr>
                <a:srgbClr val="B52024"/>
              </a:buClr>
              <a:buFont typeface="Calibri"/>
              <a:buChar char="•"/>
            </a:pPr>
            <a:endParaRPr dirty="0">
              <a:solidFill>
                <a:prstClr val="black"/>
              </a:solidFill>
              <a:latin typeface="Times New Roman"/>
              <a:cs typeface="Times New Roman"/>
            </a:endParaRPr>
          </a:p>
          <a:p>
            <a:pPr marL="329326" indent="-317952" defTabSz="819047">
              <a:buClr>
                <a:srgbClr val="B52024"/>
              </a:buClr>
              <a:buFont typeface="Calibri"/>
              <a:buChar char="•"/>
              <a:tabLst>
                <a:tab pos="329893" algn="l"/>
              </a:tabLst>
            </a:pPr>
            <a:r>
              <a:rPr spc="-9" dirty="0">
                <a:solidFill>
                  <a:prstClr val="black"/>
                </a:solidFill>
                <a:latin typeface="Calibri"/>
                <a:cs typeface="Calibri"/>
              </a:rPr>
              <a:t>Disminuye</a:t>
            </a:r>
            <a:r>
              <a:rPr spc="4" dirty="0">
                <a:solidFill>
                  <a:prstClr val="black"/>
                </a:solidFill>
                <a:latin typeface="Calibri"/>
                <a:cs typeface="Calibri"/>
              </a:rPr>
              <a:t> </a:t>
            </a:r>
            <a:r>
              <a:rPr spc="-9" dirty="0">
                <a:solidFill>
                  <a:prstClr val="black"/>
                </a:solidFill>
                <a:latin typeface="Calibri"/>
                <a:cs typeface="Calibri"/>
              </a:rPr>
              <a:t>el</a:t>
            </a:r>
            <a:r>
              <a:rPr spc="4" dirty="0">
                <a:solidFill>
                  <a:prstClr val="black"/>
                </a:solidFill>
                <a:latin typeface="Calibri"/>
                <a:cs typeface="Calibri"/>
              </a:rPr>
              <a:t> </a:t>
            </a:r>
            <a:r>
              <a:rPr spc="-9" dirty="0">
                <a:solidFill>
                  <a:prstClr val="black"/>
                </a:solidFill>
                <a:latin typeface="Calibri"/>
                <a:cs typeface="Calibri"/>
              </a:rPr>
              <a:t>estrés</a:t>
            </a:r>
            <a:r>
              <a:rPr spc="4" dirty="0">
                <a:solidFill>
                  <a:prstClr val="black"/>
                </a:solidFill>
                <a:latin typeface="Calibri"/>
                <a:cs typeface="Calibri"/>
              </a:rPr>
              <a:t> </a:t>
            </a:r>
            <a:r>
              <a:rPr spc="-9" dirty="0">
                <a:solidFill>
                  <a:prstClr val="black"/>
                </a:solidFill>
                <a:latin typeface="Calibri"/>
                <a:cs typeface="Calibri"/>
              </a:rPr>
              <a:t>oxidativo</a:t>
            </a:r>
            <a:endParaRPr dirty="0">
              <a:solidFill>
                <a:prstClr val="black"/>
              </a:solidFill>
              <a:latin typeface="Calibri"/>
              <a:cs typeface="Calibri"/>
            </a:endParaRPr>
          </a:p>
          <a:p>
            <a:pPr defTabSz="819047">
              <a:spcBef>
                <a:spcPts val="38"/>
              </a:spcBef>
              <a:buClr>
                <a:srgbClr val="B52024"/>
              </a:buClr>
              <a:buFont typeface="Calibri"/>
              <a:buChar char="•"/>
            </a:pPr>
            <a:endParaRPr dirty="0">
              <a:solidFill>
                <a:prstClr val="black"/>
              </a:solidFill>
              <a:latin typeface="Times New Roman"/>
              <a:cs typeface="Times New Roman"/>
            </a:endParaRPr>
          </a:p>
          <a:p>
            <a:pPr marL="329326" indent="-317952" defTabSz="819047">
              <a:buClr>
                <a:srgbClr val="B52024"/>
              </a:buClr>
              <a:buFont typeface="Calibri"/>
              <a:buChar char="•"/>
              <a:tabLst>
                <a:tab pos="329893" algn="l"/>
              </a:tabLst>
            </a:pPr>
            <a:r>
              <a:rPr spc="-9" dirty="0">
                <a:solidFill>
                  <a:prstClr val="black"/>
                </a:solidFill>
                <a:latin typeface="Calibri"/>
                <a:cs typeface="Calibri"/>
              </a:rPr>
              <a:t>Controla la respuesta al estrés</a:t>
            </a:r>
            <a:endParaRPr dirty="0">
              <a:solidFill>
                <a:prstClr val="black"/>
              </a:solidFill>
              <a:latin typeface="Calibri"/>
              <a:cs typeface="Calibri"/>
            </a:endParaRPr>
          </a:p>
          <a:p>
            <a:pPr defTabSz="819047">
              <a:spcBef>
                <a:spcPts val="38"/>
              </a:spcBef>
              <a:buClr>
                <a:srgbClr val="B52024"/>
              </a:buClr>
              <a:buFont typeface="Calibri"/>
              <a:buChar char="•"/>
            </a:pPr>
            <a:endParaRPr dirty="0">
              <a:solidFill>
                <a:prstClr val="black"/>
              </a:solidFill>
              <a:latin typeface="Times New Roman"/>
              <a:cs typeface="Times New Roman"/>
            </a:endParaRPr>
          </a:p>
          <a:p>
            <a:pPr marL="329326" indent="-317952" defTabSz="819047">
              <a:buClr>
                <a:srgbClr val="B52024"/>
              </a:buClr>
              <a:buFont typeface="Calibri"/>
              <a:buChar char="•"/>
              <a:tabLst>
                <a:tab pos="329893" algn="l"/>
              </a:tabLst>
            </a:pPr>
            <a:r>
              <a:rPr spc="-13" dirty="0">
                <a:solidFill>
                  <a:prstClr val="black"/>
                </a:solidFill>
                <a:latin typeface="Calibri"/>
                <a:cs typeface="Calibri"/>
              </a:rPr>
              <a:t>Puede </a:t>
            </a:r>
            <a:r>
              <a:rPr spc="-9" dirty="0">
                <a:solidFill>
                  <a:prstClr val="black"/>
                </a:solidFill>
                <a:latin typeface="Calibri"/>
                <a:cs typeface="Calibri"/>
              </a:rPr>
              <a:t>aumentar </a:t>
            </a:r>
            <a:r>
              <a:rPr spc="-13" dirty="0">
                <a:solidFill>
                  <a:prstClr val="black"/>
                </a:solidFill>
                <a:latin typeface="Calibri"/>
                <a:cs typeface="Calibri"/>
              </a:rPr>
              <a:t>e</a:t>
            </a:r>
            <a:r>
              <a:rPr spc="-4" dirty="0">
                <a:solidFill>
                  <a:prstClr val="black"/>
                </a:solidFill>
                <a:latin typeface="Calibri"/>
                <a:cs typeface="Calibri"/>
              </a:rPr>
              <a:t>l</a:t>
            </a:r>
            <a:r>
              <a:rPr dirty="0">
                <a:solidFill>
                  <a:prstClr val="black"/>
                </a:solidFill>
                <a:latin typeface="Calibri"/>
                <a:cs typeface="Calibri"/>
              </a:rPr>
              <a:t> </a:t>
            </a:r>
            <a:r>
              <a:rPr spc="-9" dirty="0">
                <a:solidFill>
                  <a:prstClr val="black"/>
                </a:solidFill>
                <a:latin typeface="Calibri"/>
                <a:cs typeface="Calibri"/>
              </a:rPr>
              <a:t>diámetro</a:t>
            </a:r>
            <a:r>
              <a:rPr dirty="0">
                <a:solidFill>
                  <a:prstClr val="black"/>
                </a:solidFill>
                <a:latin typeface="Calibri"/>
                <a:cs typeface="Calibri"/>
              </a:rPr>
              <a:t> </a:t>
            </a:r>
            <a:r>
              <a:rPr spc="-13" dirty="0">
                <a:solidFill>
                  <a:prstClr val="black"/>
                </a:solidFill>
                <a:latin typeface="Calibri"/>
                <a:cs typeface="Calibri"/>
              </a:rPr>
              <a:t>de</a:t>
            </a:r>
            <a:r>
              <a:rPr dirty="0">
                <a:solidFill>
                  <a:prstClr val="black"/>
                </a:solidFill>
                <a:latin typeface="Calibri"/>
                <a:cs typeface="Calibri"/>
              </a:rPr>
              <a:t> </a:t>
            </a:r>
            <a:r>
              <a:rPr spc="-9" dirty="0">
                <a:solidFill>
                  <a:prstClr val="black"/>
                </a:solidFill>
                <a:latin typeface="Calibri"/>
                <a:cs typeface="Calibri"/>
              </a:rPr>
              <a:t>los</a:t>
            </a:r>
            <a:r>
              <a:rPr dirty="0">
                <a:solidFill>
                  <a:prstClr val="black"/>
                </a:solidFill>
                <a:latin typeface="Calibri"/>
                <a:cs typeface="Calibri"/>
              </a:rPr>
              <a:t> </a:t>
            </a:r>
            <a:r>
              <a:rPr spc="-9" dirty="0">
                <a:solidFill>
                  <a:prstClr val="black"/>
                </a:solidFill>
                <a:latin typeface="Calibri"/>
                <a:cs typeface="Calibri"/>
              </a:rPr>
              <a:t>túbulos</a:t>
            </a:r>
            <a:r>
              <a:rPr dirty="0">
                <a:solidFill>
                  <a:prstClr val="black"/>
                </a:solidFill>
                <a:latin typeface="Calibri"/>
                <a:cs typeface="Calibri"/>
              </a:rPr>
              <a:t> </a:t>
            </a:r>
            <a:r>
              <a:rPr spc="-9" dirty="0">
                <a:solidFill>
                  <a:prstClr val="black"/>
                </a:solidFill>
                <a:latin typeface="Calibri"/>
                <a:cs typeface="Calibri"/>
              </a:rPr>
              <a:t>seminíferos,</a:t>
            </a:r>
            <a:r>
              <a:rPr dirty="0">
                <a:solidFill>
                  <a:prstClr val="black"/>
                </a:solidFill>
                <a:latin typeface="Calibri"/>
                <a:cs typeface="Calibri"/>
              </a:rPr>
              <a:t> </a:t>
            </a:r>
            <a:r>
              <a:rPr spc="-13" dirty="0">
                <a:solidFill>
                  <a:prstClr val="black"/>
                </a:solidFill>
                <a:latin typeface="Calibri"/>
                <a:cs typeface="Calibri"/>
              </a:rPr>
              <a:t>número</a:t>
            </a:r>
            <a:r>
              <a:rPr dirty="0">
                <a:solidFill>
                  <a:prstClr val="black"/>
                </a:solidFill>
                <a:latin typeface="Calibri"/>
                <a:cs typeface="Calibri"/>
              </a:rPr>
              <a:t> </a:t>
            </a:r>
            <a:r>
              <a:rPr spc="-13" dirty="0">
                <a:solidFill>
                  <a:prstClr val="black"/>
                </a:solidFill>
                <a:latin typeface="Calibri"/>
                <a:cs typeface="Calibri"/>
              </a:rPr>
              <a:t>de</a:t>
            </a:r>
            <a:r>
              <a:rPr dirty="0">
                <a:solidFill>
                  <a:prstClr val="black"/>
                </a:solidFill>
                <a:latin typeface="Calibri"/>
                <a:cs typeface="Calibri"/>
              </a:rPr>
              <a:t> </a:t>
            </a:r>
            <a:r>
              <a:rPr spc="-9" dirty="0">
                <a:solidFill>
                  <a:prstClr val="black"/>
                </a:solidFill>
                <a:latin typeface="Calibri"/>
                <a:cs typeface="Calibri"/>
              </a:rPr>
              <a:t>capas</a:t>
            </a:r>
            <a:r>
              <a:rPr dirty="0">
                <a:solidFill>
                  <a:prstClr val="black"/>
                </a:solidFill>
                <a:latin typeface="Calibri"/>
                <a:cs typeface="Calibri"/>
              </a:rPr>
              <a:t> </a:t>
            </a:r>
            <a:r>
              <a:rPr spc="-13" dirty="0">
                <a:solidFill>
                  <a:prstClr val="black"/>
                </a:solidFill>
                <a:latin typeface="Calibri"/>
                <a:cs typeface="Calibri"/>
              </a:rPr>
              <a:t>c</a:t>
            </a:r>
            <a:r>
              <a:rPr spc="-9" dirty="0">
                <a:solidFill>
                  <a:prstClr val="black"/>
                </a:solidFill>
                <a:latin typeface="Calibri"/>
                <a:cs typeface="Calibri"/>
              </a:rPr>
              <a:t>elulares</a:t>
            </a:r>
            <a:endParaRPr dirty="0">
              <a:solidFill>
                <a:prstClr val="black"/>
              </a:solidFill>
              <a:latin typeface="Calibri"/>
              <a:cs typeface="Calibri"/>
            </a:endParaRPr>
          </a:p>
          <a:p>
            <a:pPr defTabSz="819047">
              <a:spcBef>
                <a:spcPts val="32"/>
              </a:spcBef>
              <a:buClr>
                <a:srgbClr val="B52024"/>
              </a:buClr>
              <a:buFont typeface="Calibri"/>
              <a:buChar char="•"/>
            </a:pPr>
            <a:endParaRPr sz="1400" dirty="0">
              <a:solidFill>
                <a:prstClr val="black"/>
              </a:solidFill>
              <a:latin typeface="Times New Roman"/>
              <a:cs typeface="Times New Roman"/>
            </a:endParaRPr>
          </a:p>
          <a:p>
            <a:pPr marL="318519" marR="1894052" indent="-307142" defTabSz="819047">
              <a:lnSpc>
                <a:spcPct val="121800"/>
              </a:lnSpc>
              <a:buClr>
                <a:srgbClr val="B52024"/>
              </a:buClr>
              <a:buFont typeface="Calibri"/>
              <a:buChar char="•"/>
              <a:tabLst>
                <a:tab pos="329893" algn="l"/>
              </a:tabLst>
            </a:pPr>
            <a:r>
              <a:rPr spc="-13" dirty="0">
                <a:solidFill>
                  <a:prstClr val="black"/>
                </a:solidFill>
                <a:latin typeface="Calibri"/>
                <a:cs typeface="Calibri"/>
              </a:rPr>
              <a:t>Puede </a:t>
            </a:r>
            <a:r>
              <a:rPr spc="-9" dirty="0">
                <a:solidFill>
                  <a:prstClr val="black"/>
                </a:solidFill>
                <a:latin typeface="Calibri"/>
                <a:cs typeface="Calibri"/>
              </a:rPr>
              <a:t>mejorar significativamente</a:t>
            </a:r>
            <a:r>
              <a:rPr spc="-4" dirty="0">
                <a:solidFill>
                  <a:prstClr val="black"/>
                </a:solidFill>
                <a:latin typeface="Calibri"/>
                <a:cs typeface="Calibri"/>
              </a:rPr>
              <a:t> </a:t>
            </a:r>
            <a:r>
              <a:rPr spc="-9" dirty="0">
                <a:solidFill>
                  <a:prstClr val="black"/>
                </a:solidFill>
                <a:latin typeface="Calibri"/>
                <a:cs typeface="Calibri"/>
              </a:rPr>
              <a:t>los</a:t>
            </a:r>
            <a:r>
              <a:rPr spc="-4" dirty="0">
                <a:solidFill>
                  <a:prstClr val="black"/>
                </a:solidFill>
                <a:latin typeface="Calibri"/>
                <a:cs typeface="Calibri"/>
              </a:rPr>
              <a:t> </a:t>
            </a:r>
            <a:r>
              <a:rPr spc="-9" dirty="0">
                <a:solidFill>
                  <a:prstClr val="black"/>
                </a:solidFill>
                <a:latin typeface="Calibri"/>
                <a:cs typeface="Calibri"/>
              </a:rPr>
              <a:t>niveles</a:t>
            </a:r>
            <a:r>
              <a:rPr spc="-4" dirty="0">
                <a:solidFill>
                  <a:prstClr val="black"/>
                </a:solidFill>
                <a:latin typeface="Calibri"/>
                <a:cs typeface="Calibri"/>
              </a:rPr>
              <a:t> </a:t>
            </a:r>
            <a:r>
              <a:rPr spc="-13" dirty="0">
                <a:solidFill>
                  <a:prstClr val="black"/>
                </a:solidFill>
                <a:latin typeface="Calibri"/>
                <a:cs typeface="Calibri"/>
              </a:rPr>
              <a:t>de</a:t>
            </a:r>
            <a:r>
              <a:rPr dirty="0">
                <a:solidFill>
                  <a:prstClr val="black"/>
                </a:solidFill>
                <a:latin typeface="Calibri"/>
                <a:cs typeface="Calibri"/>
              </a:rPr>
              <a:t> </a:t>
            </a:r>
            <a:r>
              <a:rPr spc="-9" dirty="0" err="1">
                <a:solidFill>
                  <a:prstClr val="black"/>
                </a:solidFill>
                <a:latin typeface="Calibri"/>
                <a:cs typeface="Calibri"/>
              </a:rPr>
              <a:t>gonadotropina</a:t>
            </a:r>
            <a:r>
              <a:rPr spc="-9" dirty="0">
                <a:solidFill>
                  <a:prstClr val="black"/>
                </a:solidFill>
                <a:latin typeface="Calibri"/>
                <a:cs typeface="Calibri"/>
              </a:rPr>
              <a:t> </a:t>
            </a:r>
            <a:r>
              <a:rPr spc="-9" dirty="0" err="1">
                <a:solidFill>
                  <a:prstClr val="black"/>
                </a:solidFill>
                <a:latin typeface="Calibri"/>
                <a:cs typeface="Calibri"/>
              </a:rPr>
              <a:t>necesarios</a:t>
            </a:r>
            <a:r>
              <a:rPr spc="-4" dirty="0">
                <a:solidFill>
                  <a:prstClr val="black"/>
                </a:solidFill>
                <a:latin typeface="Calibri"/>
                <a:cs typeface="Calibri"/>
              </a:rPr>
              <a:t> </a:t>
            </a:r>
            <a:r>
              <a:rPr spc="-9" dirty="0" err="1">
                <a:solidFill>
                  <a:prstClr val="black"/>
                </a:solidFill>
                <a:latin typeface="Calibri"/>
                <a:cs typeface="Calibri"/>
              </a:rPr>
              <a:t>para</a:t>
            </a:r>
            <a:r>
              <a:rPr spc="-4" dirty="0">
                <a:solidFill>
                  <a:prstClr val="black"/>
                </a:solidFill>
                <a:latin typeface="Calibri"/>
                <a:cs typeface="Calibri"/>
              </a:rPr>
              <a:t> </a:t>
            </a:r>
            <a:r>
              <a:rPr spc="-9" dirty="0">
                <a:solidFill>
                  <a:prstClr val="black"/>
                </a:solidFill>
                <a:latin typeface="Calibri"/>
                <a:cs typeface="Calibri"/>
              </a:rPr>
              <a:t>la</a:t>
            </a:r>
            <a:r>
              <a:rPr spc="-4" dirty="0">
                <a:solidFill>
                  <a:prstClr val="black"/>
                </a:solidFill>
                <a:latin typeface="Calibri"/>
                <a:cs typeface="Calibri"/>
              </a:rPr>
              <a:t> </a:t>
            </a:r>
            <a:r>
              <a:rPr spc="-9" dirty="0" err="1">
                <a:solidFill>
                  <a:prstClr val="black"/>
                </a:solidFill>
                <a:latin typeface="Calibri"/>
                <a:cs typeface="Calibri"/>
              </a:rPr>
              <a:t>pubertad</a:t>
            </a:r>
            <a:r>
              <a:rPr spc="-4" dirty="0">
                <a:solidFill>
                  <a:prstClr val="black"/>
                </a:solidFill>
                <a:latin typeface="Calibri"/>
                <a:cs typeface="Calibri"/>
              </a:rPr>
              <a:t> </a:t>
            </a:r>
            <a:r>
              <a:rPr spc="-9" dirty="0">
                <a:solidFill>
                  <a:prstClr val="black"/>
                </a:solidFill>
                <a:latin typeface="Calibri"/>
                <a:cs typeface="Calibri"/>
              </a:rPr>
              <a:t>y</a:t>
            </a:r>
            <a:r>
              <a:rPr spc="-4" dirty="0">
                <a:solidFill>
                  <a:prstClr val="black"/>
                </a:solidFill>
                <a:latin typeface="Calibri"/>
                <a:cs typeface="Calibri"/>
              </a:rPr>
              <a:t> </a:t>
            </a:r>
            <a:r>
              <a:rPr spc="-9" dirty="0" err="1">
                <a:solidFill>
                  <a:prstClr val="black"/>
                </a:solidFill>
                <a:latin typeface="Calibri"/>
                <a:cs typeface="Calibri"/>
              </a:rPr>
              <a:t>fertilidad</a:t>
            </a:r>
            <a:r>
              <a:rPr spc="-4" dirty="0">
                <a:solidFill>
                  <a:prstClr val="black"/>
                </a:solidFill>
                <a:latin typeface="Calibri"/>
                <a:cs typeface="Calibri"/>
              </a:rPr>
              <a:t> </a:t>
            </a:r>
            <a:r>
              <a:rPr spc="-13" dirty="0">
                <a:solidFill>
                  <a:prstClr val="black"/>
                </a:solidFill>
                <a:latin typeface="Calibri"/>
                <a:cs typeface="Calibri"/>
              </a:rPr>
              <a:t>en</a:t>
            </a:r>
            <a:r>
              <a:rPr dirty="0">
                <a:solidFill>
                  <a:prstClr val="black"/>
                </a:solidFill>
                <a:latin typeface="Calibri"/>
                <a:cs typeface="Calibri"/>
              </a:rPr>
              <a:t> </a:t>
            </a:r>
            <a:r>
              <a:rPr spc="-9" dirty="0" err="1">
                <a:solidFill>
                  <a:prstClr val="black"/>
                </a:solidFill>
                <a:latin typeface="Calibri"/>
                <a:cs typeface="Calibri"/>
              </a:rPr>
              <a:t>las</a:t>
            </a:r>
            <a:r>
              <a:rPr dirty="0">
                <a:solidFill>
                  <a:prstClr val="black"/>
                </a:solidFill>
                <a:latin typeface="Calibri"/>
                <a:cs typeface="Calibri"/>
              </a:rPr>
              <a:t> </a:t>
            </a:r>
            <a:r>
              <a:rPr spc="-9" dirty="0" err="1">
                <a:solidFill>
                  <a:prstClr val="black"/>
                </a:solidFill>
                <a:latin typeface="Calibri"/>
                <a:cs typeface="Calibri"/>
              </a:rPr>
              <a:t>mujeres</a:t>
            </a:r>
            <a:endParaRPr dirty="0">
              <a:solidFill>
                <a:prstClr val="black"/>
              </a:solidFill>
              <a:latin typeface="Calibri"/>
              <a:cs typeface="Calibri"/>
            </a:endParaRPr>
          </a:p>
        </p:txBody>
      </p:sp>
      <p:sp>
        <p:nvSpPr>
          <p:cNvPr id="5" name="object 5"/>
          <p:cNvSpPr txBox="1">
            <a:spLocks noGrp="1"/>
          </p:cNvSpPr>
          <p:nvPr>
            <p:ph type="ftr" sz="quarter" idx="11"/>
          </p:nvPr>
        </p:nvSpPr>
        <p:spPr>
          <a:xfrm>
            <a:off x="304800" y="6410851"/>
            <a:ext cx="3581400" cy="138499"/>
          </a:xfrm>
          <a:prstGeom prst="rect">
            <a:avLst/>
          </a:prstGeom>
        </p:spPr>
        <p:txBody>
          <a:bodyPr vert="horz" wrap="square" lIns="0" tIns="0" rIns="0" bIns="0" rtlCol="0">
            <a:spAutoFit/>
          </a:bodyPr>
          <a:lstStyle/>
          <a:p>
            <a:pPr marL="11377"/>
            <a:r>
              <a:rPr lang="es-ES" spc="-13">
                <a:hlinkClick r:id="rId8"/>
              </a:rPr>
              <a:t>Documento estrictamente reservado a los profesionales de la salud</a:t>
            </a:r>
            <a:endParaRPr spc="-13" dirty="0">
              <a:hlinkClick r:id="rId8"/>
            </a:endParaRPr>
          </a:p>
        </p:txBody>
      </p:sp>
    </p:spTree>
    <p:extLst>
      <p:ext uri="{BB962C8B-B14F-4D97-AF65-F5344CB8AC3E}">
        <p14:creationId xmlns:p14="http://schemas.microsoft.com/office/powerpoint/2010/main" val="174106506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1197019264"/>
              </p:ext>
            </p:extLst>
          </p:nvPr>
        </p:nvGraphicFramePr>
        <p:xfrm>
          <a:off x="899083" y="268941"/>
          <a:ext cx="7921389" cy="6246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2 CuadroTexto"/>
          <p:cNvSpPr txBox="1"/>
          <p:nvPr/>
        </p:nvSpPr>
        <p:spPr>
          <a:xfrm>
            <a:off x="1012097" y="1412776"/>
            <a:ext cx="7204364" cy="4268613"/>
          </a:xfrm>
          <a:prstGeom prst="rect">
            <a:avLst/>
          </a:prstGeom>
          <a:noFill/>
        </p:spPr>
        <p:txBody>
          <a:bodyPr wrap="square" lIns="82048" tIns="41025" rIns="82048" bIns="41025" rtlCol="0">
            <a:spAutoFit/>
          </a:bodyPr>
          <a:lstStyle/>
          <a:p>
            <a:pPr defTabSz="819047"/>
            <a:r>
              <a:rPr lang="es-ES" sz="1600" dirty="0" err="1">
                <a:solidFill>
                  <a:prstClr val="black"/>
                </a:solidFill>
              </a:rPr>
              <a:t>Ashwagandha</a:t>
            </a:r>
            <a:r>
              <a:rPr lang="es-ES" sz="1600" dirty="0">
                <a:solidFill>
                  <a:prstClr val="black"/>
                </a:solidFill>
              </a:rPr>
              <a:t> es valorado por su capacidad de aumentar la vitalidad, la energía, y la resistencia, promover la longevidad y fortalecer el sistema inmunológico sin estimular las reservas del cuerpo.</a:t>
            </a:r>
          </a:p>
          <a:p>
            <a:pPr defTabSz="819047"/>
            <a:r>
              <a:rPr lang="es-ES" sz="1600" dirty="0" err="1">
                <a:solidFill>
                  <a:prstClr val="black"/>
                </a:solidFill>
              </a:rPr>
              <a:t>Ashwagandha</a:t>
            </a:r>
            <a:r>
              <a:rPr lang="es-ES" sz="1600" dirty="0">
                <a:solidFill>
                  <a:prstClr val="black"/>
                </a:solidFill>
              </a:rPr>
              <a:t> se conoce como un "</a:t>
            </a:r>
            <a:r>
              <a:rPr lang="es-ES" sz="1600" dirty="0" err="1">
                <a:solidFill>
                  <a:prstClr val="black"/>
                </a:solidFill>
              </a:rPr>
              <a:t>adaptógeno</a:t>
            </a:r>
            <a:r>
              <a:rPr lang="es-ES" sz="1600" dirty="0">
                <a:solidFill>
                  <a:prstClr val="black"/>
                </a:solidFill>
              </a:rPr>
              <a:t>", ya que aumenta la resistencia a los factores estresantes físicos, químicos y biológicos, se acumula la energía y la vitalidad general (</a:t>
            </a:r>
            <a:r>
              <a:rPr lang="es-ES" sz="1600" dirty="0" err="1">
                <a:solidFill>
                  <a:prstClr val="black"/>
                </a:solidFill>
              </a:rPr>
              <a:t>Dhuley</a:t>
            </a:r>
            <a:r>
              <a:rPr lang="es-ES" sz="1600" dirty="0">
                <a:solidFill>
                  <a:prstClr val="black"/>
                </a:solidFill>
              </a:rPr>
              <a:t>, 2000; </a:t>
            </a:r>
            <a:r>
              <a:rPr lang="es-ES" sz="1600" dirty="0" err="1">
                <a:solidFill>
                  <a:prstClr val="black"/>
                </a:solidFill>
              </a:rPr>
              <a:t>Mishra</a:t>
            </a:r>
            <a:r>
              <a:rPr lang="es-ES" sz="1600" dirty="0">
                <a:solidFill>
                  <a:prstClr val="black"/>
                </a:solidFill>
              </a:rPr>
              <a:t> et al., 2000; </a:t>
            </a:r>
            <a:r>
              <a:rPr lang="es-ES" sz="1600" dirty="0" err="1">
                <a:solidFill>
                  <a:prstClr val="black"/>
                </a:solidFill>
              </a:rPr>
              <a:t>Sandhu</a:t>
            </a:r>
            <a:r>
              <a:rPr lang="es-ES" sz="1600" dirty="0">
                <a:solidFill>
                  <a:prstClr val="black"/>
                </a:solidFill>
              </a:rPr>
              <a:t> et al, 2010;.. </a:t>
            </a:r>
            <a:r>
              <a:rPr lang="es-ES" sz="1600" dirty="0" err="1">
                <a:solidFill>
                  <a:prstClr val="black"/>
                </a:solidFill>
              </a:rPr>
              <a:t>Raut</a:t>
            </a:r>
            <a:r>
              <a:rPr lang="es-ES" sz="1600" dirty="0">
                <a:solidFill>
                  <a:prstClr val="black"/>
                </a:solidFill>
              </a:rPr>
              <a:t> et al, 2012).</a:t>
            </a:r>
          </a:p>
          <a:p>
            <a:pPr defTabSz="819047"/>
            <a:endParaRPr lang="es-ES" sz="1600" dirty="0">
              <a:solidFill>
                <a:prstClr val="black"/>
              </a:solidFill>
            </a:endParaRPr>
          </a:p>
          <a:p>
            <a:pPr defTabSz="819047"/>
            <a:r>
              <a:rPr lang="es-ES" sz="1600" dirty="0">
                <a:solidFill>
                  <a:prstClr val="black"/>
                </a:solidFill>
              </a:rPr>
              <a:t>El extracto de raíz de </a:t>
            </a:r>
            <a:r>
              <a:rPr lang="es-ES" sz="1600" dirty="0" err="1">
                <a:solidFill>
                  <a:prstClr val="black"/>
                </a:solidFill>
              </a:rPr>
              <a:t>Ashwagandha</a:t>
            </a:r>
            <a:r>
              <a:rPr lang="es-ES" sz="1600" dirty="0">
                <a:solidFill>
                  <a:prstClr val="black"/>
                </a:solidFill>
              </a:rPr>
              <a:t> utilizado en el presente estudio (KSM-66 de </a:t>
            </a:r>
            <a:r>
              <a:rPr lang="es-ES" sz="1600" dirty="0" err="1">
                <a:solidFill>
                  <a:prstClr val="black"/>
                </a:solidFill>
              </a:rPr>
              <a:t>Ashwagandha</a:t>
            </a:r>
            <a:r>
              <a:rPr lang="es-ES" sz="1600" dirty="0">
                <a:solidFill>
                  <a:prstClr val="black"/>
                </a:solidFill>
              </a:rPr>
              <a:t> </a:t>
            </a:r>
            <a:r>
              <a:rPr lang="es-ES" sz="1600" dirty="0" err="1">
                <a:solidFill>
                  <a:prstClr val="black"/>
                </a:solidFill>
              </a:rPr>
              <a:t>Ixoreal</a:t>
            </a:r>
            <a:r>
              <a:rPr lang="es-ES" sz="1600" dirty="0">
                <a:solidFill>
                  <a:prstClr val="black"/>
                </a:solidFill>
              </a:rPr>
              <a:t> </a:t>
            </a:r>
            <a:r>
              <a:rPr lang="es-ES" sz="1600" dirty="0" err="1">
                <a:solidFill>
                  <a:prstClr val="black"/>
                </a:solidFill>
              </a:rPr>
              <a:t>Biomed</a:t>
            </a:r>
            <a:r>
              <a:rPr lang="es-ES" sz="1600" dirty="0">
                <a:solidFill>
                  <a:prstClr val="black"/>
                </a:solidFill>
              </a:rPr>
              <a:t> </a:t>
            </a:r>
            <a:r>
              <a:rPr lang="es-ES" sz="1600" dirty="0" err="1">
                <a:solidFill>
                  <a:prstClr val="black"/>
                </a:solidFill>
              </a:rPr>
              <a:t>Private</a:t>
            </a:r>
            <a:r>
              <a:rPr lang="es-ES" sz="1600" dirty="0">
                <a:solidFill>
                  <a:prstClr val="black"/>
                </a:solidFill>
              </a:rPr>
              <a:t> Ltd.) se ha extraído con una tecnología de procesamiento única, produciendo un amplio espectro </a:t>
            </a:r>
            <a:r>
              <a:rPr lang="es-ES" sz="1600" dirty="0" err="1">
                <a:solidFill>
                  <a:prstClr val="black"/>
                </a:solidFill>
              </a:rPr>
              <a:t>fitofarmacéutica</a:t>
            </a:r>
            <a:r>
              <a:rPr lang="es-ES" sz="1600" dirty="0">
                <a:solidFill>
                  <a:prstClr val="black"/>
                </a:solidFill>
              </a:rPr>
              <a:t> que potencia la acción, proporcionando efectos terapéuticos. Además de la cuantía deseada de </a:t>
            </a:r>
            <a:r>
              <a:rPr lang="es-ES" sz="1600" dirty="0" err="1">
                <a:solidFill>
                  <a:prstClr val="black"/>
                </a:solidFill>
              </a:rPr>
              <a:t>withanólidos</a:t>
            </a:r>
            <a:r>
              <a:rPr lang="es-ES" sz="1600" dirty="0">
                <a:solidFill>
                  <a:prstClr val="black"/>
                </a:solidFill>
              </a:rPr>
              <a:t> y alcaloides, KSM- 66 </a:t>
            </a:r>
            <a:r>
              <a:rPr lang="es-ES" sz="1600" dirty="0" err="1">
                <a:solidFill>
                  <a:prstClr val="black"/>
                </a:solidFill>
              </a:rPr>
              <a:t>Ashwagandha</a:t>
            </a:r>
            <a:r>
              <a:rPr lang="es-ES" sz="1600" dirty="0">
                <a:solidFill>
                  <a:prstClr val="black"/>
                </a:solidFill>
              </a:rPr>
              <a:t> contiene ácidos de cadena larga a corto y aminoácidos (</a:t>
            </a:r>
            <a:r>
              <a:rPr lang="es-ES" sz="1600" dirty="0" err="1">
                <a:solidFill>
                  <a:prstClr val="black"/>
                </a:solidFill>
              </a:rPr>
              <a:t>treonina</a:t>
            </a:r>
            <a:r>
              <a:rPr lang="es-ES" sz="1600" dirty="0">
                <a:solidFill>
                  <a:prstClr val="black"/>
                </a:solidFill>
              </a:rPr>
              <a:t>, </a:t>
            </a:r>
            <a:r>
              <a:rPr lang="es-ES" sz="1600" dirty="0" err="1">
                <a:solidFill>
                  <a:prstClr val="black"/>
                </a:solidFill>
              </a:rPr>
              <a:t>valina</a:t>
            </a:r>
            <a:r>
              <a:rPr lang="es-ES" sz="1600" dirty="0">
                <a:solidFill>
                  <a:prstClr val="black"/>
                </a:solidFill>
              </a:rPr>
              <a:t>, metionina, </a:t>
            </a:r>
            <a:r>
              <a:rPr lang="es-ES" sz="1600" dirty="0" err="1">
                <a:solidFill>
                  <a:prstClr val="black"/>
                </a:solidFill>
              </a:rPr>
              <a:t>isoleucinA</a:t>
            </a:r>
            <a:r>
              <a:rPr lang="es-ES" sz="1600" dirty="0">
                <a:solidFill>
                  <a:prstClr val="black"/>
                </a:solidFill>
              </a:rPr>
              <a:t>, lisina, ácido aspártico y arginina), azúcares complejos, incluyendo oligosacáridos / </a:t>
            </a:r>
            <a:r>
              <a:rPr lang="es-ES" sz="1600" dirty="0" err="1">
                <a:solidFill>
                  <a:prstClr val="black"/>
                </a:solidFill>
              </a:rPr>
              <a:t>fructo</a:t>
            </a:r>
            <a:r>
              <a:rPr lang="es-ES" sz="1600" dirty="0">
                <a:solidFill>
                  <a:prstClr val="black"/>
                </a:solidFill>
              </a:rPr>
              <a:t> oligosacáridos, vitamina A, calcio y hierro.</a:t>
            </a:r>
          </a:p>
        </p:txBody>
      </p:sp>
      <p:sp>
        <p:nvSpPr>
          <p:cNvPr id="2" name="1 Marcador de pie de página"/>
          <p:cNvSpPr>
            <a:spLocks noGrp="1"/>
          </p:cNvSpPr>
          <p:nvPr>
            <p:ph type="ftr" sz="quarter" idx="11"/>
          </p:nvPr>
        </p:nvSpPr>
        <p:spPr/>
        <p:txBody>
          <a:bodyPr/>
          <a:lstStyle/>
          <a:p>
            <a:pPr marL="11377"/>
            <a:r>
              <a:rPr lang="es-ES" spc="-13"/>
              <a:t>Documento estrictamente reservado a los profesionales de la salud</a:t>
            </a:r>
            <a:endParaRPr lang="es-ES" spc="-13" dirty="0"/>
          </a:p>
        </p:txBody>
      </p:sp>
    </p:spTree>
    <p:extLst>
      <p:ext uri="{BB962C8B-B14F-4D97-AF65-F5344CB8AC3E}">
        <p14:creationId xmlns:p14="http://schemas.microsoft.com/office/powerpoint/2010/main" val="321433871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1962432179"/>
              </p:ext>
            </p:extLst>
          </p:nvPr>
        </p:nvGraphicFramePr>
        <p:xfrm>
          <a:off x="301752" y="228600"/>
          <a:ext cx="8534400" cy="758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Marcador de pie de página"/>
          <p:cNvSpPr>
            <a:spLocks noGrp="1"/>
          </p:cNvSpPr>
          <p:nvPr>
            <p:ph type="ftr" sz="quarter" idx="11"/>
          </p:nvPr>
        </p:nvSpPr>
        <p:spPr/>
        <p:txBody>
          <a:bodyPr/>
          <a:lstStyle/>
          <a:p>
            <a:pPr marL="11377"/>
            <a:r>
              <a:rPr lang="es-ES" spc="-13"/>
              <a:t>Documento estrictamente reservado a los profesionales de la salud</a:t>
            </a:r>
            <a:endParaRPr lang="es-ES" spc="-13" dirty="0"/>
          </a:p>
        </p:txBody>
      </p:sp>
      <p:sp>
        <p:nvSpPr>
          <p:cNvPr id="3" name="2 Marcador de contenido"/>
          <p:cNvSpPr>
            <a:spLocks noGrp="1"/>
          </p:cNvSpPr>
          <p:nvPr>
            <p:ph sz="quarter" idx="1"/>
          </p:nvPr>
        </p:nvSpPr>
        <p:spPr/>
        <p:txBody>
          <a:bodyPr/>
          <a:lstStyle/>
          <a:p>
            <a:r>
              <a:rPr lang="es-ES" dirty="0" err="1"/>
              <a:t>Ashwagandha</a:t>
            </a:r>
            <a:r>
              <a:rPr lang="es-ES" dirty="0"/>
              <a:t> se ha demostrado que ejercen efectos significativos sobre los niveles de energía y la salud mitocondrial, influyendo beneficiosamente Mg2 actividad </a:t>
            </a:r>
            <a:r>
              <a:rPr lang="es-ES" dirty="0" err="1"/>
              <a:t>ATPasa</a:t>
            </a:r>
            <a:r>
              <a:rPr lang="es-ES" dirty="0"/>
              <a:t> + -dependiente y la reducción de la actividad de la enzima </a:t>
            </a:r>
            <a:r>
              <a:rPr lang="es-ES" dirty="0" err="1"/>
              <a:t>succinato</a:t>
            </a:r>
            <a:r>
              <a:rPr lang="es-ES" dirty="0"/>
              <a:t> deshidrogenasa en la </a:t>
            </a:r>
            <a:r>
              <a:rPr lang="es-ES" dirty="0" smtClean="0"/>
              <a:t>mitocondria</a:t>
            </a:r>
            <a:endParaRPr lang="es-ES" dirty="0"/>
          </a:p>
        </p:txBody>
      </p:sp>
    </p:spTree>
    <p:extLst>
      <p:ext uri="{BB962C8B-B14F-4D97-AF65-F5344CB8AC3E}">
        <p14:creationId xmlns:p14="http://schemas.microsoft.com/office/powerpoint/2010/main" val="31411800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CuadroTexto"/>
          <p:cNvSpPr txBox="1"/>
          <p:nvPr/>
        </p:nvSpPr>
        <p:spPr>
          <a:xfrm>
            <a:off x="831276" y="470650"/>
            <a:ext cx="7342909" cy="359709"/>
          </a:xfrm>
          <a:prstGeom prst="rect">
            <a:avLst/>
          </a:prstGeom>
          <a:noFill/>
        </p:spPr>
        <p:txBody>
          <a:bodyPr wrap="square" lIns="81912" tIns="40955" rIns="81912" bIns="40955" rtlCol="0">
            <a:spAutoFit/>
          </a:bodyPr>
          <a:lstStyle/>
          <a:p>
            <a:pPr defTabSz="819047"/>
            <a:r>
              <a:rPr lang="es-ES" dirty="0">
                <a:solidFill>
                  <a:prstClr val="black"/>
                </a:solidFill>
              </a:rPr>
              <a:t>¿Qué es un </a:t>
            </a:r>
            <a:r>
              <a:rPr lang="es-ES" dirty="0" err="1">
                <a:solidFill>
                  <a:prstClr val="black"/>
                </a:solidFill>
              </a:rPr>
              <a:t>adaptógeno</a:t>
            </a:r>
            <a:r>
              <a:rPr lang="es-ES" dirty="0">
                <a:solidFill>
                  <a:prstClr val="black"/>
                </a:solidFill>
              </a:rPr>
              <a:t>?</a:t>
            </a:r>
          </a:p>
        </p:txBody>
      </p:sp>
      <p:sp>
        <p:nvSpPr>
          <p:cNvPr id="3" name="2 CuadroTexto"/>
          <p:cNvSpPr txBox="1"/>
          <p:nvPr/>
        </p:nvSpPr>
        <p:spPr>
          <a:xfrm>
            <a:off x="762004" y="1411944"/>
            <a:ext cx="7689273" cy="4514692"/>
          </a:xfrm>
          <a:prstGeom prst="rect">
            <a:avLst/>
          </a:prstGeom>
          <a:noFill/>
        </p:spPr>
        <p:txBody>
          <a:bodyPr wrap="square" lIns="81912" tIns="40955" rIns="81912" bIns="40955" rtlCol="0">
            <a:spAutoFit/>
          </a:bodyPr>
          <a:lstStyle/>
          <a:p>
            <a:pPr algn="just" defTabSz="819047"/>
            <a:endParaRPr lang="es-ES" dirty="0">
              <a:solidFill>
                <a:prstClr val="black"/>
              </a:solidFill>
            </a:endParaRPr>
          </a:p>
          <a:p>
            <a:pPr algn="just" defTabSz="819047"/>
            <a:r>
              <a:rPr lang="es-ES" dirty="0">
                <a:solidFill>
                  <a:prstClr val="black"/>
                </a:solidFill>
              </a:rPr>
              <a:t>Son sustancias que ayudan al cuerpo humano a adaptarse a condiciones de estrés interno o externo.</a:t>
            </a:r>
          </a:p>
          <a:p>
            <a:pPr algn="just" defTabSz="819047"/>
            <a:endParaRPr lang="es-ES" dirty="0">
              <a:solidFill>
                <a:prstClr val="black"/>
              </a:solidFill>
            </a:endParaRPr>
          </a:p>
          <a:p>
            <a:pPr algn="just" defTabSz="819047"/>
            <a:r>
              <a:rPr lang="es-ES" dirty="0">
                <a:solidFill>
                  <a:prstClr val="black"/>
                </a:solidFill>
              </a:rPr>
              <a:t>Son sustancias que logran que el cuerpo pueda resistir situaciones de estrés que normalmente afectarían su funcionamiento de forma negativa. </a:t>
            </a:r>
          </a:p>
          <a:p>
            <a:pPr algn="just" defTabSz="819047"/>
            <a:endParaRPr lang="es-ES" dirty="0">
              <a:solidFill>
                <a:prstClr val="black"/>
              </a:solidFill>
            </a:endParaRPr>
          </a:p>
          <a:p>
            <a:pPr algn="just" defTabSz="819047"/>
            <a:r>
              <a:rPr lang="es-ES" dirty="0">
                <a:solidFill>
                  <a:prstClr val="black"/>
                </a:solidFill>
              </a:rPr>
              <a:t>Fue el científico ruso </a:t>
            </a:r>
            <a:r>
              <a:rPr lang="es-ES" dirty="0" err="1">
                <a:solidFill>
                  <a:prstClr val="black"/>
                </a:solidFill>
              </a:rPr>
              <a:t>Nicolai</a:t>
            </a:r>
            <a:r>
              <a:rPr lang="es-ES" dirty="0">
                <a:solidFill>
                  <a:prstClr val="black"/>
                </a:solidFill>
              </a:rPr>
              <a:t> </a:t>
            </a:r>
            <a:r>
              <a:rPr lang="es-ES" dirty="0" err="1">
                <a:solidFill>
                  <a:prstClr val="black"/>
                </a:solidFill>
              </a:rPr>
              <a:t>Lazarev</a:t>
            </a:r>
            <a:r>
              <a:rPr lang="es-ES" dirty="0">
                <a:solidFill>
                  <a:prstClr val="black"/>
                </a:solidFill>
              </a:rPr>
              <a:t> quién inventó el término "</a:t>
            </a:r>
            <a:r>
              <a:rPr lang="es-ES" dirty="0" err="1">
                <a:solidFill>
                  <a:prstClr val="black"/>
                </a:solidFill>
              </a:rPr>
              <a:t>adaptógeno</a:t>
            </a:r>
            <a:r>
              <a:rPr lang="es-ES" dirty="0">
                <a:solidFill>
                  <a:prstClr val="black"/>
                </a:solidFill>
              </a:rPr>
              <a:t>" en el año 1947. </a:t>
            </a:r>
          </a:p>
          <a:p>
            <a:pPr algn="just" defTabSz="819047"/>
            <a:endParaRPr lang="es-ES" dirty="0">
              <a:solidFill>
                <a:prstClr val="black"/>
              </a:solidFill>
            </a:endParaRPr>
          </a:p>
          <a:p>
            <a:pPr algn="just" defTabSz="819047"/>
            <a:r>
              <a:rPr lang="es-ES" dirty="0">
                <a:solidFill>
                  <a:prstClr val="black"/>
                </a:solidFill>
              </a:rPr>
              <a:t>Por definición un </a:t>
            </a:r>
            <a:r>
              <a:rPr lang="es-ES" dirty="0" err="1">
                <a:solidFill>
                  <a:prstClr val="black"/>
                </a:solidFill>
              </a:rPr>
              <a:t>adaptógeno</a:t>
            </a:r>
            <a:r>
              <a:rPr lang="es-ES" dirty="0">
                <a:solidFill>
                  <a:prstClr val="black"/>
                </a:solidFill>
              </a:rPr>
              <a:t> </a:t>
            </a:r>
          </a:p>
          <a:p>
            <a:pPr algn="just" defTabSz="819047"/>
            <a:r>
              <a:rPr lang="es-ES" b="1" dirty="0">
                <a:solidFill>
                  <a:prstClr val="black"/>
                </a:solidFill>
              </a:rPr>
              <a:t>no debe causar efectos secundarios</a:t>
            </a:r>
            <a:r>
              <a:rPr lang="es-ES" dirty="0">
                <a:solidFill>
                  <a:prstClr val="black"/>
                </a:solidFill>
              </a:rPr>
              <a:t>, </a:t>
            </a:r>
          </a:p>
          <a:p>
            <a:pPr algn="just" defTabSz="819047"/>
            <a:r>
              <a:rPr lang="es-ES" dirty="0">
                <a:solidFill>
                  <a:prstClr val="black"/>
                </a:solidFill>
              </a:rPr>
              <a:t>debe tener un </a:t>
            </a:r>
            <a:r>
              <a:rPr lang="es-ES" b="1" dirty="0">
                <a:solidFill>
                  <a:prstClr val="black"/>
                </a:solidFill>
              </a:rPr>
              <a:t>efecto modulador</a:t>
            </a:r>
            <a:r>
              <a:rPr lang="es-ES" dirty="0">
                <a:solidFill>
                  <a:prstClr val="black"/>
                </a:solidFill>
              </a:rPr>
              <a:t>, </a:t>
            </a:r>
          </a:p>
          <a:p>
            <a:pPr algn="just" defTabSz="819047"/>
            <a:r>
              <a:rPr lang="es-ES" b="1" dirty="0">
                <a:solidFill>
                  <a:prstClr val="black"/>
                </a:solidFill>
              </a:rPr>
              <a:t>no puede causar adicción</a:t>
            </a:r>
          </a:p>
          <a:p>
            <a:pPr algn="just" defTabSz="819047"/>
            <a:r>
              <a:rPr lang="es-ES" dirty="0">
                <a:solidFill>
                  <a:prstClr val="black"/>
                </a:solidFill>
              </a:rPr>
              <a:t> y </a:t>
            </a:r>
            <a:r>
              <a:rPr lang="es-ES" b="1" dirty="0">
                <a:solidFill>
                  <a:prstClr val="black"/>
                </a:solidFill>
              </a:rPr>
              <a:t>debe transferir sus propiedades o "información de supervivencia" a quien lo ingiere</a:t>
            </a:r>
            <a:r>
              <a:rPr lang="es-ES" dirty="0">
                <a:solidFill>
                  <a:prstClr val="black"/>
                </a:solidFill>
              </a:rPr>
              <a:t>.</a:t>
            </a:r>
          </a:p>
        </p:txBody>
      </p:sp>
      <p:sp>
        <p:nvSpPr>
          <p:cNvPr id="4" name="3 Marcador de pie de página"/>
          <p:cNvSpPr>
            <a:spLocks noGrp="1"/>
          </p:cNvSpPr>
          <p:nvPr>
            <p:ph type="ftr" sz="quarter" idx="5"/>
          </p:nvPr>
        </p:nvSpPr>
        <p:spPr>
          <a:xfrm>
            <a:off x="304800" y="6410848"/>
            <a:ext cx="7291536" cy="365760"/>
          </a:xfrm>
        </p:spPr>
        <p:txBody>
          <a:bodyPr/>
          <a:lstStyle/>
          <a:p>
            <a:pPr marL="11377"/>
            <a:r>
              <a:rPr lang="es-ES" sz="1100" spc="-13" dirty="0">
                <a:solidFill>
                  <a:prstClr val="white"/>
                </a:solidFill>
              </a:rPr>
              <a:t>Documento estrictamente reservado a los profesionales de la salud</a:t>
            </a:r>
          </a:p>
        </p:txBody>
      </p:sp>
    </p:spTree>
    <p:extLst>
      <p:ext uri="{BB962C8B-B14F-4D97-AF65-F5344CB8AC3E}">
        <p14:creationId xmlns:p14="http://schemas.microsoft.com/office/powerpoint/2010/main" val="32208211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1481775296"/>
              </p:ext>
            </p:extLst>
          </p:nvPr>
        </p:nvGraphicFramePr>
        <p:xfrm>
          <a:off x="301752" y="228600"/>
          <a:ext cx="8534400" cy="758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Marcador de pie de página"/>
          <p:cNvSpPr>
            <a:spLocks noGrp="1"/>
          </p:cNvSpPr>
          <p:nvPr>
            <p:ph type="ftr" sz="quarter" idx="11"/>
          </p:nvPr>
        </p:nvSpPr>
        <p:spPr/>
        <p:txBody>
          <a:bodyPr/>
          <a:lstStyle/>
          <a:p>
            <a:pPr marL="11377"/>
            <a:r>
              <a:rPr lang="es-ES" spc="-13"/>
              <a:t>Documento estrictamente reservado a los profesionales de la salud</a:t>
            </a:r>
            <a:endParaRPr lang="es-ES" spc="-13" dirty="0"/>
          </a:p>
        </p:txBody>
      </p:sp>
      <p:sp>
        <p:nvSpPr>
          <p:cNvPr id="3" name="2 Marcador de contenido"/>
          <p:cNvSpPr>
            <a:spLocks noGrp="1"/>
          </p:cNvSpPr>
          <p:nvPr>
            <p:ph sz="quarter" idx="1"/>
          </p:nvPr>
        </p:nvSpPr>
        <p:spPr/>
        <p:txBody>
          <a:bodyPr/>
          <a:lstStyle/>
          <a:p>
            <a:r>
              <a:rPr lang="es-ES" dirty="0" smtClean="0"/>
              <a:t>La </a:t>
            </a:r>
            <a:r>
              <a:rPr lang="es-ES" dirty="0"/>
              <a:t>prueba de VO</a:t>
            </a:r>
            <a:r>
              <a:rPr lang="es-ES" baseline="-25000" dirty="0"/>
              <a:t>2</a:t>
            </a:r>
            <a:r>
              <a:rPr lang="es-ES" dirty="0"/>
              <a:t>max es quizás el procedimiento más comúnmente empleado en fisiología del ejercicio. Esta medida determina la capacidad de un atleta para tomar, transportar y utilizar el oxígeno, y es, probablemente, las mejores evaluaciones de la capacidad de resistencia del atleta.</a:t>
            </a:r>
          </a:p>
          <a:p>
            <a:endParaRPr lang="es-ES" dirty="0"/>
          </a:p>
        </p:txBody>
      </p:sp>
    </p:spTree>
    <p:extLst>
      <p:ext uri="{BB962C8B-B14F-4D97-AF65-F5344CB8AC3E}">
        <p14:creationId xmlns:p14="http://schemas.microsoft.com/office/powerpoint/2010/main" val="376913633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95515" y="1482931"/>
            <a:ext cx="7636741" cy="4154984"/>
          </a:xfrm>
          <a:prstGeom prst="rect">
            <a:avLst/>
          </a:prstGeom>
        </p:spPr>
        <p:txBody>
          <a:bodyPr vert="horz" wrap="square" lIns="0" tIns="0" rIns="0" bIns="0" rtlCol="0">
            <a:spAutoFit/>
          </a:bodyPr>
          <a:lstStyle/>
          <a:p>
            <a:pPr marL="319078" marR="558387" indent="-307682" defTabSz="819047">
              <a:buClr>
                <a:srgbClr val="B52024"/>
              </a:buClr>
              <a:buFont typeface="Calibri"/>
              <a:buChar char="•"/>
              <a:tabLst>
                <a:tab pos="331044" algn="l"/>
              </a:tabLst>
            </a:pPr>
            <a:r>
              <a:rPr lang="es-ES" spc="-45" dirty="0">
                <a:solidFill>
                  <a:srgbClr val="177C3E"/>
                </a:solidFill>
                <a:latin typeface="Palatino Linotype"/>
                <a:cs typeface="Palatino Linotype"/>
              </a:rPr>
              <a:t>OBJETIVO</a:t>
            </a:r>
            <a:r>
              <a:rPr lang="es-ES" spc="-9" dirty="0">
                <a:solidFill>
                  <a:srgbClr val="177C3E"/>
                </a:solidFill>
                <a:latin typeface="Calibri"/>
                <a:cs typeface="Calibri"/>
              </a:rPr>
              <a:t>:</a:t>
            </a:r>
            <a:r>
              <a:rPr lang="es-ES" spc="-4" dirty="0">
                <a:solidFill>
                  <a:srgbClr val="177C3E"/>
                </a:solidFill>
                <a:latin typeface="Calibri"/>
                <a:cs typeface="Calibri"/>
              </a:rPr>
              <a:t> </a:t>
            </a:r>
            <a:r>
              <a:rPr lang="es-ES" spc="-9" dirty="0">
                <a:solidFill>
                  <a:prstClr val="black"/>
                </a:solidFill>
                <a:latin typeface="Calibri"/>
                <a:cs typeface="Calibri"/>
              </a:rPr>
              <a:t>Evaluar</a:t>
            </a:r>
            <a:r>
              <a:rPr lang="es-ES" dirty="0">
                <a:solidFill>
                  <a:prstClr val="black"/>
                </a:solidFill>
                <a:latin typeface="Calibri"/>
                <a:cs typeface="Calibri"/>
              </a:rPr>
              <a:t> </a:t>
            </a:r>
            <a:r>
              <a:rPr lang="es-ES" spc="-9" dirty="0">
                <a:solidFill>
                  <a:prstClr val="black"/>
                </a:solidFill>
                <a:latin typeface="Calibri"/>
                <a:cs typeface="Calibri"/>
              </a:rPr>
              <a:t>la</a:t>
            </a:r>
            <a:r>
              <a:rPr lang="es-ES" dirty="0">
                <a:solidFill>
                  <a:prstClr val="black"/>
                </a:solidFill>
                <a:latin typeface="Calibri"/>
                <a:cs typeface="Calibri"/>
              </a:rPr>
              <a:t> </a:t>
            </a:r>
            <a:r>
              <a:rPr lang="es-ES" spc="-9" dirty="0">
                <a:solidFill>
                  <a:prstClr val="black"/>
                </a:solidFill>
                <a:latin typeface="Calibri"/>
                <a:cs typeface="Calibri"/>
              </a:rPr>
              <a:t>eficacia</a:t>
            </a:r>
            <a:r>
              <a:rPr lang="es-ES" dirty="0">
                <a:solidFill>
                  <a:prstClr val="black"/>
                </a:solidFill>
                <a:latin typeface="Calibri"/>
                <a:cs typeface="Calibri"/>
              </a:rPr>
              <a:t> </a:t>
            </a:r>
            <a:r>
              <a:rPr lang="es-ES" spc="-9" dirty="0">
                <a:solidFill>
                  <a:prstClr val="black"/>
                </a:solidFill>
                <a:latin typeface="Calibri"/>
                <a:cs typeface="Calibri"/>
              </a:rPr>
              <a:t>y</a:t>
            </a:r>
            <a:r>
              <a:rPr lang="es-ES" dirty="0">
                <a:solidFill>
                  <a:prstClr val="black"/>
                </a:solidFill>
                <a:latin typeface="Calibri"/>
                <a:cs typeface="Calibri"/>
              </a:rPr>
              <a:t> </a:t>
            </a:r>
            <a:r>
              <a:rPr lang="es-ES" spc="-9" dirty="0">
                <a:solidFill>
                  <a:prstClr val="black"/>
                </a:solidFill>
                <a:latin typeface="Calibri"/>
                <a:cs typeface="Calibri"/>
              </a:rPr>
              <a:t>seguridad</a:t>
            </a:r>
            <a:r>
              <a:rPr lang="es-ES" dirty="0">
                <a:solidFill>
                  <a:prstClr val="black"/>
                </a:solidFill>
                <a:latin typeface="Calibri"/>
                <a:cs typeface="Calibri"/>
              </a:rPr>
              <a:t> </a:t>
            </a:r>
            <a:r>
              <a:rPr lang="es-ES" spc="-13" dirty="0">
                <a:solidFill>
                  <a:prstClr val="black"/>
                </a:solidFill>
                <a:latin typeface="Calibri"/>
                <a:cs typeface="Calibri"/>
              </a:rPr>
              <a:t>de</a:t>
            </a:r>
            <a:r>
              <a:rPr lang="es-ES" dirty="0">
                <a:solidFill>
                  <a:prstClr val="black"/>
                </a:solidFill>
                <a:latin typeface="Calibri"/>
                <a:cs typeface="Calibri"/>
              </a:rPr>
              <a:t> </a:t>
            </a:r>
            <a:r>
              <a:rPr lang="es-ES" spc="-9" dirty="0">
                <a:solidFill>
                  <a:prstClr val="black"/>
                </a:solidFill>
                <a:latin typeface="Calibri"/>
                <a:cs typeface="Calibri"/>
              </a:rPr>
              <a:t>la</a:t>
            </a:r>
            <a:r>
              <a:rPr lang="es-ES" dirty="0">
                <a:solidFill>
                  <a:prstClr val="black"/>
                </a:solidFill>
                <a:latin typeface="Calibri"/>
                <a:cs typeface="Calibri"/>
              </a:rPr>
              <a:t> </a:t>
            </a:r>
            <a:r>
              <a:rPr lang="es-ES" spc="-13" dirty="0">
                <a:solidFill>
                  <a:prstClr val="black"/>
                </a:solidFill>
                <a:latin typeface="Calibri"/>
                <a:cs typeface="Calibri"/>
              </a:rPr>
              <a:t>KSM-66</a:t>
            </a:r>
            <a:r>
              <a:rPr lang="es-ES" dirty="0">
                <a:solidFill>
                  <a:prstClr val="black"/>
                </a:solidFill>
                <a:latin typeface="Calibri"/>
                <a:cs typeface="Calibri"/>
              </a:rPr>
              <a:t> </a:t>
            </a:r>
            <a:r>
              <a:rPr lang="es-ES" spc="-13" dirty="0">
                <a:solidFill>
                  <a:prstClr val="black"/>
                </a:solidFill>
                <a:latin typeface="Calibri"/>
                <a:cs typeface="Calibri"/>
              </a:rPr>
              <a:t>en</a:t>
            </a:r>
            <a:r>
              <a:rPr lang="es-ES" dirty="0">
                <a:solidFill>
                  <a:prstClr val="black"/>
                </a:solidFill>
                <a:latin typeface="Calibri"/>
                <a:cs typeface="Calibri"/>
              </a:rPr>
              <a:t> </a:t>
            </a:r>
            <a:r>
              <a:rPr lang="es-ES" spc="-9" dirty="0">
                <a:solidFill>
                  <a:prstClr val="black"/>
                </a:solidFill>
                <a:latin typeface="Calibri"/>
                <a:cs typeface="Calibri"/>
              </a:rPr>
              <a:t>la</a:t>
            </a:r>
            <a:r>
              <a:rPr lang="es-ES" dirty="0">
                <a:solidFill>
                  <a:prstClr val="black"/>
                </a:solidFill>
                <a:latin typeface="Calibri"/>
                <a:cs typeface="Calibri"/>
              </a:rPr>
              <a:t> </a:t>
            </a:r>
            <a:r>
              <a:rPr lang="es-ES" spc="-9" dirty="0">
                <a:solidFill>
                  <a:prstClr val="black"/>
                </a:solidFill>
                <a:latin typeface="Calibri"/>
                <a:cs typeface="Calibri"/>
              </a:rPr>
              <a:t>mejora</a:t>
            </a:r>
            <a:r>
              <a:rPr lang="es-ES" dirty="0">
                <a:solidFill>
                  <a:prstClr val="black"/>
                </a:solidFill>
                <a:latin typeface="Calibri"/>
                <a:cs typeface="Calibri"/>
              </a:rPr>
              <a:t>  </a:t>
            </a:r>
            <a:r>
              <a:rPr lang="es-ES" spc="-9" dirty="0" err="1">
                <a:solidFill>
                  <a:prstClr val="black"/>
                </a:solidFill>
                <a:latin typeface="Calibri"/>
                <a:cs typeface="Calibri"/>
              </a:rPr>
              <a:t>Cardio</a:t>
            </a:r>
            <a:r>
              <a:rPr lang="es-ES" spc="-9" dirty="0">
                <a:solidFill>
                  <a:prstClr val="black"/>
                </a:solidFill>
                <a:latin typeface="Calibri"/>
                <a:cs typeface="Calibri"/>
              </a:rPr>
              <a:t> Resistencia</a:t>
            </a:r>
            <a:r>
              <a:rPr lang="es-ES" dirty="0">
                <a:solidFill>
                  <a:prstClr val="black"/>
                </a:solidFill>
                <a:latin typeface="Calibri"/>
                <a:cs typeface="Calibri"/>
              </a:rPr>
              <a:t> </a:t>
            </a:r>
            <a:r>
              <a:rPr lang="es-ES" spc="-9" dirty="0">
                <a:solidFill>
                  <a:prstClr val="black"/>
                </a:solidFill>
                <a:latin typeface="Calibri"/>
                <a:cs typeface="Calibri"/>
              </a:rPr>
              <a:t>respiratoria</a:t>
            </a:r>
            <a:r>
              <a:rPr lang="es-ES" dirty="0">
                <a:solidFill>
                  <a:prstClr val="black"/>
                </a:solidFill>
                <a:latin typeface="Calibri"/>
                <a:cs typeface="Calibri"/>
              </a:rPr>
              <a:t> </a:t>
            </a:r>
            <a:r>
              <a:rPr lang="es-ES" spc="-13" dirty="0">
                <a:solidFill>
                  <a:prstClr val="black"/>
                </a:solidFill>
                <a:latin typeface="Calibri"/>
                <a:cs typeface="Calibri"/>
              </a:rPr>
              <a:t>en</a:t>
            </a:r>
            <a:r>
              <a:rPr lang="es-ES" dirty="0">
                <a:solidFill>
                  <a:prstClr val="black"/>
                </a:solidFill>
                <a:latin typeface="Calibri"/>
                <a:cs typeface="Calibri"/>
              </a:rPr>
              <a:t> </a:t>
            </a:r>
            <a:r>
              <a:rPr lang="es-ES" spc="-9" dirty="0">
                <a:solidFill>
                  <a:prstClr val="black"/>
                </a:solidFill>
                <a:latin typeface="Calibri"/>
                <a:cs typeface="Calibri"/>
              </a:rPr>
              <a:t>adultos</a:t>
            </a:r>
            <a:r>
              <a:rPr lang="es-ES" dirty="0">
                <a:solidFill>
                  <a:prstClr val="black"/>
                </a:solidFill>
                <a:latin typeface="Calibri"/>
                <a:cs typeface="Calibri"/>
              </a:rPr>
              <a:t> </a:t>
            </a:r>
            <a:r>
              <a:rPr lang="es-ES" spc="-9" dirty="0">
                <a:solidFill>
                  <a:prstClr val="black"/>
                </a:solidFill>
                <a:latin typeface="Calibri"/>
                <a:cs typeface="Calibri"/>
              </a:rPr>
              <a:t>sanos</a:t>
            </a:r>
            <a:r>
              <a:rPr lang="es-ES" dirty="0">
                <a:solidFill>
                  <a:prstClr val="black"/>
                </a:solidFill>
                <a:latin typeface="Calibri"/>
                <a:cs typeface="Calibri"/>
              </a:rPr>
              <a:t> </a:t>
            </a:r>
            <a:r>
              <a:rPr lang="es-ES" spc="-13" dirty="0">
                <a:solidFill>
                  <a:prstClr val="black"/>
                </a:solidFill>
                <a:latin typeface="Calibri"/>
                <a:cs typeface="Calibri"/>
              </a:rPr>
              <a:t>de</a:t>
            </a:r>
            <a:r>
              <a:rPr lang="es-ES" dirty="0">
                <a:solidFill>
                  <a:prstClr val="black"/>
                </a:solidFill>
                <a:latin typeface="Calibri"/>
                <a:cs typeface="Calibri"/>
              </a:rPr>
              <a:t> </a:t>
            </a:r>
            <a:r>
              <a:rPr lang="es-ES" spc="-9" dirty="0">
                <a:solidFill>
                  <a:prstClr val="black"/>
                </a:solidFill>
                <a:latin typeface="Calibri"/>
                <a:cs typeface="Calibri"/>
              </a:rPr>
              <a:t>atletas</a:t>
            </a:r>
            <a:endParaRPr lang="es-ES" dirty="0">
              <a:solidFill>
                <a:prstClr val="black"/>
              </a:solidFill>
              <a:latin typeface="Calibri"/>
              <a:cs typeface="Calibri"/>
            </a:endParaRPr>
          </a:p>
          <a:p>
            <a:pPr defTabSz="819047">
              <a:spcBef>
                <a:spcPts val="37"/>
              </a:spcBef>
              <a:buClr>
                <a:srgbClr val="B52024"/>
              </a:buClr>
              <a:buFont typeface="Calibri"/>
              <a:buChar char="•"/>
            </a:pPr>
            <a:endParaRPr lang="es-ES" dirty="0">
              <a:solidFill>
                <a:prstClr val="black"/>
              </a:solidFill>
              <a:latin typeface="Times New Roman"/>
              <a:cs typeface="Times New Roman"/>
            </a:endParaRPr>
          </a:p>
          <a:p>
            <a:pPr marL="330473" indent="-319078" defTabSz="819047">
              <a:buClr>
                <a:srgbClr val="B52024"/>
              </a:buClr>
              <a:buFont typeface="Calibri"/>
              <a:buChar char="•"/>
              <a:tabLst>
                <a:tab pos="331044" algn="l"/>
              </a:tabLst>
            </a:pPr>
            <a:r>
              <a:rPr lang="es-ES" spc="-9" dirty="0">
                <a:solidFill>
                  <a:srgbClr val="177C3E"/>
                </a:solidFill>
                <a:latin typeface="Calibri"/>
                <a:cs typeface="Calibri"/>
              </a:rPr>
              <a:t>DISE</a:t>
            </a:r>
            <a:r>
              <a:rPr lang="es-ES" spc="-18" dirty="0">
                <a:solidFill>
                  <a:srgbClr val="177C3E"/>
                </a:solidFill>
                <a:latin typeface="Calibri"/>
                <a:cs typeface="Calibri"/>
              </a:rPr>
              <a:t>Ñ</a:t>
            </a:r>
            <a:r>
              <a:rPr lang="es-ES" spc="-13" dirty="0">
                <a:solidFill>
                  <a:srgbClr val="177C3E"/>
                </a:solidFill>
                <a:latin typeface="Calibri"/>
                <a:cs typeface="Calibri"/>
              </a:rPr>
              <a:t>O</a:t>
            </a:r>
            <a:r>
              <a:rPr lang="es-ES" spc="-4" dirty="0">
                <a:solidFill>
                  <a:srgbClr val="177C3E"/>
                </a:solidFill>
                <a:latin typeface="Calibri"/>
                <a:cs typeface="Calibri"/>
              </a:rPr>
              <a:t> </a:t>
            </a:r>
            <a:r>
              <a:rPr lang="es-ES" spc="-13" dirty="0">
                <a:solidFill>
                  <a:srgbClr val="177C3E"/>
                </a:solidFill>
                <a:latin typeface="Calibri"/>
                <a:cs typeface="Calibri"/>
              </a:rPr>
              <a:t>DEL</a:t>
            </a:r>
            <a:r>
              <a:rPr lang="es-ES" spc="-4" dirty="0">
                <a:solidFill>
                  <a:srgbClr val="177C3E"/>
                </a:solidFill>
                <a:latin typeface="Calibri"/>
                <a:cs typeface="Calibri"/>
              </a:rPr>
              <a:t> </a:t>
            </a:r>
            <a:r>
              <a:rPr lang="es-ES" spc="-13" dirty="0">
                <a:solidFill>
                  <a:srgbClr val="177C3E"/>
                </a:solidFill>
                <a:latin typeface="Calibri"/>
                <a:cs typeface="Calibri"/>
              </a:rPr>
              <a:t>ESTUDIO</a:t>
            </a:r>
            <a:r>
              <a:rPr lang="es-ES" spc="-9" dirty="0">
                <a:solidFill>
                  <a:srgbClr val="177C3E"/>
                </a:solidFill>
                <a:latin typeface="Calibri"/>
                <a:cs typeface="Calibri"/>
              </a:rPr>
              <a:t>:</a:t>
            </a:r>
            <a:r>
              <a:rPr lang="es-ES" spc="4" dirty="0">
                <a:solidFill>
                  <a:srgbClr val="177C3E"/>
                </a:solidFill>
                <a:latin typeface="Calibri"/>
                <a:cs typeface="Calibri"/>
              </a:rPr>
              <a:t> </a:t>
            </a:r>
            <a:r>
              <a:rPr lang="es-ES" spc="-9" dirty="0" err="1">
                <a:solidFill>
                  <a:prstClr val="black"/>
                </a:solidFill>
                <a:latin typeface="Calibri"/>
                <a:cs typeface="Calibri"/>
              </a:rPr>
              <a:t>Randomizado</a:t>
            </a:r>
            <a:r>
              <a:rPr lang="es-ES" spc="-9" dirty="0">
                <a:solidFill>
                  <a:prstClr val="black"/>
                </a:solidFill>
                <a:latin typeface="Calibri"/>
                <a:cs typeface="Calibri"/>
              </a:rPr>
              <a:t>,</a:t>
            </a:r>
            <a:r>
              <a:rPr lang="es-ES" spc="-4" dirty="0">
                <a:solidFill>
                  <a:prstClr val="black"/>
                </a:solidFill>
                <a:latin typeface="Calibri"/>
                <a:cs typeface="Calibri"/>
              </a:rPr>
              <a:t> </a:t>
            </a:r>
            <a:r>
              <a:rPr lang="es-ES" spc="-9" dirty="0">
                <a:solidFill>
                  <a:prstClr val="black"/>
                </a:solidFill>
                <a:latin typeface="Calibri"/>
                <a:cs typeface="Calibri"/>
              </a:rPr>
              <a:t>doble</a:t>
            </a:r>
            <a:r>
              <a:rPr lang="es-ES" spc="-4" dirty="0">
                <a:solidFill>
                  <a:prstClr val="black"/>
                </a:solidFill>
                <a:latin typeface="Calibri"/>
                <a:cs typeface="Calibri"/>
              </a:rPr>
              <a:t> </a:t>
            </a:r>
            <a:r>
              <a:rPr lang="es-ES" spc="-9" dirty="0">
                <a:solidFill>
                  <a:prstClr val="black"/>
                </a:solidFill>
                <a:latin typeface="Calibri"/>
                <a:cs typeface="Calibri"/>
              </a:rPr>
              <a:t>ciego</a:t>
            </a:r>
            <a:r>
              <a:rPr lang="es-ES" spc="-4" dirty="0">
                <a:solidFill>
                  <a:prstClr val="black"/>
                </a:solidFill>
                <a:latin typeface="Calibri"/>
                <a:cs typeface="Calibri"/>
              </a:rPr>
              <a:t> , </a:t>
            </a:r>
            <a:r>
              <a:rPr lang="es-ES" spc="-9" dirty="0">
                <a:solidFill>
                  <a:prstClr val="black"/>
                </a:solidFill>
                <a:latin typeface="Calibri"/>
                <a:cs typeface="Calibri"/>
              </a:rPr>
              <a:t>controlado</a:t>
            </a:r>
            <a:r>
              <a:rPr lang="es-ES" spc="-4" dirty="0">
                <a:solidFill>
                  <a:prstClr val="black"/>
                </a:solidFill>
                <a:latin typeface="Calibri"/>
                <a:cs typeface="Calibri"/>
              </a:rPr>
              <a:t> </a:t>
            </a:r>
            <a:r>
              <a:rPr lang="es-ES" spc="-9" dirty="0">
                <a:solidFill>
                  <a:prstClr val="black"/>
                </a:solidFill>
                <a:latin typeface="Calibri"/>
                <a:cs typeface="Calibri"/>
              </a:rPr>
              <a:t>con</a:t>
            </a:r>
            <a:r>
              <a:rPr lang="es-ES" spc="-4" dirty="0">
                <a:solidFill>
                  <a:prstClr val="black"/>
                </a:solidFill>
                <a:latin typeface="Calibri"/>
                <a:cs typeface="Calibri"/>
              </a:rPr>
              <a:t> </a:t>
            </a:r>
            <a:r>
              <a:rPr lang="es-ES" spc="-9" dirty="0">
                <a:solidFill>
                  <a:prstClr val="black"/>
                </a:solidFill>
                <a:latin typeface="Calibri"/>
                <a:cs typeface="Calibri"/>
              </a:rPr>
              <a:t>placebo</a:t>
            </a:r>
            <a:endParaRPr lang="es-ES" dirty="0">
              <a:solidFill>
                <a:prstClr val="black"/>
              </a:solidFill>
              <a:latin typeface="Calibri"/>
              <a:cs typeface="Calibri"/>
            </a:endParaRPr>
          </a:p>
          <a:p>
            <a:pPr defTabSz="819047">
              <a:spcBef>
                <a:spcPts val="39"/>
              </a:spcBef>
              <a:buClr>
                <a:srgbClr val="B52024"/>
              </a:buClr>
              <a:buFont typeface="Calibri"/>
              <a:buChar char="•"/>
            </a:pPr>
            <a:endParaRPr lang="es-ES" dirty="0">
              <a:solidFill>
                <a:prstClr val="black"/>
              </a:solidFill>
              <a:latin typeface="Times New Roman"/>
              <a:cs typeface="Times New Roman"/>
            </a:endParaRPr>
          </a:p>
          <a:p>
            <a:pPr marL="330473" indent="-319078" defTabSz="819047">
              <a:buClr>
                <a:srgbClr val="B52024"/>
              </a:buClr>
              <a:buFont typeface="Calibri"/>
              <a:buChar char="•"/>
              <a:tabLst>
                <a:tab pos="331044" algn="l"/>
              </a:tabLst>
            </a:pPr>
            <a:r>
              <a:rPr lang="es-ES" spc="-13" dirty="0">
                <a:solidFill>
                  <a:srgbClr val="177C3E"/>
                </a:solidFill>
                <a:latin typeface="Calibri"/>
                <a:cs typeface="Calibri"/>
              </a:rPr>
              <a:t>TAMAÑO</a:t>
            </a:r>
            <a:r>
              <a:rPr lang="es-ES" spc="4" dirty="0">
                <a:solidFill>
                  <a:srgbClr val="177C3E"/>
                </a:solidFill>
                <a:latin typeface="Calibri"/>
                <a:cs typeface="Calibri"/>
              </a:rPr>
              <a:t> </a:t>
            </a:r>
            <a:r>
              <a:rPr lang="es-ES" spc="-13" dirty="0">
                <a:solidFill>
                  <a:srgbClr val="177C3E"/>
                </a:solidFill>
                <a:latin typeface="Calibri"/>
                <a:cs typeface="Calibri"/>
              </a:rPr>
              <a:t>DE</a:t>
            </a:r>
            <a:r>
              <a:rPr lang="es-ES" spc="4" dirty="0">
                <a:solidFill>
                  <a:srgbClr val="177C3E"/>
                </a:solidFill>
                <a:latin typeface="Calibri"/>
                <a:cs typeface="Calibri"/>
              </a:rPr>
              <a:t> </a:t>
            </a:r>
            <a:r>
              <a:rPr lang="es-ES" spc="-9" dirty="0">
                <a:solidFill>
                  <a:srgbClr val="177C3E"/>
                </a:solidFill>
                <a:latin typeface="Calibri"/>
                <a:cs typeface="Calibri"/>
              </a:rPr>
              <a:t>LA</a:t>
            </a:r>
            <a:r>
              <a:rPr lang="es-ES" spc="4" dirty="0">
                <a:solidFill>
                  <a:srgbClr val="177C3E"/>
                </a:solidFill>
                <a:latin typeface="Calibri"/>
                <a:cs typeface="Calibri"/>
              </a:rPr>
              <a:t> </a:t>
            </a:r>
            <a:r>
              <a:rPr lang="es-ES" spc="-13" dirty="0">
                <a:solidFill>
                  <a:srgbClr val="177C3E"/>
                </a:solidFill>
                <a:latin typeface="Calibri"/>
                <a:cs typeface="Calibri"/>
              </a:rPr>
              <a:t>MUESTRA</a:t>
            </a:r>
            <a:r>
              <a:rPr lang="es-ES" spc="-9" dirty="0">
                <a:solidFill>
                  <a:srgbClr val="177C3E"/>
                </a:solidFill>
                <a:latin typeface="Calibri"/>
                <a:cs typeface="Calibri"/>
              </a:rPr>
              <a:t>:</a:t>
            </a:r>
            <a:r>
              <a:rPr lang="es-ES" dirty="0">
                <a:solidFill>
                  <a:srgbClr val="177C3E"/>
                </a:solidFill>
                <a:latin typeface="Calibri"/>
                <a:cs typeface="Calibri"/>
              </a:rPr>
              <a:t> </a:t>
            </a:r>
            <a:r>
              <a:rPr lang="es-ES" spc="-13" dirty="0">
                <a:solidFill>
                  <a:prstClr val="black"/>
                </a:solidFill>
                <a:latin typeface="Calibri"/>
                <a:cs typeface="Calibri"/>
              </a:rPr>
              <a:t>50</a:t>
            </a:r>
            <a:r>
              <a:rPr lang="es-ES" spc="-9" dirty="0">
                <a:solidFill>
                  <a:prstClr val="black"/>
                </a:solidFill>
                <a:latin typeface="Calibri"/>
                <a:cs typeface="Calibri"/>
              </a:rPr>
              <a:t> sujetos</a:t>
            </a:r>
            <a:endParaRPr lang="es-ES" dirty="0">
              <a:solidFill>
                <a:prstClr val="black"/>
              </a:solidFill>
              <a:latin typeface="Calibri"/>
              <a:cs typeface="Calibri"/>
            </a:endParaRPr>
          </a:p>
          <a:p>
            <a:pPr defTabSz="819047">
              <a:spcBef>
                <a:spcPts val="37"/>
              </a:spcBef>
              <a:buClr>
                <a:srgbClr val="B52024"/>
              </a:buClr>
              <a:buFont typeface="Calibri"/>
              <a:buChar char="•"/>
            </a:pPr>
            <a:endParaRPr lang="es-ES" dirty="0">
              <a:solidFill>
                <a:prstClr val="black"/>
              </a:solidFill>
              <a:latin typeface="Times New Roman"/>
              <a:cs typeface="Times New Roman"/>
            </a:endParaRPr>
          </a:p>
          <a:p>
            <a:pPr marL="330473" indent="-319078" defTabSz="819047">
              <a:buClr>
                <a:srgbClr val="B52024"/>
              </a:buClr>
              <a:buFont typeface="Calibri"/>
              <a:buChar char="•"/>
              <a:tabLst>
                <a:tab pos="331044" algn="l"/>
              </a:tabLst>
            </a:pPr>
            <a:r>
              <a:rPr lang="es-ES" spc="-13" dirty="0">
                <a:solidFill>
                  <a:srgbClr val="177C3E"/>
                </a:solidFill>
                <a:latin typeface="Calibri"/>
                <a:cs typeface="Calibri"/>
              </a:rPr>
              <a:t>DURACIÓN</a:t>
            </a:r>
            <a:r>
              <a:rPr lang="es-ES" spc="-4" dirty="0">
                <a:solidFill>
                  <a:srgbClr val="177C3E"/>
                </a:solidFill>
                <a:latin typeface="Calibri"/>
                <a:cs typeface="Calibri"/>
              </a:rPr>
              <a:t> </a:t>
            </a:r>
            <a:r>
              <a:rPr lang="es-ES" spc="-13" dirty="0">
                <a:solidFill>
                  <a:srgbClr val="177C3E"/>
                </a:solidFill>
                <a:latin typeface="Calibri"/>
                <a:cs typeface="Calibri"/>
              </a:rPr>
              <a:t>DEL</a:t>
            </a:r>
            <a:r>
              <a:rPr lang="es-ES" spc="-4" dirty="0">
                <a:solidFill>
                  <a:srgbClr val="177C3E"/>
                </a:solidFill>
                <a:latin typeface="Calibri"/>
                <a:cs typeface="Calibri"/>
              </a:rPr>
              <a:t> </a:t>
            </a:r>
            <a:r>
              <a:rPr lang="es-ES" spc="-13" dirty="0">
                <a:solidFill>
                  <a:srgbClr val="177C3E"/>
                </a:solidFill>
                <a:latin typeface="Calibri"/>
                <a:cs typeface="Calibri"/>
              </a:rPr>
              <a:t>ESTUDIO</a:t>
            </a:r>
            <a:r>
              <a:rPr lang="es-ES" spc="-9" dirty="0">
                <a:solidFill>
                  <a:srgbClr val="177C3E"/>
                </a:solidFill>
                <a:latin typeface="Calibri"/>
                <a:cs typeface="Calibri"/>
              </a:rPr>
              <a:t>:</a:t>
            </a:r>
            <a:r>
              <a:rPr lang="es-ES" dirty="0">
                <a:solidFill>
                  <a:srgbClr val="177C3E"/>
                </a:solidFill>
                <a:latin typeface="Calibri"/>
                <a:cs typeface="Calibri"/>
              </a:rPr>
              <a:t>  </a:t>
            </a:r>
            <a:r>
              <a:rPr lang="es-ES" spc="-13" dirty="0">
                <a:solidFill>
                  <a:prstClr val="black"/>
                </a:solidFill>
                <a:latin typeface="Calibri"/>
                <a:cs typeface="Calibri"/>
              </a:rPr>
              <a:t>12</a:t>
            </a:r>
            <a:r>
              <a:rPr lang="es-ES" dirty="0">
                <a:solidFill>
                  <a:prstClr val="black"/>
                </a:solidFill>
                <a:latin typeface="Calibri"/>
                <a:cs typeface="Calibri"/>
              </a:rPr>
              <a:t> </a:t>
            </a:r>
            <a:r>
              <a:rPr lang="es-ES" spc="-13" dirty="0">
                <a:solidFill>
                  <a:prstClr val="black"/>
                </a:solidFill>
                <a:latin typeface="Calibri"/>
                <a:cs typeface="Calibri"/>
              </a:rPr>
              <a:t>semanas</a:t>
            </a:r>
            <a:endParaRPr lang="es-ES" dirty="0">
              <a:solidFill>
                <a:prstClr val="black"/>
              </a:solidFill>
              <a:latin typeface="Calibri"/>
              <a:cs typeface="Calibri"/>
            </a:endParaRPr>
          </a:p>
          <a:p>
            <a:pPr defTabSz="819047">
              <a:spcBef>
                <a:spcPts val="37"/>
              </a:spcBef>
              <a:buClr>
                <a:srgbClr val="B52024"/>
              </a:buClr>
              <a:buFont typeface="Calibri"/>
              <a:buChar char="•"/>
            </a:pPr>
            <a:endParaRPr lang="es-ES" dirty="0">
              <a:solidFill>
                <a:prstClr val="black"/>
              </a:solidFill>
              <a:latin typeface="Times New Roman"/>
              <a:cs typeface="Times New Roman"/>
            </a:endParaRPr>
          </a:p>
          <a:p>
            <a:pPr marL="329904" indent="-318509" defTabSz="819047">
              <a:buClr>
                <a:srgbClr val="B52024"/>
              </a:buClr>
              <a:buFont typeface="Calibri"/>
              <a:buChar char="•"/>
              <a:tabLst>
                <a:tab pos="330473" algn="l"/>
              </a:tabLst>
            </a:pPr>
            <a:r>
              <a:rPr lang="es-ES" spc="-9" dirty="0">
                <a:solidFill>
                  <a:srgbClr val="177C3E"/>
                </a:solidFill>
                <a:latin typeface="Calibri"/>
                <a:cs typeface="Calibri"/>
              </a:rPr>
              <a:t>DOSIS:</a:t>
            </a:r>
            <a:r>
              <a:rPr lang="es-ES" spc="4" dirty="0">
                <a:solidFill>
                  <a:srgbClr val="177C3E"/>
                </a:solidFill>
                <a:latin typeface="Calibri"/>
                <a:cs typeface="Calibri"/>
              </a:rPr>
              <a:t> </a:t>
            </a:r>
            <a:r>
              <a:rPr lang="es-ES" spc="-13" dirty="0">
                <a:solidFill>
                  <a:prstClr val="black"/>
                </a:solidFill>
                <a:latin typeface="Calibri"/>
                <a:cs typeface="Calibri"/>
              </a:rPr>
              <a:t>300</a:t>
            </a:r>
            <a:r>
              <a:rPr lang="es-ES" dirty="0">
                <a:solidFill>
                  <a:prstClr val="black"/>
                </a:solidFill>
                <a:latin typeface="Calibri"/>
                <a:cs typeface="Calibri"/>
              </a:rPr>
              <a:t> </a:t>
            </a:r>
            <a:r>
              <a:rPr lang="es-ES" spc="-13" dirty="0">
                <a:solidFill>
                  <a:prstClr val="black"/>
                </a:solidFill>
                <a:latin typeface="Calibri"/>
                <a:cs typeface="Calibri"/>
              </a:rPr>
              <a:t>mg</a:t>
            </a:r>
            <a:r>
              <a:rPr lang="es-ES" dirty="0">
                <a:solidFill>
                  <a:prstClr val="black"/>
                </a:solidFill>
                <a:latin typeface="Calibri"/>
                <a:cs typeface="Calibri"/>
              </a:rPr>
              <a:t> </a:t>
            </a:r>
            <a:r>
              <a:rPr lang="es-ES" spc="-9" dirty="0">
                <a:solidFill>
                  <a:prstClr val="black"/>
                </a:solidFill>
                <a:latin typeface="Calibri"/>
                <a:cs typeface="Calibri"/>
              </a:rPr>
              <a:t>dos</a:t>
            </a:r>
            <a:r>
              <a:rPr lang="es-ES" dirty="0">
                <a:solidFill>
                  <a:prstClr val="black"/>
                </a:solidFill>
                <a:latin typeface="Calibri"/>
                <a:cs typeface="Calibri"/>
              </a:rPr>
              <a:t> </a:t>
            </a:r>
            <a:r>
              <a:rPr lang="es-ES" spc="-13" dirty="0">
                <a:solidFill>
                  <a:prstClr val="black"/>
                </a:solidFill>
                <a:latin typeface="Calibri"/>
                <a:cs typeface="Calibri"/>
              </a:rPr>
              <a:t>v</a:t>
            </a:r>
            <a:r>
              <a:rPr lang="es-ES" spc="-9" dirty="0">
                <a:solidFill>
                  <a:prstClr val="black"/>
                </a:solidFill>
                <a:latin typeface="Calibri"/>
                <a:cs typeface="Calibri"/>
              </a:rPr>
              <a:t>eces</a:t>
            </a:r>
            <a:r>
              <a:rPr lang="es-ES" dirty="0">
                <a:solidFill>
                  <a:prstClr val="black"/>
                </a:solidFill>
                <a:latin typeface="Calibri"/>
                <a:cs typeface="Calibri"/>
              </a:rPr>
              <a:t> </a:t>
            </a:r>
            <a:r>
              <a:rPr lang="es-ES" spc="-9" dirty="0">
                <a:solidFill>
                  <a:prstClr val="black"/>
                </a:solidFill>
                <a:latin typeface="Calibri"/>
                <a:cs typeface="Calibri"/>
              </a:rPr>
              <a:t>al</a:t>
            </a:r>
            <a:r>
              <a:rPr lang="es-ES" dirty="0">
                <a:solidFill>
                  <a:prstClr val="black"/>
                </a:solidFill>
                <a:latin typeface="Calibri"/>
                <a:cs typeface="Calibri"/>
              </a:rPr>
              <a:t> </a:t>
            </a:r>
            <a:r>
              <a:rPr lang="es-ES" spc="-9" dirty="0">
                <a:solidFill>
                  <a:prstClr val="black"/>
                </a:solidFill>
                <a:latin typeface="Calibri"/>
                <a:cs typeface="Calibri"/>
              </a:rPr>
              <a:t>día</a:t>
            </a:r>
            <a:endParaRPr lang="es-ES" dirty="0">
              <a:solidFill>
                <a:prstClr val="black"/>
              </a:solidFill>
              <a:latin typeface="Calibri"/>
              <a:cs typeface="Calibri"/>
            </a:endParaRPr>
          </a:p>
          <a:p>
            <a:pPr defTabSz="819047">
              <a:spcBef>
                <a:spcPts val="37"/>
              </a:spcBef>
              <a:buClr>
                <a:srgbClr val="B52024"/>
              </a:buClr>
              <a:buFont typeface="Calibri"/>
              <a:buChar char="•"/>
            </a:pPr>
            <a:endParaRPr lang="es-ES" dirty="0">
              <a:solidFill>
                <a:prstClr val="black"/>
              </a:solidFill>
              <a:latin typeface="Times New Roman"/>
              <a:cs typeface="Times New Roman"/>
            </a:endParaRPr>
          </a:p>
          <a:p>
            <a:pPr marL="329904" indent="-318509" defTabSz="819047">
              <a:buClr>
                <a:srgbClr val="B52024"/>
              </a:buClr>
              <a:buFont typeface="Calibri"/>
              <a:buChar char="•"/>
              <a:tabLst>
                <a:tab pos="330473" algn="l"/>
              </a:tabLst>
            </a:pPr>
            <a:r>
              <a:rPr lang="es-ES" spc="-13" dirty="0">
                <a:solidFill>
                  <a:srgbClr val="177C3E"/>
                </a:solidFill>
                <a:latin typeface="Calibri"/>
                <a:cs typeface="Calibri"/>
              </a:rPr>
              <a:t>PARAMETROS DE EVALUACIÓN</a:t>
            </a:r>
            <a:r>
              <a:rPr lang="es-ES" spc="-4" dirty="0">
                <a:solidFill>
                  <a:srgbClr val="177C3E"/>
                </a:solidFill>
                <a:latin typeface="Calibri"/>
                <a:cs typeface="Calibri"/>
              </a:rPr>
              <a:t> </a:t>
            </a:r>
            <a:r>
              <a:rPr lang="es-ES" spc="-13" dirty="0">
                <a:solidFill>
                  <a:srgbClr val="177C3E"/>
                </a:solidFill>
                <a:latin typeface="Calibri"/>
                <a:cs typeface="Calibri"/>
              </a:rPr>
              <a:t>DE</a:t>
            </a:r>
            <a:r>
              <a:rPr lang="es-ES" dirty="0">
                <a:solidFill>
                  <a:srgbClr val="177C3E"/>
                </a:solidFill>
                <a:latin typeface="Calibri"/>
                <a:cs typeface="Calibri"/>
              </a:rPr>
              <a:t> </a:t>
            </a:r>
            <a:r>
              <a:rPr lang="es-ES" spc="-9" dirty="0">
                <a:solidFill>
                  <a:srgbClr val="177C3E"/>
                </a:solidFill>
                <a:latin typeface="Calibri"/>
                <a:cs typeface="Calibri"/>
              </a:rPr>
              <a:t>EFICACIA</a:t>
            </a:r>
            <a:endParaRPr lang="es-ES" dirty="0">
              <a:solidFill>
                <a:prstClr val="black"/>
              </a:solidFill>
              <a:latin typeface="Calibri"/>
              <a:cs typeface="Calibri"/>
            </a:endParaRPr>
          </a:p>
          <a:p>
            <a:pPr marL="421639" marR="4559" indent="-51850" defTabSz="819047"/>
            <a:r>
              <a:rPr lang="es-ES" spc="-18" dirty="0">
                <a:solidFill>
                  <a:prstClr val="black"/>
                </a:solidFill>
                <a:latin typeface="Calibri"/>
                <a:cs typeface="Calibri"/>
              </a:rPr>
              <a:t>V</a:t>
            </a:r>
            <a:r>
              <a:rPr lang="es-ES" spc="-13" dirty="0">
                <a:solidFill>
                  <a:prstClr val="black"/>
                </a:solidFill>
                <a:latin typeface="Calibri"/>
                <a:cs typeface="Calibri"/>
              </a:rPr>
              <a:t>O</a:t>
            </a:r>
            <a:r>
              <a:rPr lang="es-ES" sz="1700" baseline="-21367" dirty="0">
                <a:solidFill>
                  <a:prstClr val="black"/>
                </a:solidFill>
                <a:latin typeface="Calibri"/>
                <a:cs typeface="Calibri"/>
              </a:rPr>
              <a:t>2 </a:t>
            </a:r>
            <a:r>
              <a:rPr lang="es-ES" sz="1700" spc="-188" baseline="-21367" dirty="0">
                <a:solidFill>
                  <a:prstClr val="black"/>
                </a:solidFill>
                <a:latin typeface="Calibri"/>
                <a:cs typeface="Calibri"/>
              </a:rPr>
              <a:t> </a:t>
            </a:r>
            <a:r>
              <a:rPr lang="es-ES" spc="-13" dirty="0">
                <a:solidFill>
                  <a:prstClr val="black"/>
                </a:solidFill>
                <a:latin typeface="Calibri"/>
                <a:cs typeface="Calibri"/>
              </a:rPr>
              <a:t>Max</a:t>
            </a:r>
            <a:r>
              <a:rPr lang="es-ES" dirty="0">
                <a:solidFill>
                  <a:prstClr val="black"/>
                </a:solidFill>
                <a:latin typeface="Calibri"/>
                <a:cs typeface="Calibri"/>
              </a:rPr>
              <a:t> </a:t>
            </a:r>
            <a:r>
              <a:rPr lang="es-ES" spc="-9" dirty="0">
                <a:solidFill>
                  <a:prstClr val="black"/>
                </a:solidFill>
                <a:latin typeface="Calibri"/>
                <a:cs typeface="Calibri"/>
              </a:rPr>
              <a:t>(</a:t>
            </a:r>
            <a:r>
              <a:rPr lang="es-ES" spc="-13" dirty="0">
                <a:solidFill>
                  <a:prstClr val="black"/>
                </a:solidFill>
                <a:latin typeface="Calibri"/>
                <a:cs typeface="Calibri"/>
              </a:rPr>
              <a:t>consumo</a:t>
            </a:r>
            <a:r>
              <a:rPr lang="es-ES" dirty="0">
                <a:solidFill>
                  <a:prstClr val="black"/>
                </a:solidFill>
                <a:latin typeface="Calibri"/>
                <a:cs typeface="Calibri"/>
              </a:rPr>
              <a:t> </a:t>
            </a:r>
            <a:r>
              <a:rPr lang="es-ES" spc="-13" dirty="0">
                <a:solidFill>
                  <a:prstClr val="black"/>
                </a:solidFill>
                <a:latin typeface="Calibri"/>
                <a:cs typeface="Calibri"/>
              </a:rPr>
              <a:t>máximo</a:t>
            </a:r>
            <a:r>
              <a:rPr lang="es-ES" dirty="0">
                <a:solidFill>
                  <a:prstClr val="black"/>
                </a:solidFill>
                <a:latin typeface="Calibri"/>
                <a:cs typeface="Calibri"/>
              </a:rPr>
              <a:t> </a:t>
            </a:r>
            <a:r>
              <a:rPr lang="es-ES" spc="-13" dirty="0">
                <a:solidFill>
                  <a:prstClr val="black"/>
                </a:solidFill>
                <a:latin typeface="Calibri"/>
                <a:cs typeface="Calibri"/>
              </a:rPr>
              <a:t>de</a:t>
            </a:r>
            <a:r>
              <a:rPr lang="es-ES" dirty="0">
                <a:solidFill>
                  <a:prstClr val="black"/>
                </a:solidFill>
                <a:latin typeface="Calibri"/>
                <a:cs typeface="Calibri"/>
              </a:rPr>
              <a:t> </a:t>
            </a:r>
            <a:r>
              <a:rPr lang="es-ES" spc="-9" dirty="0">
                <a:solidFill>
                  <a:prstClr val="black"/>
                </a:solidFill>
                <a:latin typeface="Calibri"/>
                <a:cs typeface="Calibri"/>
              </a:rPr>
              <a:t>oxígeno)</a:t>
            </a:r>
            <a:r>
              <a:rPr lang="es-ES" dirty="0">
                <a:solidFill>
                  <a:prstClr val="black"/>
                </a:solidFill>
                <a:latin typeface="Calibri"/>
                <a:cs typeface="Calibri"/>
              </a:rPr>
              <a:t> </a:t>
            </a:r>
            <a:r>
              <a:rPr lang="es-ES" spc="-13" dirty="0">
                <a:solidFill>
                  <a:prstClr val="black"/>
                </a:solidFill>
                <a:latin typeface="Calibri"/>
                <a:cs typeface="Calibri"/>
              </a:rPr>
              <a:t>en</a:t>
            </a:r>
            <a:r>
              <a:rPr lang="es-ES" dirty="0">
                <a:solidFill>
                  <a:prstClr val="black"/>
                </a:solidFill>
                <a:latin typeface="Calibri"/>
                <a:cs typeface="Calibri"/>
              </a:rPr>
              <a:t> </a:t>
            </a:r>
            <a:r>
              <a:rPr lang="es-ES" spc="-9" dirty="0">
                <a:solidFill>
                  <a:prstClr val="black"/>
                </a:solidFill>
                <a:latin typeface="Calibri"/>
                <a:cs typeface="Calibri"/>
              </a:rPr>
              <a:t>el</a:t>
            </a:r>
            <a:r>
              <a:rPr lang="es-ES" dirty="0">
                <a:solidFill>
                  <a:prstClr val="black"/>
                </a:solidFill>
                <a:latin typeface="Calibri"/>
                <a:cs typeface="Calibri"/>
              </a:rPr>
              <a:t> </a:t>
            </a:r>
            <a:r>
              <a:rPr lang="es-ES" spc="-9" dirty="0">
                <a:solidFill>
                  <a:prstClr val="black"/>
                </a:solidFill>
                <a:latin typeface="Calibri"/>
                <a:cs typeface="Calibri"/>
              </a:rPr>
              <a:t>test</a:t>
            </a:r>
            <a:r>
              <a:rPr lang="es-ES" dirty="0">
                <a:solidFill>
                  <a:prstClr val="black"/>
                </a:solidFill>
                <a:latin typeface="Calibri"/>
                <a:cs typeface="Calibri"/>
              </a:rPr>
              <a:t> </a:t>
            </a:r>
            <a:r>
              <a:rPr lang="es-ES" spc="-9" dirty="0">
                <a:solidFill>
                  <a:prstClr val="black"/>
                </a:solidFill>
                <a:latin typeface="Calibri"/>
                <a:cs typeface="Calibri"/>
              </a:rPr>
              <a:t>ida</a:t>
            </a:r>
            <a:r>
              <a:rPr lang="es-ES" dirty="0">
                <a:solidFill>
                  <a:prstClr val="black"/>
                </a:solidFill>
                <a:latin typeface="Calibri"/>
                <a:cs typeface="Calibri"/>
              </a:rPr>
              <a:t> </a:t>
            </a:r>
            <a:r>
              <a:rPr lang="es-ES" spc="-4" dirty="0">
                <a:solidFill>
                  <a:prstClr val="black"/>
                </a:solidFill>
                <a:latin typeface="Calibri"/>
                <a:cs typeface="Calibri"/>
              </a:rPr>
              <a:t>i</a:t>
            </a:r>
            <a:r>
              <a:rPr lang="es-ES" dirty="0">
                <a:solidFill>
                  <a:prstClr val="black"/>
                </a:solidFill>
                <a:latin typeface="Calibri"/>
                <a:cs typeface="Calibri"/>
              </a:rPr>
              <a:t> </a:t>
            </a:r>
            <a:r>
              <a:rPr lang="es-ES" spc="-9" dirty="0">
                <a:solidFill>
                  <a:prstClr val="black"/>
                </a:solidFill>
                <a:latin typeface="Calibri"/>
                <a:cs typeface="Calibri"/>
              </a:rPr>
              <a:t>vuelta</a:t>
            </a:r>
            <a:r>
              <a:rPr lang="es-ES" dirty="0">
                <a:solidFill>
                  <a:prstClr val="black"/>
                </a:solidFill>
                <a:latin typeface="Calibri"/>
                <a:cs typeface="Calibri"/>
              </a:rPr>
              <a:t> </a:t>
            </a:r>
            <a:r>
              <a:rPr lang="es-ES" spc="-13" dirty="0">
                <a:solidFill>
                  <a:prstClr val="black"/>
                </a:solidFill>
                <a:latin typeface="Calibri"/>
                <a:cs typeface="Calibri"/>
              </a:rPr>
              <a:t>de</a:t>
            </a:r>
            <a:r>
              <a:rPr lang="es-ES" dirty="0">
                <a:solidFill>
                  <a:prstClr val="black"/>
                </a:solidFill>
                <a:latin typeface="Calibri"/>
                <a:cs typeface="Calibri"/>
              </a:rPr>
              <a:t> </a:t>
            </a:r>
            <a:r>
              <a:rPr lang="es-ES" spc="-13" dirty="0">
                <a:solidFill>
                  <a:prstClr val="black"/>
                </a:solidFill>
                <a:latin typeface="Calibri"/>
                <a:cs typeface="Calibri"/>
              </a:rPr>
              <a:t>20</a:t>
            </a:r>
            <a:r>
              <a:rPr lang="es-ES" dirty="0">
                <a:solidFill>
                  <a:prstClr val="black"/>
                </a:solidFill>
                <a:latin typeface="Calibri"/>
                <a:cs typeface="Calibri"/>
              </a:rPr>
              <a:t> </a:t>
            </a:r>
            <a:r>
              <a:rPr lang="es-ES" spc="-9" dirty="0">
                <a:solidFill>
                  <a:prstClr val="black"/>
                </a:solidFill>
                <a:latin typeface="Calibri"/>
                <a:cs typeface="Calibri"/>
              </a:rPr>
              <a:t>metros percepción</a:t>
            </a:r>
            <a:r>
              <a:rPr lang="es-ES" dirty="0">
                <a:solidFill>
                  <a:prstClr val="black"/>
                </a:solidFill>
                <a:latin typeface="Calibri"/>
                <a:cs typeface="Calibri"/>
              </a:rPr>
              <a:t> </a:t>
            </a:r>
            <a:r>
              <a:rPr lang="es-ES" spc="-13" dirty="0">
                <a:solidFill>
                  <a:prstClr val="black"/>
                </a:solidFill>
                <a:latin typeface="Calibri"/>
                <a:cs typeface="Calibri"/>
              </a:rPr>
              <a:t>de</a:t>
            </a:r>
            <a:r>
              <a:rPr lang="es-ES" dirty="0">
                <a:solidFill>
                  <a:prstClr val="black"/>
                </a:solidFill>
                <a:latin typeface="Calibri"/>
                <a:cs typeface="Calibri"/>
              </a:rPr>
              <a:t> </a:t>
            </a:r>
            <a:r>
              <a:rPr lang="es-ES" spc="-9" dirty="0">
                <a:solidFill>
                  <a:prstClr val="black"/>
                </a:solidFill>
                <a:latin typeface="Calibri"/>
                <a:cs typeface="Calibri"/>
              </a:rPr>
              <a:t>esfuerzo</a:t>
            </a:r>
            <a:r>
              <a:rPr lang="es-ES" dirty="0">
                <a:solidFill>
                  <a:prstClr val="black"/>
                </a:solidFill>
                <a:latin typeface="Calibri"/>
                <a:cs typeface="Calibri"/>
              </a:rPr>
              <a:t> </a:t>
            </a:r>
            <a:r>
              <a:rPr lang="es-ES" spc="-9" dirty="0">
                <a:solidFill>
                  <a:prstClr val="black"/>
                </a:solidFill>
                <a:latin typeface="Calibri"/>
                <a:cs typeface="Calibri"/>
              </a:rPr>
              <a:t>test</a:t>
            </a:r>
            <a:r>
              <a:rPr lang="es-ES" dirty="0">
                <a:solidFill>
                  <a:prstClr val="black"/>
                </a:solidFill>
                <a:latin typeface="Calibri"/>
                <a:cs typeface="Calibri"/>
              </a:rPr>
              <a:t> </a:t>
            </a:r>
            <a:r>
              <a:rPr lang="es-ES" spc="-13" dirty="0">
                <a:solidFill>
                  <a:prstClr val="black"/>
                </a:solidFill>
                <a:latin typeface="Calibri"/>
                <a:cs typeface="Calibri"/>
              </a:rPr>
              <a:t>de</a:t>
            </a:r>
            <a:r>
              <a:rPr lang="es-ES" dirty="0">
                <a:solidFill>
                  <a:prstClr val="black"/>
                </a:solidFill>
                <a:latin typeface="Calibri"/>
                <a:cs typeface="Calibri"/>
              </a:rPr>
              <a:t> </a:t>
            </a:r>
            <a:r>
              <a:rPr lang="es-ES" spc="-9" dirty="0" err="1">
                <a:solidFill>
                  <a:prstClr val="black"/>
                </a:solidFill>
                <a:latin typeface="Calibri"/>
                <a:cs typeface="Calibri"/>
              </a:rPr>
              <a:t>Borg</a:t>
            </a:r>
            <a:r>
              <a:rPr lang="es-ES" dirty="0">
                <a:solidFill>
                  <a:prstClr val="black"/>
                </a:solidFill>
                <a:latin typeface="Calibri"/>
                <a:cs typeface="Calibri"/>
              </a:rPr>
              <a:t> </a:t>
            </a:r>
            <a:r>
              <a:rPr lang="es-ES" spc="-9" dirty="0">
                <a:solidFill>
                  <a:prstClr val="black"/>
                </a:solidFill>
                <a:latin typeface="Calibri"/>
                <a:cs typeface="Calibri"/>
              </a:rPr>
              <a:t>escala</a:t>
            </a:r>
            <a:r>
              <a:rPr lang="es-ES" spc="-4" dirty="0">
                <a:solidFill>
                  <a:prstClr val="black"/>
                </a:solidFill>
                <a:latin typeface="Calibri"/>
                <a:cs typeface="Calibri"/>
              </a:rPr>
              <a:t> </a:t>
            </a:r>
            <a:r>
              <a:rPr lang="es-ES" spc="-9" dirty="0">
                <a:solidFill>
                  <a:prstClr val="black"/>
                </a:solidFill>
                <a:latin typeface="Calibri"/>
                <a:cs typeface="Calibri"/>
              </a:rPr>
              <a:t>CR-10</a:t>
            </a:r>
            <a:r>
              <a:rPr lang="es-ES" spc="-4" dirty="0">
                <a:solidFill>
                  <a:prstClr val="black"/>
                </a:solidFill>
                <a:latin typeface="Calibri"/>
                <a:cs typeface="Calibri"/>
              </a:rPr>
              <a:t> , </a:t>
            </a:r>
            <a:r>
              <a:rPr lang="es-ES" spc="-9" dirty="0">
                <a:solidFill>
                  <a:prstClr val="black"/>
                </a:solidFill>
                <a:latin typeface="Calibri"/>
                <a:cs typeface="Calibri"/>
              </a:rPr>
              <a:t>cuestionario</a:t>
            </a:r>
            <a:r>
              <a:rPr lang="es-ES" spc="-4" dirty="0">
                <a:solidFill>
                  <a:prstClr val="black"/>
                </a:solidFill>
                <a:latin typeface="Calibri"/>
                <a:cs typeface="Calibri"/>
              </a:rPr>
              <a:t> </a:t>
            </a:r>
            <a:r>
              <a:rPr lang="es-ES" spc="-13" dirty="0">
                <a:solidFill>
                  <a:prstClr val="black"/>
                </a:solidFill>
                <a:latin typeface="Calibri"/>
                <a:cs typeface="Calibri"/>
              </a:rPr>
              <a:t>de</a:t>
            </a:r>
            <a:r>
              <a:rPr lang="es-ES" spc="-4" dirty="0">
                <a:solidFill>
                  <a:prstClr val="black"/>
                </a:solidFill>
                <a:latin typeface="Calibri"/>
                <a:cs typeface="Calibri"/>
              </a:rPr>
              <a:t> </a:t>
            </a:r>
            <a:r>
              <a:rPr lang="es-ES" spc="-9" dirty="0">
                <a:solidFill>
                  <a:prstClr val="black"/>
                </a:solidFill>
                <a:latin typeface="Calibri"/>
                <a:cs typeface="Calibri"/>
              </a:rPr>
              <a:t>calidad</a:t>
            </a:r>
            <a:r>
              <a:rPr lang="es-ES" spc="-4" dirty="0">
                <a:solidFill>
                  <a:prstClr val="black"/>
                </a:solidFill>
                <a:latin typeface="Calibri"/>
                <a:cs typeface="Calibri"/>
              </a:rPr>
              <a:t> </a:t>
            </a:r>
            <a:r>
              <a:rPr lang="es-ES" spc="-13" dirty="0">
                <a:solidFill>
                  <a:prstClr val="black"/>
                </a:solidFill>
                <a:latin typeface="Calibri"/>
                <a:cs typeface="Calibri"/>
              </a:rPr>
              <a:t>de</a:t>
            </a:r>
            <a:r>
              <a:rPr lang="es-ES" spc="-4" dirty="0">
                <a:solidFill>
                  <a:prstClr val="black"/>
                </a:solidFill>
                <a:latin typeface="Calibri"/>
                <a:cs typeface="Calibri"/>
              </a:rPr>
              <a:t> </a:t>
            </a:r>
            <a:r>
              <a:rPr lang="es-ES" spc="-9" dirty="0">
                <a:solidFill>
                  <a:prstClr val="black"/>
                </a:solidFill>
                <a:latin typeface="Calibri"/>
                <a:cs typeface="Calibri"/>
              </a:rPr>
              <a:t>vida</a:t>
            </a:r>
            <a:endParaRPr lang="es-ES" dirty="0">
              <a:solidFill>
                <a:prstClr val="black"/>
              </a:solidFill>
              <a:latin typeface="Calibri"/>
              <a:cs typeface="Calibri"/>
            </a:endParaRPr>
          </a:p>
        </p:txBody>
      </p:sp>
      <p:graphicFrame>
        <p:nvGraphicFramePr>
          <p:cNvPr id="5" name="4 Diagrama"/>
          <p:cNvGraphicFramePr/>
          <p:nvPr>
            <p:extLst>
              <p:ext uri="{D42A27DB-BD31-4B8C-83A1-F6EECF244321}">
                <p14:modId xmlns:p14="http://schemas.microsoft.com/office/powerpoint/2010/main" val="2348486457"/>
              </p:ext>
            </p:extLst>
          </p:nvPr>
        </p:nvGraphicFramePr>
        <p:xfrm>
          <a:off x="899083" y="268941"/>
          <a:ext cx="7849381" cy="6246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2 Marcador de pie de página"/>
          <p:cNvSpPr>
            <a:spLocks noGrp="1"/>
          </p:cNvSpPr>
          <p:nvPr>
            <p:ph type="ftr" sz="quarter" idx="11"/>
          </p:nvPr>
        </p:nvSpPr>
        <p:spPr/>
        <p:txBody>
          <a:bodyPr/>
          <a:lstStyle/>
          <a:p>
            <a:pPr marL="11377"/>
            <a:r>
              <a:rPr lang="es-ES" spc="-13"/>
              <a:t>Documento estrictamente reservado a los profesionales de la salud</a:t>
            </a:r>
            <a:endParaRPr lang="es-ES" spc="-13" dirty="0"/>
          </a:p>
        </p:txBody>
      </p:sp>
    </p:spTree>
    <p:extLst>
      <p:ext uri="{BB962C8B-B14F-4D97-AF65-F5344CB8AC3E}">
        <p14:creationId xmlns:p14="http://schemas.microsoft.com/office/powerpoint/2010/main" val="389075372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2 Gráfico"/>
          <p:cNvGraphicFramePr>
            <a:graphicFrameLocks/>
          </p:cNvGraphicFramePr>
          <p:nvPr>
            <p:extLst>
              <p:ext uri="{D42A27DB-BD31-4B8C-83A1-F6EECF244321}">
                <p14:modId xmlns:p14="http://schemas.microsoft.com/office/powerpoint/2010/main" val="3344311931"/>
              </p:ext>
            </p:extLst>
          </p:nvPr>
        </p:nvGraphicFramePr>
        <p:xfrm>
          <a:off x="4779818" y="1882589"/>
          <a:ext cx="4156364" cy="24204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3 Diagrama"/>
          <p:cNvGraphicFramePr/>
          <p:nvPr>
            <p:extLst>
              <p:ext uri="{D42A27DB-BD31-4B8C-83A1-F6EECF244321}">
                <p14:modId xmlns:p14="http://schemas.microsoft.com/office/powerpoint/2010/main" val="2066527762"/>
              </p:ext>
            </p:extLst>
          </p:nvPr>
        </p:nvGraphicFramePr>
        <p:xfrm>
          <a:off x="3532909" y="390399"/>
          <a:ext cx="1939636" cy="57029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7" name="6 Tabla"/>
          <p:cNvGraphicFramePr>
            <a:graphicFrameLocks noGrp="1"/>
          </p:cNvGraphicFramePr>
          <p:nvPr>
            <p:extLst>
              <p:ext uri="{D42A27DB-BD31-4B8C-83A1-F6EECF244321}">
                <p14:modId xmlns:p14="http://schemas.microsoft.com/office/powerpoint/2010/main" val="2826550408"/>
              </p:ext>
            </p:extLst>
          </p:nvPr>
        </p:nvGraphicFramePr>
        <p:xfrm>
          <a:off x="900545" y="1949823"/>
          <a:ext cx="2441865" cy="2360408"/>
        </p:xfrm>
        <a:graphic>
          <a:graphicData uri="http://schemas.openxmlformats.org/drawingml/2006/table">
            <a:tbl>
              <a:tblPr firstRow="1" bandRow="1">
                <a:tableStyleId>{5C22544A-7EE6-4342-B048-85BDC9FD1C3A}</a:tableStyleId>
              </a:tblPr>
              <a:tblGrid>
                <a:gridCol w="813955"/>
                <a:gridCol w="813955"/>
                <a:gridCol w="813955"/>
              </a:tblGrid>
              <a:tr h="327212">
                <a:tc>
                  <a:txBody>
                    <a:bodyPr/>
                    <a:lstStyle/>
                    <a:p>
                      <a:pPr algn="l">
                        <a:lnSpc>
                          <a:spcPct val="115000"/>
                        </a:lnSpc>
                        <a:spcAft>
                          <a:spcPts val="0"/>
                        </a:spcAft>
                      </a:pPr>
                      <a:r>
                        <a:rPr lang="es-ES" sz="1000" dirty="0">
                          <a:effectLst/>
                          <a:latin typeface="Calibri"/>
                          <a:ea typeface="Calibri"/>
                          <a:cs typeface="Times New Roman"/>
                        </a:rPr>
                        <a:t> </a:t>
                      </a:r>
                    </a:p>
                  </a:txBody>
                  <a:tcPr marL="62345" marR="62345" marT="0" marB="0"/>
                </a:tc>
                <a:tc>
                  <a:txBody>
                    <a:bodyPr/>
                    <a:lstStyle/>
                    <a:p>
                      <a:pPr algn="l">
                        <a:lnSpc>
                          <a:spcPct val="115000"/>
                        </a:lnSpc>
                        <a:spcAft>
                          <a:spcPts val="0"/>
                        </a:spcAft>
                      </a:pPr>
                      <a:r>
                        <a:rPr lang="es-ES" sz="1000">
                          <a:effectLst/>
                          <a:latin typeface="Calibri"/>
                          <a:ea typeface="Calibri"/>
                          <a:cs typeface="Times New Roman"/>
                        </a:rPr>
                        <a:t>Placebo</a:t>
                      </a:r>
                    </a:p>
                  </a:txBody>
                  <a:tcPr marL="62345" marR="62345" marT="0" marB="0"/>
                </a:tc>
                <a:tc>
                  <a:txBody>
                    <a:bodyPr/>
                    <a:lstStyle/>
                    <a:p>
                      <a:pPr algn="l">
                        <a:lnSpc>
                          <a:spcPct val="115000"/>
                        </a:lnSpc>
                        <a:spcAft>
                          <a:spcPts val="0"/>
                        </a:spcAft>
                      </a:pPr>
                      <a:r>
                        <a:rPr lang="es-ES" sz="1000">
                          <a:effectLst/>
                          <a:latin typeface="Calibri"/>
                          <a:ea typeface="Calibri"/>
                          <a:cs typeface="Times New Roman"/>
                        </a:rPr>
                        <a:t>Ashwaganda</a:t>
                      </a:r>
                    </a:p>
                  </a:txBody>
                  <a:tcPr marL="62345" marR="62345" marT="0" marB="0"/>
                </a:tc>
              </a:tr>
              <a:tr h="327212">
                <a:tc>
                  <a:txBody>
                    <a:bodyPr/>
                    <a:lstStyle/>
                    <a:p>
                      <a:pPr algn="l">
                        <a:lnSpc>
                          <a:spcPct val="115000"/>
                        </a:lnSpc>
                        <a:spcAft>
                          <a:spcPts val="0"/>
                        </a:spcAft>
                      </a:pPr>
                      <a:r>
                        <a:rPr lang="es-ES" sz="1000">
                          <a:effectLst/>
                          <a:latin typeface="Calibri"/>
                          <a:ea typeface="Calibri"/>
                          <a:cs typeface="Times New Roman"/>
                        </a:rPr>
                        <a:t>Día 0</a:t>
                      </a:r>
                    </a:p>
                  </a:txBody>
                  <a:tcPr marL="62345" marR="62345" marT="0" marB="0"/>
                </a:tc>
                <a:tc>
                  <a:txBody>
                    <a:bodyPr/>
                    <a:lstStyle/>
                    <a:p>
                      <a:pPr algn="l">
                        <a:lnSpc>
                          <a:spcPct val="115000"/>
                        </a:lnSpc>
                        <a:spcAft>
                          <a:spcPts val="0"/>
                        </a:spcAft>
                      </a:pPr>
                      <a:r>
                        <a:rPr lang="es-ES" sz="1000">
                          <a:effectLst/>
                          <a:latin typeface="Calibri"/>
                          <a:ea typeface="Calibri"/>
                          <a:cs typeface="Times New Roman"/>
                        </a:rPr>
                        <a:t>42.18 ± 5.3</a:t>
                      </a:r>
                    </a:p>
                  </a:txBody>
                  <a:tcPr marL="62345" marR="62345" marT="0" marB="0"/>
                </a:tc>
                <a:tc>
                  <a:txBody>
                    <a:bodyPr/>
                    <a:lstStyle/>
                    <a:p>
                      <a:pPr algn="l">
                        <a:lnSpc>
                          <a:spcPct val="115000"/>
                        </a:lnSpc>
                        <a:spcAft>
                          <a:spcPts val="0"/>
                        </a:spcAft>
                      </a:pPr>
                      <a:r>
                        <a:rPr lang="es-ES" sz="1000">
                          <a:effectLst/>
                          <a:latin typeface="Calibri"/>
                          <a:ea typeface="Calibri"/>
                          <a:cs typeface="Times New Roman"/>
                        </a:rPr>
                        <a:t>41.74 ± 5.21</a:t>
                      </a:r>
                    </a:p>
                  </a:txBody>
                  <a:tcPr marL="62345" marR="62345" marT="0" marB="0"/>
                </a:tc>
              </a:tr>
              <a:tr h="327212">
                <a:tc>
                  <a:txBody>
                    <a:bodyPr/>
                    <a:lstStyle/>
                    <a:p>
                      <a:pPr algn="l">
                        <a:lnSpc>
                          <a:spcPct val="115000"/>
                        </a:lnSpc>
                        <a:spcAft>
                          <a:spcPts val="0"/>
                        </a:spcAft>
                      </a:pPr>
                      <a:r>
                        <a:rPr lang="es-ES" sz="1000">
                          <a:effectLst/>
                          <a:latin typeface="Calibri"/>
                          <a:ea typeface="Calibri"/>
                          <a:cs typeface="Times New Roman"/>
                        </a:rPr>
                        <a:t>Día 56</a:t>
                      </a:r>
                    </a:p>
                  </a:txBody>
                  <a:tcPr marL="62345" marR="62345" marT="0" marB="0"/>
                </a:tc>
                <a:tc>
                  <a:txBody>
                    <a:bodyPr/>
                    <a:lstStyle/>
                    <a:p>
                      <a:pPr algn="l">
                        <a:lnSpc>
                          <a:spcPct val="115000"/>
                        </a:lnSpc>
                        <a:spcAft>
                          <a:spcPts val="0"/>
                        </a:spcAft>
                      </a:pPr>
                      <a:r>
                        <a:rPr lang="es-ES" sz="1000">
                          <a:effectLst/>
                          <a:latin typeface="Calibri"/>
                          <a:ea typeface="Calibri"/>
                          <a:cs typeface="Times New Roman"/>
                        </a:rPr>
                        <a:t>43.59 ± 4.97</a:t>
                      </a:r>
                    </a:p>
                  </a:txBody>
                  <a:tcPr marL="62345" marR="62345" marT="0" marB="0"/>
                </a:tc>
                <a:tc>
                  <a:txBody>
                    <a:bodyPr/>
                    <a:lstStyle/>
                    <a:p>
                      <a:pPr algn="l">
                        <a:lnSpc>
                          <a:spcPct val="115000"/>
                        </a:lnSpc>
                        <a:spcAft>
                          <a:spcPts val="0"/>
                        </a:spcAft>
                      </a:pPr>
                      <a:r>
                        <a:rPr lang="es-ES" sz="1000">
                          <a:effectLst/>
                          <a:latin typeface="Calibri"/>
                          <a:ea typeface="Calibri"/>
                          <a:cs typeface="Times New Roman"/>
                        </a:rPr>
                        <a:t>46.65 ± 6.29</a:t>
                      </a:r>
                    </a:p>
                  </a:txBody>
                  <a:tcPr marL="62345" marR="62345" marT="0" marB="0"/>
                </a:tc>
              </a:tr>
              <a:tr h="327212">
                <a:tc>
                  <a:txBody>
                    <a:bodyPr/>
                    <a:lstStyle/>
                    <a:p>
                      <a:pPr algn="l">
                        <a:lnSpc>
                          <a:spcPct val="115000"/>
                        </a:lnSpc>
                        <a:spcAft>
                          <a:spcPts val="0"/>
                        </a:spcAft>
                      </a:pPr>
                      <a:r>
                        <a:rPr lang="es-ES" sz="1000">
                          <a:effectLst/>
                          <a:latin typeface="Calibri"/>
                          <a:ea typeface="Calibri"/>
                          <a:cs typeface="Times New Roman"/>
                        </a:rPr>
                        <a:t>Día 84</a:t>
                      </a:r>
                    </a:p>
                  </a:txBody>
                  <a:tcPr marL="62345" marR="62345" marT="0" marB="0"/>
                </a:tc>
                <a:tc>
                  <a:txBody>
                    <a:bodyPr/>
                    <a:lstStyle/>
                    <a:p>
                      <a:pPr algn="l">
                        <a:lnSpc>
                          <a:spcPct val="115000"/>
                        </a:lnSpc>
                        <a:spcAft>
                          <a:spcPts val="0"/>
                        </a:spcAft>
                      </a:pPr>
                      <a:r>
                        <a:rPr lang="es-ES" sz="1000">
                          <a:effectLst/>
                          <a:latin typeface="Calibri"/>
                          <a:ea typeface="Calibri"/>
                          <a:cs typeface="Times New Roman"/>
                        </a:rPr>
                        <a:t>44.03 ± 5.95</a:t>
                      </a:r>
                    </a:p>
                  </a:txBody>
                  <a:tcPr marL="62345" marR="62345" marT="0" marB="0"/>
                </a:tc>
                <a:tc>
                  <a:txBody>
                    <a:bodyPr/>
                    <a:lstStyle/>
                    <a:p>
                      <a:pPr algn="l">
                        <a:lnSpc>
                          <a:spcPct val="115000"/>
                        </a:lnSpc>
                        <a:spcAft>
                          <a:spcPts val="0"/>
                        </a:spcAft>
                      </a:pPr>
                      <a:r>
                        <a:rPr lang="es-ES" sz="1000">
                          <a:effectLst/>
                          <a:latin typeface="Calibri"/>
                          <a:ea typeface="Calibri"/>
                          <a:cs typeface="Times New Roman"/>
                        </a:rPr>
                        <a:t>47.41 ± 6.63</a:t>
                      </a:r>
                    </a:p>
                  </a:txBody>
                  <a:tcPr marL="62345" marR="62345" marT="0" marB="0"/>
                </a:tc>
              </a:tr>
              <a:tr h="525780">
                <a:tc>
                  <a:txBody>
                    <a:bodyPr/>
                    <a:lstStyle/>
                    <a:p>
                      <a:pPr algn="l">
                        <a:lnSpc>
                          <a:spcPct val="115000"/>
                        </a:lnSpc>
                        <a:spcAft>
                          <a:spcPts val="0"/>
                        </a:spcAft>
                      </a:pPr>
                      <a:r>
                        <a:rPr lang="es-ES" sz="1000">
                          <a:effectLst/>
                          <a:latin typeface="Calibri"/>
                          <a:ea typeface="Calibri"/>
                          <a:cs typeface="Times New Roman"/>
                        </a:rPr>
                        <a:t>Cambio respecto al basal día 56</a:t>
                      </a:r>
                    </a:p>
                  </a:txBody>
                  <a:tcPr marL="62345" marR="62345" marT="0" marB="0"/>
                </a:tc>
                <a:tc>
                  <a:txBody>
                    <a:bodyPr/>
                    <a:lstStyle/>
                    <a:p>
                      <a:pPr algn="l">
                        <a:lnSpc>
                          <a:spcPct val="115000"/>
                        </a:lnSpc>
                        <a:spcAft>
                          <a:spcPts val="0"/>
                        </a:spcAft>
                      </a:pPr>
                      <a:r>
                        <a:rPr lang="es-ES" sz="1000">
                          <a:effectLst/>
                          <a:latin typeface="Calibri"/>
                          <a:ea typeface="Calibri"/>
                          <a:cs typeface="Times New Roman"/>
                        </a:rPr>
                        <a:t>1.42 ± 1.92</a:t>
                      </a:r>
                    </a:p>
                  </a:txBody>
                  <a:tcPr marL="62345" marR="62345" marT="0" marB="0"/>
                </a:tc>
                <a:tc>
                  <a:txBody>
                    <a:bodyPr/>
                    <a:lstStyle/>
                    <a:p>
                      <a:pPr algn="l">
                        <a:lnSpc>
                          <a:spcPct val="115000"/>
                        </a:lnSpc>
                        <a:spcAft>
                          <a:spcPts val="0"/>
                        </a:spcAft>
                      </a:pPr>
                      <a:r>
                        <a:rPr lang="es-ES" sz="1000">
                          <a:effectLst/>
                          <a:latin typeface="Calibri"/>
                          <a:ea typeface="Calibri"/>
                          <a:cs typeface="Times New Roman"/>
                        </a:rPr>
                        <a:t>4.91±1.72</a:t>
                      </a:r>
                    </a:p>
                  </a:txBody>
                  <a:tcPr marL="62345" marR="62345" marT="0" marB="0"/>
                </a:tc>
              </a:tr>
              <a:tr h="525780">
                <a:tc>
                  <a:txBody>
                    <a:bodyPr/>
                    <a:lstStyle/>
                    <a:p>
                      <a:pPr algn="l">
                        <a:lnSpc>
                          <a:spcPct val="115000"/>
                        </a:lnSpc>
                        <a:spcAft>
                          <a:spcPts val="0"/>
                        </a:spcAft>
                      </a:pPr>
                      <a:r>
                        <a:rPr lang="es-ES" sz="1000">
                          <a:effectLst/>
                          <a:latin typeface="Calibri"/>
                          <a:ea typeface="Calibri"/>
                          <a:cs typeface="Times New Roman"/>
                        </a:rPr>
                        <a:t>Cambio respecto al basal día 84</a:t>
                      </a:r>
                    </a:p>
                  </a:txBody>
                  <a:tcPr marL="62345" marR="62345" marT="0" marB="0"/>
                </a:tc>
                <a:tc>
                  <a:txBody>
                    <a:bodyPr/>
                    <a:lstStyle/>
                    <a:p>
                      <a:pPr algn="l">
                        <a:lnSpc>
                          <a:spcPct val="115000"/>
                        </a:lnSpc>
                        <a:spcAft>
                          <a:spcPts val="0"/>
                        </a:spcAft>
                      </a:pPr>
                      <a:r>
                        <a:rPr lang="es-ES" sz="1000">
                          <a:effectLst/>
                          <a:latin typeface="Calibri"/>
                          <a:ea typeface="Calibri"/>
                          <a:cs typeface="Times New Roman"/>
                        </a:rPr>
                        <a:t>1.86±2.28</a:t>
                      </a:r>
                    </a:p>
                  </a:txBody>
                  <a:tcPr marL="62345" marR="62345" marT="0" marB="0"/>
                </a:tc>
                <a:tc>
                  <a:txBody>
                    <a:bodyPr/>
                    <a:lstStyle/>
                    <a:p>
                      <a:pPr algn="l">
                        <a:lnSpc>
                          <a:spcPct val="115000"/>
                        </a:lnSpc>
                        <a:spcAft>
                          <a:spcPts val="0"/>
                        </a:spcAft>
                      </a:pPr>
                      <a:r>
                        <a:rPr lang="es-ES" sz="1000" dirty="0">
                          <a:effectLst/>
                          <a:latin typeface="Calibri"/>
                          <a:ea typeface="Calibri"/>
                          <a:cs typeface="Times New Roman"/>
                        </a:rPr>
                        <a:t>5.67±2.15</a:t>
                      </a:r>
                    </a:p>
                  </a:txBody>
                  <a:tcPr marL="62345" marR="62345" marT="0" marB="0"/>
                </a:tc>
              </a:tr>
            </a:tbl>
          </a:graphicData>
        </a:graphic>
      </p:graphicFrame>
      <p:sp>
        <p:nvSpPr>
          <p:cNvPr id="8" name="7 CuadroTexto"/>
          <p:cNvSpPr txBox="1"/>
          <p:nvPr/>
        </p:nvSpPr>
        <p:spPr>
          <a:xfrm>
            <a:off x="969818" y="1479177"/>
            <a:ext cx="2840182" cy="329081"/>
          </a:xfrm>
          <a:prstGeom prst="rect">
            <a:avLst/>
          </a:prstGeom>
          <a:noFill/>
        </p:spPr>
        <p:txBody>
          <a:bodyPr wrap="square" lIns="82048" tIns="41025" rIns="82048" bIns="41025" rtlCol="0">
            <a:spAutoFit/>
          </a:bodyPr>
          <a:lstStyle/>
          <a:p>
            <a:pPr defTabSz="819047"/>
            <a:r>
              <a:rPr lang="es-ES" sz="800" dirty="0">
                <a:solidFill>
                  <a:prstClr val="black"/>
                </a:solidFill>
              </a:rPr>
              <a:t>VO2  </a:t>
            </a:r>
            <a:r>
              <a:rPr lang="es-ES" sz="800" dirty="0" err="1">
                <a:solidFill>
                  <a:prstClr val="black"/>
                </a:solidFill>
              </a:rPr>
              <a:t>Shutlle</a:t>
            </a:r>
            <a:r>
              <a:rPr lang="es-ES" sz="800" dirty="0">
                <a:solidFill>
                  <a:prstClr val="black"/>
                </a:solidFill>
              </a:rPr>
              <a:t> </a:t>
            </a:r>
            <a:r>
              <a:rPr lang="es-ES" sz="800" dirty="0" err="1">
                <a:solidFill>
                  <a:prstClr val="black"/>
                </a:solidFill>
              </a:rPr>
              <a:t>Run</a:t>
            </a:r>
            <a:r>
              <a:rPr lang="es-ES" sz="800" dirty="0">
                <a:solidFill>
                  <a:prstClr val="black"/>
                </a:solidFill>
              </a:rPr>
              <a:t> Test</a:t>
            </a:r>
          </a:p>
          <a:p>
            <a:pPr defTabSz="819047"/>
            <a:r>
              <a:rPr lang="es-ES" sz="800" dirty="0">
                <a:solidFill>
                  <a:prstClr val="black"/>
                </a:solidFill>
              </a:rPr>
              <a:t>VO2 l/min Volumen de Oxígeno consumido por minuto</a:t>
            </a:r>
          </a:p>
        </p:txBody>
      </p:sp>
      <p:sp>
        <p:nvSpPr>
          <p:cNvPr id="10" name="9 CuadroTexto"/>
          <p:cNvSpPr txBox="1"/>
          <p:nvPr/>
        </p:nvSpPr>
        <p:spPr>
          <a:xfrm>
            <a:off x="969818" y="4504765"/>
            <a:ext cx="1108364" cy="205970"/>
          </a:xfrm>
          <a:prstGeom prst="rect">
            <a:avLst/>
          </a:prstGeom>
          <a:noFill/>
        </p:spPr>
        <p:txBody>
          <a:bodyPr wrap="square" lIns="82048" tIns="41025" rIns="82048" bIns="41025" rtlCol="0">
            <a:spAutoFit/>
          </a:bodyPr>
          <a:lstStyle/>
          <a:p>
            <a:pPr defTabSz="819047"/>
            <a:r>
              <a:rPr lang="es-ES" sz="800" dirty="0">
                <a:solidFill>
                  <a:prstClr val="black"/>
                </a:solidFill>
              </a:rPr>
              <a:t>* p&lt;0,0001</a:t>
            </a:r>
          </a:p>
        </p:txBody>
      </p:sp>
      <p:sp>
        <p:nvSpPr>
          <p:cNvPr id="2" name="1 Marcador de pie de página"/>
          <p:cNvSpPr>
            <a:spLocks noGrp="1"/>
          </p:cNvSpPr>
          <p:nvPr>
            <p:ph type="ftr" sz="quarter" idx="5"/>
          </p:nvPr>
        </p:nvSpPr>
        <p:spPr/>
        <p:txBody>
          <a:bodyPr/>
          <a:lstStyle/>
          <a:p>
            <a:pPr marL="11377"/>
            <a:r>
              <a:rPr lang="es-ES" spc="-13">
                <a:solidFill>
                  <a:prstClr val="white"/>
                </a:solidFill>
              </a:rPr>
              <a:t>Documento estrictamente reservado a los profesionales de la salud</a:t>
            </a:r>
            <a:endParaRPr lang="es-ES" spc="-13" dirty="0">
              <a:solidFill>
                <a:prstClr val="white"/>
              </a:solidFill>
            </a:endParaRPr>
          </a:p>
        </p:txBody>
      </p:sp>
    </p:spTree>
    <p:extLst>
      <p:ext uri="{BB962C8B-B14F-4D97-AF65-F5344CB8AC3E}">
        <p14:creationId xmlns:p14="http://schemas.microsoft.com/office/powerpoint/2010/main" val="13847586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extLst>
              <p:ext uri="{D42A27DB-BD31-4B8C-83A1-F6EECF244321}">
                <p14:modId xmlns:p14="http://schemas.microsoft.com/office/powerpoint/2010/main" val="3105532156"/>
              </p:ext>
            </p:extLst>
          </p:nvPr>
        </p:nvGraphicFramePr>
        <p:xfrm>
          <a:off x="2286000" y="403411"/>
          <a:ext cx="4798225" cy="7060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CuadroTexto"/>
          <p:cNvSpPr txBox="1"/>
          <p:nvPr/>
        </p:nvSpPr>
        <p:spPr>
          <a:xfrm>
            <a:off x="346364" y="1748119"/>
            <a:ext cx="8382000" cy="830996"/>
          </a:xfrm>
          <a:prstGeom prst="rect">
            <a:avLst/>
          </a:prstGeom>
          <a:noFill/>
        </p:spPr>
        <p:txBody>
          <a:bodyPr wrap="square" lIns="82048" tIns="41025" rIns="82048" bIns="41025" rtlCol="0">
            <a:spAutoFit/>
          </a:bodyPr>
          <a:lstStyle/>
          <a:p>
            <a:pPr algn="just" defTabSz="819047">
              <a:lnSpc>
                <a:spcPct val="115000"/>
              </a:lnSpc>
              <a:spcAft>
                <a:spcPts val="897"/>
              </a:spcAft>
            </a:pPr>
            <a:r>
              <a:rPr lang="es-ES" sz="1400" dirty="0">
                <a:solidFill>
                  <a:prstClr val="black"/>
                </a:solidFill>
                <a:latin typeface="Calibri"/>
                <a:ea typeface="Calibri"/>
                <a:cs typeface="Times New Roman"/>
              </a:rPr>
              <a:t>El Cuestionario de la WHO se utiliza para evaluar la calidad de vida. Consta de 26 artículos, que mide los siguientes dominios generales: salud física, salud psicológica, relaciones sociales y medio ambiente (OMS-QOL cuestionario, 1996).</a:t>
            </a:r>
          </a:p>
        </p:txBody>
      </p:sp>
      <p:graphicFrame>
        <p:nvGraphicFramePr>
          <p:cNvPr id="5" name="4 Gráfico"/>
          <p:cNvGraphicFramePr/>
          <p:nvPr>
            <p:extLst>
              <p:ext uri="{D42A27DB-BD31-4B8C-83A1-F6EECF244321}">
                <p14:modId xmlns:p14="http://schemas.microsoft.com/office/powerpoint/2010/main" val="3705460353"/>
              </p:ext>
            </p:extLst>
          </p:nvPr>
        </p:nvGraphicFramePr>
        <p:xfrm>
          <a:off x="2459182" y="3025589"/>
          <a:ext cx="4156364" cy="2420471"/>
        </p:xfrm>
        <a:graphic>
          <a:graphicData uri="http://schemas.openxmlformats.org/drawingml/2006/chart">
            <c:chart xmlns:c="http://schemas.openxmlformats.org/drawingml/2006/chart" xmlns:r="http://schemas.openxmlformats.org/officeDocument/2006/relationships" r:id="rId7"/>
          </a:graphicData>
        </a:graphic>
      </p:graphicFrame>
      <p:sp>
        <p:nvSpPr>
          <p:cNvPr id="4" name="3 Marcador de pie de página"/>
          <p:cNvSpPr>
            <a:spLocks noGrp="1"/>
          </p:cNvSpPr>
          <p:nvPr>
            <p:ph type="ftr" sz="quarter" idx="5"/>
          </p:nvPr>
        </p:nvSpPr>
        <p:spPr>
          <a:xfrm>
            <a:off x="304800" y="6410848"/>
            <a:ext cx="6483927" cy="365760"/>
          </a:xfrm>
        </p:spPr>
        <p:txBody>
          <a:bodyPr/>
          <a:lstStyle/>
          <a:p>
            <a:pPr marL="11377"/>
            <a:r>
              <a:rPr lang="es-ES" sz="1100" spc="-13" dirty="0">
                <a:solidFill>
                  <a:prstClr val="white"/>
                </a:solidFill>
              </a:rPr>
              <a:t>Documento estrictamente reservado a los profesionales de la salud</a:t>
            </a:r>
          </a:p>
        </p:txBody>
      </p:sp>
    </p:spTree>
    <p:extLst>
      <p:ext uri="{BB962C8B-B14F-4D97-AF65-F5344CB8AC3E}">
        <p14:creationId xmlns:p14="http://schemas.microsoft.com/office/powerpoint/2010/main" val="367566342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3477978232"/>
              </p:ext>
            </p:extLst>
          </p:nvPr>
        </p:nvGraphicFramePr>
        <p:xfrm>
          <a:off x="207818" y="201706"/>
          <a:ext cx="8104909" cy="8690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3 Marcador de pie de página"/>
          <p:cNvSpPr>
            <a:spLocks noGrp="1"/>
          </p:cNvSpPr>
          <p:nvPr>
            <p:ph type="ftr" sz="quarter" idx="11"/>
          </p:nvPr>
        </p:nvSpPr>
        <p:spPr/>
        <p:txBody>
          <a:bodyPr/>
          <a:lstStyle/>
          <a:p>
            <a:pPr marL="11377"/>
            <a:r>
              <a:rPr lang="es-ES" spc="-13"/>
              <a:t>Documento estrictamente reservado a los profesionales de la salud</a:t>
            </a:r>
            <a:endParaRPr lang="es-ES" spc="-13" dirty="0"/>
          </a:p>
        </p:txBody>
      </p:sp>
      <p:sp>
        <p:nvSpPr>
          <p:cNvPr id="3" name="2 Rectángulo"/>
          <p:cNvSpPr/>
          <p:nvPr/>
        </p:nvSpPr>
        <p:spPr>
          <a:xfrm>
            <a:off x="415636" y="1613649"/>
            <a:ext cx="8382000" cy="1038497"/>
          </a:xfrm>
          <a:prstGeom prst="rect">
            <a:avLst/>
          </a:prstGeom>
        </p:spPr>
        <p:txBody>
          <a:bodyPr wrap="square" lIns="82048" tIns="41025" rIns="82048" bIns="41025">
            <a:spAutoFit/>
          </a:bodyPr>
          <a:lstStyle/>
          <a:p>
            <a:pPr defTabSz="819047">
              <a:lnSpc>
                <a:spcPct val="115000"/>
              </a:lnSpc>
              <a:spcAft>
                <a:spcPts val="897"/>
              </a:spcAft>
            </a:pPr>
            <a:r>
              <a:rPr lang="es-ES" dirty="0" err="1">
                <a:solidFill>
                  <a:prstClr val="black"/>
                </a:solidFill>
                <a:latin typeface="Calibri"/>
                <a:ea typeface="Calibri"/>
                <a:cs typeface="Times New Roman"/>
              </a:rPr>
              <a:t>Examining</a:t>
            </a:r>
            <a:r>
              <a:rPr lang="es-ES" dirty="0">
                <a:solidFill>
                  <a:prstClr val="black"/>
                </a:solidFill>
                <a:latin typeface="Calibri"/>
                <a:ea typeface="Calibri"/>
                <a:cs typeface="Times New Roman"/>
              </a:rPr>
              <a:t> </a:t>
            </a:r>
            <a:r>
              <a:rPr lang="es-ES" dirty="0" err="1">
                <a:solidFill>
                  <a:prstClr val="black"/>
                </a:solidFill>
                <a:latin typeface="Calibri"/>
                <a:ea typeface="Calibri"/>
                <a:cs typeface="Times New Roman"/>
              </a:rPr>
              <a:t>the</a:t>
            </a:r>
            <a:r>
              <a:rPr lang="es-ES" dirty="0">
                <a:solidFill>
                  <a:prstClr val="black"/>
                </a:solidFill>
                <a:latin typeface="Calibri"/>
                <a:ea typeface="Calibri"/>
                <a:cs typeface="Times New Roman"/>
              </a:rPr>
              <a:t> </a:t>
            </a:r>
            <a:r>
              <a:rPr lang="es-ES" dirty="0" err="1">
                <a:solidFill>
                  <a:prstClr val="black"/>
                </a:solidFill>
                <a:latin typeface="Calibri"/>
                <a:ea typeface="Calibri"/>
                <a:cs typeface="Times New Roman"/>
              </a:rPr>
              <a:t>Effect</a:t>
            </a:r>
            <a:r>
              <a:rPr lang="es-ES" dirty="0">
                <a:solidFill>
                  <a:prstClr val="black"/>
                </a:solidFill>
                <a:latin typeface="Calibri"/>
                <a:ea typeface="Calibri"/>
                <a:cs typeface="Times New Roman"/>
              </a:rPr>
              <a:t> of </a:t>
            </a:r>
            <a:r>
              <a:rPr lang="es-ES" dirty="0" err="1">
                <a:solidFill>
                  <a:prstClr val="black"/>
                </a:solidFill>
                <a:latin typeface="Calibri"/>
                <a:ea typeface="Calibri"/>
                <a:cs typeface="Times New Roman"/>
              </a:rPr>
              <a:t>Withania</a:t>
            </a:r>
            <a:r>
              <a:rPr lang="es-ES" dirty="0">
                <a:solidFill>
                  <a:prstClr val="black"/>
                </a:solidFill>
                <a:latin typeface="Calibri"/>
                <a:ea typeface="Calibri"/>
                <a:cs typeface="Times New Roman"/>
              </a:rPr>
              <a:t> </a:t>
            </a:r>
            <a:r>
              <a:rPr lang="es-ES" dirty="0" err="1">
                <a:solidFill>
                  <a:prstClr val="black"/>
                </a:solidFill>
                <a:latin typeface="Calibri"/>
                <a:ea typeface="Calibri"/>
                <a:cs typeface="Times New Roman"/>
              </a:rPr>
              <a:t>Somnifera</a:t>
            </a:r>
            <a:r>
              <a:rPr lang="es-ES" dirty="0">
                <a:solidFill>
                  <a:prstClr val="black"/>
                </a:solidFill>
                <a:latin typeface="Calibri"/>
                <a:ea typeface="Calibri"/>
                <a:cs typeface="Times New Roman"/>
              </a:rPr>
              <a:t> </a:t>
            </a:r>
            <a:r>
              <a:rPr lang="es-ES" dirty="0" err="1">
                <a:solidFill>
                  <a:prstClr val="black"/>
                </a:solidFill>
                <a:latin typeface="Calibri"/>
                <a:ea typeface="Calibri"/>
                <a:cs typeface="Times New Roman"/>
              </a:rPr>
              <a:t>Supplementation</a:t>
            </a:r>
            <a:r>
              <a:rPr lang="es-ES" dirty="0">
                <a:solidFill>
                  <a:prstClr val="black"/>
                </a:solidFill>
                <a:latin typeface="Calibri"/>
                <a:ea typeface="Calibri"/>
                <a:cs typeface="Times New Roman"/>
              </a:rPr>
              <a:t> </a:t>
            </a:r>
            <a:r>
              <a:rPr lang="es-ES" dirty="0" err="1">
                <a:solidFill>
                  <a:prstClr val="black"/>
                </a:solidFill>
                <a:latin typeface="Calibri"/>
                <a:ea typeface="Calibri"/>
                <a:cs typeface="Times New Roman"/>
              </a:rPr>
              <a:t>on</a:t>
            </a:r>
            <a:r>
              <a:rPr lang="es-ES" dirty="0">
                <a:solidFill>
                  <a:prstClr val="black"/>
                </a:solidFill>
                <a:latin typeface="Calibri"/>
                <a:ea typeface="Calibri"/>
                <a:cs typeface="Times New Roman"/>
              </a:rPr>
              <a:t> </a:t>
            </a:r>
            <a:r>
              <a:rPr lang="es-ES" dirty="0" err="1">
                <a:solidFill>
                  <a:prstClr val="black"/>
                </a:solidFill>
                <a:latin typeface="Calibri"/>
                <a:ea typeface="Calibri"/>
                <a:cs typeface="Times New Roman"/>
              </a:rPr>
              <a:t>Muscle</a:t>
            </a:r>
            <a:r>
              <a:rPr lang="es-ES" dirty="0">
                <a:solidFill>
                  <a:prstClr val="black"/>
                </a:solidFill>
                <a:latin typeface="Calibri"/>
                <a:ea typeface="Calibri"/>
                <a:cs typeface="Times New Roman"/>
              </a:rPr>
              <a:t> </a:t>
            </a:r>
            <a:r>
              <a:rPr lang="es-ES" dirty="0" err="1">
                <a:solidFill>
                  <a:prstClr val="black"/>
                </a:solidFill>
                <a:latin typeface="Calibri"/>
                <a:ea typeface="Calibri"/>
                <a:cs typeface="Times New Roman"/>
              </a:rPr>
              <a:t>Strength</a:t>
            </a:r>
            <a:r>
              <a:rPr lang="es-ES" dirty="0">
                <a:solidFill>
                  <a:prstClr val="black"/>
                </a:solidFill>
                <a:latin typeface="Calibri"/>
                <a:ea typeface="Calibri"/>
                <a:cs typeface="Times New Roman"/>
              </a:rPr>
              <a:t> and </a:t>
            </a:r>
            <a:r>
              <a:rPr lang="es-ES" dirty="0" err="1">
                <a:solidFill>
                  <a:prstClr val="black"/>
                </a:solidFill>
                <a:latin typeface="Calibri"/>
                <a:ea typeface="Calibri"/>
                <a:cs typeface="Times New Roman"/>
              </a:rPr>
              <a:t>Recovery</a:t>
            </a:r>
            <a:r>
              <a:rPr lang="es-ES" dirty="0">
                <a:solidFill>
                  <a:prstClr val="black"/>
                </a:solidFill>
                <a:latin typeface="Calibri"/>
                <a:ea typeface="Calibri"/>
                <a:cs typeface="Times New Roman"/>
              </a:rPr>
              <a:t>:  A </a:t>
            </a:r>
            <a:r>
              <a:rPr lang="es-ES" dirty="0" err="1">
                <a:solidFill>
                  <a:prstClr val="black"/>
                </a:solidFill>
                <a:latin typeface="Calibri"/>
                <a:ea typeface="Calibri"/>
                <a:cs typeface="Times New Roman"/>
              </a:rPr>
              <a:t>Randomized</a:t>
            </a:r>
            <a:r>
              <a:rPr lang="es-ES" dirty="0">
                <a:solidFill>
                  <a:prstClr val="black"/>
                </a:solidFill>
                <a:latin typeface="Calibri"/>
                <a:ea typeface="Calibri"/>
                <a:cs typeface="Times New Roman"/>
              </a:rPr>
              <a:t> </a:t>
            </a:r>
            <a:r>
              <a:rPr lang="es-ES" dirty="0" err="1">
                <a:solidFill>
                  <a:prstClr val="black"/>
                </a:solidFill>
                <a:latin typeface="Calibri"/>
                <a:ea typeface="Calibri"/>
                <a:cs typeface="Times New Roman"/>
              </a:rPr>
              <a:t>Controlled</a:t>
            </a:r>
            <a:r>
              <a:rPr lang="es-ES" dirty="0">
                <a:solidFill>
                  <a:prstClr val="black"/>
                </a:solidFill>
                <a:latin typeface="Calibri"/>
                <a:ea typeface="Calibri"/>
                <a:cs typeface="Times New Roman"/>
              </a:rPr>
              <a:t> Trial </a:t>
            </a:r>
            <a:r>
              <a:rPr lang="es-ES" dirty="0" err="1">
                <a:solidFill>
                  <a:prstClr val="black"/>
                </a:solidFill>
                <a:latin typeface="Calibri"/>
                <a:ea typeface="Calibri"/>
                <a:cs typeface="Times New Roman"/>
              </a:rPr>
              <a:t>Sachin</a:t>
            </a:r>
            <a:r>
              <a:rPr lang="es-ES" dirty="0">
                <a:solidFill>
                  <a:prstClr val="black"/>
                </a:solidFill>
                <a:latin typeface="Calibri"/>
                <a:ea typeface="Calibri"/>
                <a:cs typeface="Times New Roman"/>
              </a:rPr>
              <a:t> </a:t>
            </a:r>
            <a:r>
              <a:rPr lang="es-ES" dirty="0" err="1">
                <a:solidFill>
                  <a:prstClr val="black"/>
                </a:solidFill>
                <a:latin typeface="Calibri"/>
                <a:ea typeface="Calibri"/>
                <a:cs typeface="Times New Roman"/>
              </a:rPr>
              <a:t>Wankhede</a:t>
            </a:r>
            <a:r>
              <a:rPr lang="es-ES" dirty="0">
                <a:solidFill>
                  <a:prstClr val="black"/>
                </a:solidFill>
                <a:latin typeface="Calibri"/>
                <a:ea typeface="Calibri"/>
                <a:cs typeface="Times New Roman"/>
              </a:rPr>
              <a:t>, </a:t>
            </a:r>
            <a:r>
              <a:rPr lang="es-ES" dirty="0" err="1">
                <a:solidFill>
                  <a:prstClr val="black"/>
                </a:solidFill>
                <a:latin typeface="Calibri"/>
                <a:ea typeface="Calibri"/>
                <a:cs typeface="Times New Roman"/>
              </a:rPr>
              <a:t>Deepak</a:t>
            </a:r>
            <a:r>
              <a:rPr lang="es-ES" dirty="0">
                <a:solidFill>
                  <a:prstClr val="black"/>
                </a:solidFill>
                <a:latin typeface="Calibri"/>
                <a:ea typeface="Calibri"/>
                <a:cs typeface="Times New Roman"/>
              </a:rPr>
              <a:t> </a:t>
            </a:r>
            <a:r>
              <a:rPr lang="es-ES" dirty="0" err="1">
                <a:solidFill>
                  <a:prstClr val="black"/>
                </a:solidFill>
                <a:latin typeface="Calibri"/>
                <a:ea typeface="Calibri"/>
                <a:cs typeface="Times New Roman"/>
              </a:rPr>
              <a:t>Langade</a:t>
            </a:r>
            <a:r>
              <a:rPr lang="es-ES" dirty="0">
                <a:solidFill>
                  <a:prstClr val="black"/>
                </a:solidFill>
                <a:latin typeface="Calibri"/>
                <a:ea typeface="Calibri"/>
                <a:cs typeface="Times New Roman"/>
              </a:rPr>
              <a:t>, </a:t>
            </a:r>
            <a:r>
              <a:rPr lang="es-ES" dirty="0" err="1">
                <a:solidFill>
                  <a:prstClr val="black"/>
                </a:solidFill>
                <a:latin typeface="Calibri"/>
                <a:ea typeface="Calibri"/>
                <a:cs typeface="Times New Roman"/>
              </a:rPr>
              <a:t>Kedar</a:t>
            </a:r>
            <a:r>
              <a:rPr lang="es-ES" dirty="0">
                <a:solidFill>
                  <a:prstClr val="black"/>
                </a:solidFill>
                <a:latin typeface="Calibri"/>
                <a:ea typeface="Calibri"/>
                <a:cs typeface="Times New Roman"/>
              </a:rPr>
              <a:t> </a:t>
            </a:r>
            <a:r>
              <a:rPr lang="es-ES" dirty="0" err="1">
                <a:solidFill>
                  <a:prstClr val="black"/>
                </a:solidFill>
                <a:latin typeface="Calibri"/>
                <a:ea typeface="Calibri"/>
                <a:cs typeface="Times New Roman"/>
              </a:rPr>
              <a:t>Joshi</a:t>
            </a:r>
            <a:r>
              <a:rPr lang="es-ES" dirty="0">
                <a:solidFill>
                  <a:prstClr val="black"/>
                </a:solidFill>
                <a:latin typeface="Calibri"/>
                <a:ea typeface="Calibri"/>
                <a:cs typeface="Times New Roman"/>
              </a:rPr>
              <a:t>, </a:t>
            </a:r>
            <a:r>
              <a:rPr lang="es-ES" dirty="0" err="1">
                <a:solidFill>
                  <a:prstClr val="black"/>
                </a:solidFill>
                <a:latin typeface="Calibri"/>
                <a:ea typeface="Calibri"/>
                <a:cs typeface="Times New Roman"/>
              </a:rPr>
              <a:t>Shyamal</a:t>
            </a:r>
            <a:r>
              <a:rPr lang="es-ES" dirty="0">
                <a:solidFill>
                  <a:prstClr val="black"/>
                </a:solidFill>
                <a:latin typeface="Calibri"/>
                <a:ea typeface="Calibri"/>
                <a:cs typeface="Times New Roman"/>
              </a:rPr>
              <a:t> </a:t>
            </a:r>
            <a:r>
              <a:rPr lang="es-ES" dirty="0" err="1">
                <a:solidFill>
                  <a:prstClr val="black"/>
                </a:solidFill>
                <a:latin typeface="Calibri"/>
                <a:ea typeface="Calibri"/>
                <a:cs typeface="Times New Roman"/>
              </a:rPr>
              <a:t>Sinha,Sauvik</a:t>
            </a:r>
            <a:r>
              <a:rPr lang="es-ES" dirty="0">
                <a:solidFill>
                  <a:prstClr val="black"/>
                </a:solidFill>
                <a:latin typeface="Calibri"/>
                <a:ea typeface="Calibri"/>
                <a:cs typeface="Times New Roman"/>
              </a:rPr>
              <a:t> </a:t>
            </a:r>
            <a:r>
              <a:rPr lang="es-ES" dirty="0" err="1">
                <a:solidFill>
                  <a:prstClr val="black"/>
                </a:solidFill>
                <a:latin typeface="Calibri"/>
                <a:ea typeface="Calibri"/>
                <a:cs typeface="Times New Roman"/>
              </a:rPr>
              <a:t>Bhattacharyya</a:t>
            </a:r>
            <a:r>
              <a:rPr lang="es-ES" dirty="0">
                <a:solidFill>
                  <a:prstClr val="black"/>
                </a:solidFill>
                <a:latin typeface="Calibri"/>
                <a:ea typeface="Calibri"/>
                <a:cs typeface="Times New Roman"/>
              </a:rPr>
              <a:t> – EN PROCESO DE PUBLICACIÓN</a:t>
            </a:r>
          </a:p>
        </p:txBody>
      </p:sp>
      <p:graphicFrame>
        <p:nvGraphicFramePr>
          <p:cNvPr id="7" name="6 Gráfico"/>
          <p:cNvGraphicFramePr/>
          <p:nvPr>
            <p:extLst>
              <p:ext uri="{D42A27DB-BD31-4B8C-83A1-F6EECF244321}">
                <p14:modId xmlns:p14="http://schemas.microsoft.com/office/powerpoint/2010/main" val="919927270"/>
              </p:ext>
            </p:extLst>
          </p:nvPr>
        </p:nvGraphicFramePr>
        <p:xfrm>
          <a:off x="2286000" y="2958354"/>
          <a:ext cx="4156364" cy="2420471"/>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248844893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03901" y="1479178"/>
            <a:ext cx="7897091" cy="2109560"/>
          </a:xfrm>
          <a:prstGeom prst="rect">
            <a:avLst/>
          </a:prstGeom>
        </p:spPr>
        <p:txBody>
          <a:bodyPr wrap="square" lIns="82048" tIns="41025" rIns="82048" bIns="41025">
            <a:spAutoFit/>
          </a:bodyPr>
          <a:lstStyle/>
          <a:p>
            <a:pPr defTabSz="819047">
              <a:lnSpc>
                <a:spcPct val="115000"/>
              </a:lnSpc>
              <a:spcAft>
                <a:spcPts val="897"/>
              </a:spcAft>
            </a:pPr>
            <a:r>
              <a:rPr lang="es-ES" dirty="0">
                <a:solidFill>
                  <a:prstClr val="black"/>
                </a:solidFill>
                <a:latin typeface="Calibri"/>
                <a:ea typeface="Calibri"/>
                <a:cs typeface="Times New Roman"/>
              </a:rPr>
              <a:t>Hubo un aumento significativo en la fuerza muscular y el tamaño del músculo tanto en el grupo </a:t>
            </a:r>
            <a:r>
              <a:rPr lang="es-ES" dirty="0" err="1">
                <a:solidFill>
                  <a:prstClr val="black"/>
                </a:solidFill>
                <a:latin typeface="Calibri"/>
                <a:ea typeface="Calibri"/>
                <a:cs typeface="Times New Roman"/>
              </a:rPr>
              <a:t>Ashwagandha</a:t>
            </a:r>
            <a:r>
              <a:rPr lang="es-ES" dirty="0">
                <a:solidFill>
                  <a:prstClr val="black"/>
                </a:solidFill>
                <a:latin typeface="Calibri"/>
                <a:ea typeface="Calibri"/>
                <a:cs typeface="Times New Roman"/>
              </a:rPr>
              <a:t> y el grupo placebo tanto para el cuerpo superior e inferior. </a:t>
            </a:r>
            <a:r>
              <a:rPr lang="es-ES" dirty="0" smtClean="0">
                <a:solidFill>
                  <a:prstClr val="black"/>
                </a:solidFill>
                <a:latin typeface="Calibri"/>
                <a:ea typeface="Calibri"/>
                <a:cs typeface="Times New Roman"/>
              </a:rPr>
              <a:t>Esto </a:t>
            </a:r>
            <a:r>
              <a:rPr lang="es-ES" dirty="0">
                <a:solidFill>
                  <a:prstClr val="black"/>
                </a:solidFill>
                <a:latin typeface="Calibri"/>
                <a:ea typeface="Calibri"/>
                <a:cs typeface="Times New Roman"/>
              </a:rPr>
              <a:t>no es sorprendente debido a que tanto el grupo involucrado en el entrenamiento de resistencia. </a:t>
            </a:r>
          </a:p>
          <a:p>
            <a:pPr defTabSz="819047">
              <a:lnSpc>
                <a:spcPct val="115000"/>
              </a:lnSpc>
              <a:spcAft>
                <a:spcPts val="897"/>
              </a:spcAft>
            </a:pPr>
            <a:r>
              <a:rPr lang="es-ES" dirty="0">
                <a:solidFill>
                  <a:prstClr val="black"/>
                </a:solidFill>
                <a:latin typeface="Calibri"/>
                <a:ea typeface="Calibri"/>
                <a:cs typeface="Times New Roman"/>
              </a:rPr>
              <a:t>La pregunta central es si la adaptación es mayor bajo la suplementación </a:t>
            </a:r>
            <a:r>
              <a:rPr lang="es-ES" dirty="0" err="1">
                <a:solidFill>
                  <a:prstClr val="black"/>
                </a:solidFill>
                <a:latin typeface="Calibri"/>
                <a:ea typeface="Calibri"/>
                <a:cs typeface="Times New Roman"/>
              </a:rPr>
              <a:t>ashwagandha</a:t>
            </a:r>
            <a:r>
              <a:rPr lang="es-ES" dirty="0">
                <a:solidFill>
                  <a:prstClr val="black"/>
                </a:solidFill>
                <a:latin typeface="Calibri"/>
                <a:ea typeface="Calibri"/>
                <a:cs typeface="Times New Roman"/>
              </a:rPr>
              <a:t>. </a:t>
            </a:r>
          </a:p>
        </p:txBody>
      </p:sp>
      <p:graphicFrame>
        <p:nvGraphicFramePr>
          <p:cNvPr id="6" name="5 Diagrama"/>
          <p:cNvGraphicFramePr/>
          <p:nvPr>
            <p:extLst>
              <p:ext uri="{D42A27DB-BD31-4B8C-83A1-F6EECF244321}">
                <p14:modId xmlns:p14="http://schemas.microsoft.com/office/powerpoint/2010/main" val="3863515404"/>
              </p:ext>
            </p:extLst>
          </p:nvPr>
        </p:nvGraphicFramePr>
        <p:xfrm>
          <a:off x="1246909" y="403412"/>
          <a:ext cx="6792185" cy="6106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4 Gráfico"/>
          <p:cNvGraphicFramePr/>
          <p:nvPr>
            <p:extLst>
              <p:ext uri="{D42A27DB-BD31-4B8C-83A1-F6EECF244321}">
                <p14:modId xmlns:p14="http://schemas.microsoft.com/office/powerpoint/2010/main" val="3151359468"/>
              </p:ext>
            </p:extLst>
          </p:nvPr>
        </p:nvGraphicFramePr>
        <p:xfrm>
          <a:off x="1108363" y="3429001"/>
          <a:ext cx="3175373" cy="2420471"/>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7" name="6 Gráfico"/>
          <p:cNvGraphicFramePr/>
          <p:nvPr>
            <p:extLst>
              <p:ext uri="{D42A27DB-BD31-4B8C-83A1-F6EECF244321}">
                <p14:modId xmlns:p14="http://schemas.microsoft.com/office/powerpoint/2010/main" val="996360458"/>
              </p:ext>
            </p:extLst>
          </p:nvPr>
        </p:nvGraphicFramePr>
        <p:xfrm>
          <a:off x="5472545" y="3361764"/>
          <a:ext cx="2840182" cy="2420471"/>
        </p:xfrm>
        <a:graphic>
          <a:graphicData uri="http://schemas.openxmlformats.org/drawingml/2006/chart">
            <c:chart xmlns:c="http://schemas.openxmlformats.org/drawingml/2006/chart" xmlns:r="http://schemas.openxmlformats.org/officeDocument/2006/relationships" r:id="rId8"/>
          </a:graphicData>
        </a:graphic>
      </p:graphicFrame>
      <p:sp>
        <p:nvSpPr>
          <p:cNvPr id="4" name="3 Marcador de pie de página"/>
          <p:cNvSpPr>
            <a:spLocks noGrp="1"/>
          </p:cNvSpPr>
          <p:nvPr>
            <p:ph type="ftr" sz="quarter" idx="5"/>
          </p:nvPr>
        </p:nvSpPr>
        <p:spPr>
          <a:xfrm>
            <a:off x="304800" y="6410848"/>
            <a:ext cx="7651576" cy="365760"/>
          </a:xfrm>
        </p:spPr>
        <p:txBody>
          <a:bodyPr/>
          <a:lstStyle/>
          <a:p>
            <a:pPr marL="11377"/>
            <a:r>
              <a:rPr lang="es-ES" spc="-13" dirty="0">
                <a:solidFill>
                  <a:prstClr val="white"/>
                </a:solidFill>
              </a:rPr>
              <a:t>Documento estrictamente reservado a los profesionales de la salud</a:t>
            </a:r>
          </a:p>
        </p:txBody>
      </p:sp>
    </p:spTree>
    <p:extLst>
      <p:ext uri="{BB962C8B-B14F-4D97-AF65-F5344CB8AC3E}">
        <p14:creationId xmlns:p14="http://schemas.microsoft.com/office/powerpoint/2010/main" val="191428587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1 Gráfico"/>
          <p:cNvGraphicFramePr/>
          <p:nvPr>
            <p:extLst>
              <p:ext uri="{D42A27DB-BD31-4B8C-83A1-F6EECF244321}">
                <p14:modId xmlns:p14="http://schemas.microsoft.com/office/powerpoint/2010/main" val="4081147623"/>
              </p:ext>
            </p:extLst>
          </p:nvPr>
        </p:nvGraphicFramePr>
        <p:xfrm>
          <a:off x="554182" y="2218765"/>
          <a:ext cx="2701636" cy="242047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2 Gráfico"/>
          <p:cNvGraphicFramePr/>
          <p:nvPr>
            <p:extLst>
              <p:ext uri="{D42A27DB-BD31-4B8C-83A1-F6EECF244321}">
                <p14:modId xmlns:p14="http://schemas.microsoft.com/office/powerpoint/2010/main" val="2669600075"/>
              </p:ext>
            </p:extLst>
          </p:nvPr>
        </p:nvGraphicFramePr>
        <p:xfrm>
          <a:off x="3394365" y="2218765"/>
          <a:ext cx="2770909" cy="242047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3 Gráfico"/>
          <p:cNvGraphicFramePr/>
          <p:nvPr>
            <p:extLst>
              <p:ext uri="{D42A27DB-BD31-4B8C-83A1-F6EECF244321}">
                <p14:modId xmlns:p14="http://schemas.microsoft.com/office/powerpoint/2010/main" val="386680830"/>
              </p:ext>
            </p:extLst>
          </p:nvPr>
        </p:nvGraphicFramePr>
        <p:xfrm>
          <a:off x="6234545" y="2218765"/>
          <a:ext cx="2563091" cy="242047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6 Diagrama"/>
          <p:cNvGraphicFramePr/>
          <p:nvPr>
            <p:extLst>
              <p:ext uri="{D42A27DB-BD31-4B8C-83A1-F6EECF244321}">
                <p14:modId xmlns:p14="http://schemas.microsoft.com/office/powerpoint/2010/main" val="1699850841"/>
              </p:ext>
            </p:extLst>
          </p:nvPr>
        </p:nvGraphicFramePr>
        <p:xfrm>
          <a:off x="762000" y="336176"/>
          <a:ext cx="6996545" cy="64361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6" name="5 Marcador de pie de página"/>
          <p:cNvSpPr>
            <a:spLocks noGrp="1"/>
          </p:cNvSpPr>
          <p:nvPr>
            <p:ph type="ftr" sz="quarter" idx="5"/>
          </p:nvPr>
        </p:nvSpPr>
        <p:spPr>
          <a:xfrm>
            <a:off x="304800" y="6410848"/>
            <a:ext cx="7651576" cy="365760"/>
          </a:xfrm>
        </p:spPr>
        <p:txBody>
          <a:bodyPr/>
          <a:lstStyle/>
          <a:p>
            <a:pPr marL="11377"/>
            <a:r>
              <a:rPr lang="es-ES" spc="-13" dirty="0">
                <a:solidFill>
                  <a:prstClr val="white"/>
                </a:solidFill>
              </a:rPr>
              <a:t>Documento estrictamente reservado a los profesionales de la salud</a:t>
            </a:r>
          </a:p>
        </p:txBody>
      </p:sp>
    </p:spTree>
    <p:extLst>
      <p:ext uri="{BB962C8B-B14F-4D97-AF65-F5344CB8AC3E}">
        <p14:creationId xmlns:p14="http://schemas.microsoft.com/office/powerpoint/2010/main" val="2799280460"/>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279318080"/>
              </p:ext>
            </p:extLst>
          </p:nvPr>
        </p:nvGraphicFramePr>
        <p:xfrm>
          <a:off x="2286002" y="470647"/>
          <a:ext cx="4441717" cy="5518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3" name="2 Gráfico"/>
          <p:cNvGraphicFramePr/>
          <p:nvPr>
            <p:extLst>
              <p:ext uri="{D42A27DB-BD31-4B8C-83A1-F6EECF244321}">
                <p14:modId xmlns:p14="http://schemas.microsoft.com/office/powerpoint/2010/main" val="2144078641"/>
              </p:ext>
            </p:extLst>
          </p:nvPr>
        </p:nvGraphicFramePr>
        <p:xfrm>
          <a:off x="2493818" y="2218765"/>
          <a:ext cx="4156364" cy="2420471"/>
        </p:xfrm>
        <a:graphic>
          <a:graphicData uri="http://schemas.openxmlformats.org/drawingml/2006/chart">
            <c:chart xmlns:c="http://schemas.openxmlformats.org/drawingml/2006/chart" xmlns:r="http://schemas.openxmlformats.org/officeDocument/2006/relationships" r:id="rId7"/>
          </a:graphicData>
        </a:graphic>
      </p:graphicFrame>
      <p:sp>
        <p:nvSpPr>
          <p:cNvPr id="4" name="3 Marcador de pie de página"/>
          <p:cNvSpPr>
            <a:spLocks noGrp="1"/>
          </p:cNvSpPr>
          <p:nvPr>
            <p:ph type="ftr" sz="quarter" idx="5"/>
          </p:nvPr>
        </p:nvSpPr>
        <p:spPr>
          <a:xfrm>
            <a:off x="304800" y="6410848"/>
            <a:ext cx="7651576" cy="365760"/>
          </a:xfrm>
        </p:spPr>
        <p:txBody>
          <a:bodyPr/>
          <a:lstStyle/>
          <a:p>
            <a:pPr marL="11377"/>
            <a:r>
              <a:rPr lang="es-ES" spc="-13" dirty="0">
                <a:solidFill>
                  <a:prstClr val="white"/>
                </a:solidFill>
              </a:rPr>
              <a:t>Documento estrictamente reservado a los profesionales de la salud</a:t>
            </a:r>
          </a:p>
        </p:txBody>
      </p:sp>
    </p:spTree>
    <p:extLst>
      <p:ext uri="{BB962C8B-B14F-4D97-AF65-F5344CB8AC3E}">
        <p14:creationId xmlns:p14="http://schemas.microsoft.com/office/powerpoint/2010/main" val="175984588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extLst>
              <p:ext uri="{D42A27DB-BD31-4B8C-83A1-F6EECF244321}">
                <p14:modId xmlns:p14="http://schemas.microsoft.com/office/powerpoint/2010/main" val="944714775"/>
              </p:ext>
            </p:extLst>
          </p:nvPr>
        </p:nvGraphicFramePr>
        <p:xfrm>
          <a:off x="2632365" y="470647"/>
          <a:ext cx="3718151" cy="5518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Rectángulo"/>
          <p:cNvSpPr/>
          <p:nvPr/>
        </p:nvSpPr>
        <p:spPr>
          <a:xfrm>
            <a:off x="554182" y="1479178"/>
            <a:ext cx="8174182" cy="951559"/>
          </a:xfrm>
          <a:prstGeom prst="rect">
            <a:avLst/>
          </a:prstGeom>
        </p:spPr>
        <p:txBody>
          <a:bodyPr wrap="square" lIns="82048" tIns="41025" rIns="82048" bIns="41025">
            <a:spAutoFit/>
          </a:bodyPr>
          <a:lstStyle/>
          <a:p>
            <a:pPr defTabSz="819047">
              <a:lnSpc>
                <a:spcPct val="115000"/>
              </a:lnSpc>
              <a:spcAft>
                <a:spcPts val="897"/>
              </a:spcAft>
            </a:pPr>
            <a:r>
              <a:rPr lang="es-ES" sz="1100" dirty="0">
                <a:solidFill>
                  <a:prstClr val="black"/>
                </a:solidFill>
                <a:latin typeface="Calibri"/>
                <a:ea typeface="Calibri"/>
                <a:cs typeface="Times New Roman"/>
              </a:rPr>
              <a:t>El nivel de recuperación del daño muscular inducido por el ejercicio se evalúa a través del aumento en el nivel de suero de </a:t>
            </a:r>
            <a:r>
              <a:rPr lang="es-ES" sz="1100" dirty="0" err="1">
                <a:solidFill>
                  <a:prstClr val="black"/>
                </a:solidFill>
                <a:latin typeface="Calibri"/>
                <a:ea typeface="Calibri"/>
                <a:cs typeface="Times New Roman"/>
              </a:rPr>
              <a:t>creatin</a:t>
            </a:r>
            <a:r>
              <a:rPr lang="es-ES" sz="1100" dirty="0">
                <a:solidFill>
                  <a:prstClr val="black"/>
                </a:solidFill>
                <a:latin typeface="Calibri"/>
                <a:ea typeface="Calibri"/>
                <a:cs typeface="Times New Roman"/>
              </a:rPr>
              <a:t> quinasa a las 24 a 48 horas después del final de la sesión de entrenamiento de resistencia. Un aumento menor en esta proteína muscular en el torrente sanguíneo corresponde a la reparación del tejido muscular más rápido, que a su vez corresponde a una mayor recuperación.</a:t>
            </a:r>
          </a:p>
          <a:p>
            <a:pPr defTabSz="819047"/>
            <a:r>
              <a:rPr lang="es-ES" sz="1100" dirty="0">
                <a:solidFill>
                  <a:prstClr val="black"/>
                </a:solidFill>
                <a:latin typeface="Calibri"/>
                <a:ea typeface="Calibri"/>
                <a:cs typeface="Times New Roman"/>
              </a:rPr>
              <a:t> Es importante tener en cuenta que los números más pequeños se han de interpretar como una mejor recuperación</a:t>
            </a:r>
            <a:endParaRPr lang="es-ES" sz="1100" dirty="0">
              <a:solidFill>
                <a:prstClr val="black"/>
              </a:solidFill>
            </a:endParaRPr>
          </a:p>
        </p:txBody>
      </p:sp>
      <p:graphicFrame>
        <p:nvGraphicFramePr>
          <p:cNvPr id="4" name="3 Gráfico"/>
          <p:cNvGraphicFramePr/>
          <p:nvPr>
            <p:extLst>
              <p:ext uri="{D42A27DB-BD31-4B8C-83A1-F6EECF244321}">
                <p14:modId xmlns:p14="http://schemas.microsoft.com/office/powerpoint/2010/main" val="2885487560"/>
              </p:ext>
            </p:extLst>
          </p:nvPr>
        </p:nvGraphicFramePr>
        <p:xfrm>
          <a:off x="2413257" y="2891117"/>
          <a:ext cx="4156364" cy="2420471"/>
        </p:xfrm>
        <a:graphic>
          <a:graphicData uri="http://schemas.openxmlformats.org/drawingml/2006/chart">
            <c:chart xmlns:c="http://schemas.openxmlformats.org/drawingml/2006/chart" xmlns:r="http://schemas.openxmlformats.org/officeDocument/2006/relationships" r:id="rId7"/>
          </a:graphicData>
        </a:graphic>
      </p:graphicFrame>
      <p:sp>
        <p:nvSpPr>
          <p:cNvPr id="5" name="4 Marcador de pie de página"/>
          <p:cNvSpPr>
            <a:spLocks noGrp="1"/>
          </p:cNvSpPr>
          <p:nvPr>
            <p:ph type="ftr" sz="quarter" idx="5"/>
          </p:nvPr>
        </p:nvSpPr>
        <p:spPr>
          <a:xfrm>
            <a:off x="304800" y="6410848"/>
            <a:ext cx="6206836" cy="365760"/>
          </a:xfrm>
        </p:spPr>
        <p:txBody>
          <a:bodyPr/>
          <a:lstStyle/>
          <a:p>
            <a:pPr marL="11377"/>
            <a:r>
              <a:rPr lang="es-ES" sz="900" spc="-13" dirty="0">
                <a:solidFill>
                  <a:prstClr val="white"/>
                </a:solidFill>
              </a:rPr>
              <a:t>Documento estrictamente reservado a los profesionales de la salud</a:t>
            </a:r>
          </a:p>
        </p:txBody>
      </p:sp>
    </p:spTree>
    <p:extLst>
      <p:ext uri="{BB962C8B-B14F-4D97-AF65-F5344CB8AC3E}">
        <p14:creationId xmlns:p14="http://schemas.microsoft.com/office/powerpoint/2010/main" val="260456443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1557964267"/>
              </p:ext>
            </p:extLst>
          </p:nvPr>
        </p:nvGraphicFramePr>
        <p:xfrm>
          <a:off x="554198" y="192443"/>
          <a:ext cx="8243455" cy="792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object 5"/>
          <p:cNvSpPr txBox="1">
            <a:spLocks noGrp="1"/>
          </p:cNvSpPr>
          <p:nvPr>
            <p:ph type="ftr" sz="quarter" idx="11"/>
          </p:nvPr>
        </p:nvSpPr>
        <p:spPr>
          <a:xfrm>
            <a:off x="304800" y="6410851"/>
            <a:ext cx="7935860" cy="138499"/>
          </a:xfrm>
          <a:prstGeom prst="rect">
            <a:avLst/>
          </a:prstGeom>
        </p:spPr>
        <p:txBody>
          <a:bodyPr vert="horz" wrap="square" lIns="0" tIns="0" rIns="0" bIns="0" rtlCol="0">
            <a:spAutoFit/>
          </a:bodyPr>
          <a:lstStyle/>
          <a:p>
            <a:pPr marL="11377"/>
            <a:r>
              <a:rPr lang="es-ES" spc="-13" baseline="30000">
                <a:solidFill>
                  <a:srgbClr val="FF0000"/>
                </a:solidFill>
                <a:hlinkClick r:id="rId8"/>
              </a:rPr>
              <a:t>Documento estrictamente reservado a los profesionales de la salud</a:t>
            </a:r>
            <a:endParaRPr spc="-13" dirty="0">
              <a:solidFill>
                <a:srgbClr val="FF0000"/>
              </a:solidFill>
              <a:hlinkClick r:id="rId8"/>
            </a:endParaRPr>
          </a:p>
        </p:txBody>
      </p:sp>
      <p:sp>
        <p:nvSpPr>
          <p:cNvPr id="3" name="object 3"/>
          <p:cNvSpPr txBox="1"/>
          <p:nvPr/>
        </p:nvSpPr>
        <p:spPr>
          <a:xfrm>
            <a:off x="764978" y="1596402"/>
            <a:ext cx="7475682" cy="4390304"/>
          </a:xfrm>
          <a:prstGeom prst="rect">
            <a:avLst/>
          </a:prstGeom>
        </p:spPr>
        <p:txBody>
          <a:bodyPr vert="horz" wrap="square" lIns="0" tIns="0" rIns="0" bIns="0" rtlCol="0">
            <a:spAutoFit/>
          </a:bodyPr>
          <a:lstStyle/>
          <a:p>
            <a:pPr marL="11377" marR="4559" algn="just" defTabSz="819047">
              <a:lnSpc>
                <a:spcPct val="97000"/>
              </a:lnSpc>
            </a:pPr>
            <a:r>
              <a:rPr b="1" spc="-13" dirty="0">
                <a:solidFill>
                  <a:prstClr val="black"/>
                </a:solidFill>
                <a:latin typeface="Calibri"/>
                <a:cs typeface="Calibri"/>
              </a:rPr>
              <a:t>Macro</a:t>
            </a:r>
            <a:r>
              <a:rPr b="1" spc="1238" dirty="0">
                <a:solidFill>
                  <a:prstClr val="black"/>
                </a:solidFill>
                <a:latin typeface="Calibri"/>
                <a:cs typeface="Calibri"/>
              </a:rPr>
              <a:t>‐</a:t>
            </a:r>
            <a:r>
              <a:rPr b="1" spc="-9" dirty="0">
                <a:solidFill>
                  <a:prstClr val="black"/>
                </a:solidFill>
                <a:latin typeface="Calibri"/>
                <a:cs typeface="Calibri"/>
              </a:rPr>
              <a:t>Nivel: </a:t>
            </a:r>
            <a:endParaRPr lang="es-ES" b="1" spc="-9" dirty="0">
              <a:solidFill>
                <a:prstClr val="black"/>
              </a:solidFill>
              <a:latin typeface="Calibri"/>
              <a:cs typeface="Calibri"/>
            </a:endParaRPr>
          </a:p>
          <a:p>
            <a:pPr marL="318519" marR="4559" indent="-307142" algn="just" defTabSz="819047">
              <a:lnSpc>
                <a:spcPct val="97000"/>
              </a:lnSpc>
              <a:buFont typeface="Arial" pitchFamily="34" charset="0"/>
              <a:buChar char="•"/>
            </a:pPr>
            <a:r>
              <a:rPr spc="-13" dirty="0" err="1">
                <a:solidFill>
                  <a:prstClr val="black"/>
                </a:solidFill>
                <a:latin typeface="Calibri" pitchFamily="34" charset="0"/>
                <a:cs typeface="Calibri"/>
              </a:rPr>
              <a:t>Promueve</a:t>
            </a:r>
            <a:r>
              <a:rPr spc="-13" dirty="0">
                <a:solidFill>
                  <a:prstClr val="black"/>
                </a:solidFill>
                <a:latin typeface="Calibri" pitchFamily="34" charset="0"/>
                <a:cs typeface="Calibri"/>
              </a:rPr>
              <a:t> </a:t>
            </a:r>
            <a:r>
              <a:rPr spc="-9" dirty="0">
                <a:solidFill>
                  <a:prstClr val="black"/>
                </a:solidFill>
                <a:latin typeface="Calibri" pitchFamily="34" charset="0"/>
                <a:cs typeface="Calibri"/>
              </a:rPr>
              <a:t>la homeostasis </a:t>
            </a:r>
            <a:r>
              <a:rPr lang="es-ES" spc="-9" dirty="0">
                <a:solidFill>
                  <a:prstClr val="black"/>
                </a:solidFill>
                <a:latin typeface="Calibri" pitchFamily="34" charset="0"/>
                <a:cs typeface="Calibri"/>
              </a:rPr>
              <a:t>, </a:t>
            </a:r>
            <a:r>
              <a:rPr spc="-13" dirty="0" err="1">
                <a:solidFill>
                  <a:prstClr val="black"/>
                </a:solidFill>
                <a:latin typeface="Calibri" pitchFamily="34" charset="0"/>
                <a:cs typeface="Calibri"/>
              </a:rPr>
              <a:t>que</a:t>
            </a:r>
            <a:r>
              <a:rPr spc="-13" dirty="0">
                <a:solidFill>
                  <a:prstClr val="black"/>
                </a:solidFill>
                <a:latin typeface="Calibri" pitchFamily="34" charset="0"/>
                <a:cs typeface="Calibri"/>
              </a:rPr>
              <a:t> </a:t>
            </a:r>
            <a:r>
              <a:rPr spc="-9" dirty="0">
                <a:solidFill>
                  <a:prstClr val="black"/>
                </a:solidFill>
                <a:latin typeface="Calibri" pitchFamily="34" charset="0"/>
                <a:cs typeface="Calibri"/>
              </a:rPr>
              <a:t>a su vez hace </a:t>
            </a:r>
            <a:r>
              <a:rPr spc="-13" dirty="0">
                <a:solidFill>
                  <a:prstClr val="black"/>
                </a:solidFill>
                <a:latin typeface="Calibri" pitchFamily="34" charset="0"/>
                <a:cs typeface="Calibri"/>
              </a:rPr>
              <a:t>que </a:t>
            </a:r>
            <a:r>
              <a:rPr spc="-9" dirty="0">
                <a:solidFill>
                  <a:prstClr val="black"/>
                </a:solidFill>
                <a:latin typeface="Calibri" pitchFamily="34" charset="0"/>
                <a:cs typeface="Calibri"/>
              </a:rPr>
              <a:t>el cuerpo </a:t>
            </a:r>
            <a:r>
              <a:rPr spc="-13" dirty="0">
                <a:solidFill>
                  <a:prstClr val="black"/>
                </a:solidFill>
                <a:latin typeface="Calibri" pitchFamily="34" charset="0"/>
                <a:cs typeface="Calibri"/>
              </a:rPr>
              <a:t>en </a:t>
            </a:r>
            <a:r>
              <a:rPr spc="-9" dirty="0">
                <a:solidFill>
                  <a:prstClr val="black"/>
                </a:solidFill>
                <a:latin typeface="Calibri" pitchFamily="34" charset="0"/>
                <a:cs typeface="Calibri"/>
              </a:rPr>
              <a:t>su </a:t>
            </a:r>
            <a:r>
              <a:rPr spc="-9" dirty="0" err="1">
                <a:solidFill>
                  <a:prstClr val="black"/>
                </a:solidFill>
                <a:latin typeface="Calibri" pitchFamily="34" charset="0"/>
                <a:cs typeface="Calibri"/>
              </a:rPr>
              <a:t>conjunto</a:t>
            </a:r>
            <a:r>
              <a:rPr spc="-9" dirty="0">
                <a:solidFill>
                  <a:prstClr val="black"/>
                </a:solidFill>
                <a:latin typeface="Calibri" pitchFamily="34" charset="0"/>
                <a:cs typeface="Calibri"/>
              </a:rPr>
              <a:t> </a:t>
            </a:r>
            <a:r>
              <a:rPr lang="es-ES" spc="-9" dirty="0">
                <a:solidFill>
                  <a:prstClr val="black"/>
                </a:solidFill>
                <a:latin typeface="Calibri" pitchFamily="34" charset="0"/>
                <a:cs typeface="Calibri"/>
              </a:rPr>
              <a:t>tenga </a:t>
            </a:r>
            <a:r>
              <a:rPr spc="-13" dirty="0" err="1">
                <a:solidFill>
                  <a:prstClr val="black"/>
                </a:solidFill>
                <a:latin typeface="Calibri" pitchFamily="34" charset="0"/>
                <a:cs typeface="Calibri"/>
              </a:rPr>
              <a:t>más</a:t>
            </a:r>
            <a:r>
              <a:rPr spc="4" dirty="0">
                <a:solidFill>
                  <a:prstClr val="black"/>
                </a:solidFill>
                <a:latin typeface="Calibri" pitchFamily="34" charset="0"/>
                <a:cs typeface="Calibri"/>
              </a:rPr>
              <a:t> </a:t>
            </a:r>
            <a:r>
              <a:rPr spc="-9" dirty="0">
                <a:solidFill>
                  <a:prstClr val="black"/>
                </a:solidFill>
                <a:latin typeface="Calibri" pitchFamily="34" charset="0"/>
                <a:cs typeface="Calibri"/>
              </a:rPr>
              <a:t>energía</a:t>
            </a:r>
            <a:r>
              <a:rPr spc="-18" dirty="0">
                <a:solidFill>
                  <a:prstClr val="black"/>
                </a:solidFill>
                <a:latin typeface="Calibri" pitchFamily="34" charset="0"/>
                <a:cs typeface="SimSun"/>
              </a:rPr>
              <a:t>‐</a:t>
            </a:r>
            <a:r>
              <a:rPr spc="-9" dirty="0">
                <a:solidFill>
                  <a:prstClr val="black"/>
                </a:solidFill>
                <a:latin typeface="Calibri" pitchFamily="34" charset="0"/>
                <a:cs typeface="Calibri"/>
              </a:rPr>
              <a:t>eficente</a:t>
            </a:r>
            <a:r>
              <a:rPr dirty="0">
                <a:solidFill>
                  <a:prstClr val="black"/>
                </a:solidFill>
                <a:latin typeface="Calibri" pitchFamily="34" charset="0"/>
                <a:cs typeface="Calibri"/>
              </a:rPr>
              <a:t>.  </a:t>
            </a:r>
            <a:endParaRPr lang="es-ES" dirty="0">
              <a:solidFill>
                <a:prstClr val="black"/>
              </a:solidFill>
              <a:latin typeface="Calibri" pitchFamily="34" charset="0"/>
              <a:cs typeface="Calibri"/>
            </a:endParaRPr>
          </a:p>
          <a:p>
            <a:pPr marL="318519" marR="4559" indent="-307142" algn="just" defTabSz="819047">
              <a:lnSpc>
                <a:spcPct val="97000"/>
              </a:lnSpc>
              <a:buFont typeface="Arial" pitchFamily="34" charset="0"/>
              <a:buChar char="•"/>
            </a:pPr>
            <a:r>
              <a:rPr spc="-9" dirty="0" err="1">
                <a:solidFill>
                  <a:prstClr val="black"/>
                </a:solidFill>
                <a:latin typeface="Calibri" pitchFamily="34" charset="0"/>
                <a:cs typeface="Calibri"/>
              </a:rPr>
              <a:t>Mejora</a:t>
            </a:r>
            <a:r>
              <a:rPr spc="-4" dirty="0">
                <a:solidFill>
                  <a:prstClr val="black"/>
                </a:solidFill>
                <a:latin typeface="Calibri" pitchFamily="34" charset="0"/>
                <a:cs typeface="Calibri"/>
              </a:rPr>
              <a:t> </a:t>
            </a:r>
            <a:r>
              <a:rPr spc="-9" dirty="0">
                <a:solidFill>
                  <a:prstClr val="black"/>
                </a:solidFill>
                <a:latin typeface="Calibri" pitchFamily="34" charset="0"/>
                <a:cs typeface="Calibri"/>
              </a:rPr>
              <a:t>los</a:t>
            </a:r>
            <a:r>
              <a:rPr spc="-4" dirty="0">
                <a:solidFill>
                  <a:prstClr val="black"/>
                </a:solidFill>
                <a:latin typeface="Calibri" pitchFamily="34" charset="0"/>
                <a:cs typeface="Calibri"/>
              </a:rPr>
              <a:t> </a:t>
            </a:r>
            <a:r>
              <a:rPr spc="-9" dirty="0">
                <a:solidFill>
                  <a:prstClr val="black"/>
                </a:solidFill>
                <a:latin typeface="Calibri" pitchFamily="34" charset="0"/>
                <a:cs typeface="Calibri"/>
              </a:rPr>
              <a:t>procesos</a:t>
            </a:r>
            <a:r>
              <a:rPr spc="-4" dirty="0">
                <a:solidFill>
                  <a:prstClr val="black"/>
                </a:solidFill>
                <a:latin typeface="Calibri" pitchFamily="34" charset="0"/>
                <a:cs typeface="Calibri"/>
              </a:rPr>
              <a:t> </a:t>
            </a:r>
            <a:r>
              <a:rPr spc="-9" dirty="0">
                <a:solidFill>
                  <a:prstClr val="black"/>
                </a:solidFill>
                <a:latin typeface="Calibri" pitchFamily="34" charset="0"/>
                <a:cs typeface="Calibri"/>
              </a:rPr>
              <a:t>asociados</a:t>
            </a:r>
            <a:r>
              <a:rPr spc="-4" dirty="0">
                <a:solidFill>
                  <a:prstClr val="black"/>
                </a:solidFill>
                <a:latin typeface="Calibri" pitchFamily="34" charset="0"/>
                <a:cs typeface="Calibri"/>
              </a:rPr>
              <a:t> </a:t>
            </a:r>
            <a:r>
              <a:rPr spc="-9" dirty="0">
                <a:solidFill>
                  <a:prstClr val="black"/>
                </a:solidFill>
                <a:latin typeface="Calibri" pitchFamily="34" charset="0"/>
                <a:cs typeface="Calibri"/>
              </a:rPr>
              <a:t>a</a:t>
            </a:r>
            <a:r>
              <a:rPr spc="-4" dirty="0">
                <a:solidFill>
                  <a:prstClr val="black"/>
                </a:solidFill>
                <a:latin typeface="Calibri" pitchFamily="34" charset="0"/>
                <a:cs typeface="Calibri"/>
              </a:rPr>
              <a:t> </a:t>
            </a:r>
            <a:r>
              <a:rPr spc="-9" dirty="0">
                <a:solidFill>
                  <a:prstClr val="black"/>
                </a:solidFill>
                <a:latin typeface="Calibri" pitchFamily="34" charset="0"/>
                <a:cs typeface="Calibri"/>
              </a:rPr>
              <a:t>la</a:t>
            </a:r>
            <a:r>
              <a:rPr spc="-4" dirty="0">
                <a:solidFill>
                  <a:prstClr val="black"/>
                </a:solidFill>
                <a:latin typeface="Calibri" pitchFamily="34" charset="0"/>
                <a:cs typeface="Calibri"/>
              </a:rPr>
              <a:t> </a:t>
            </a:r>
            <a:r>
              <a:rPr spc="-9" dirty="0">
                <a:solidFill>
                  <a:prstClr val="black"/>
                </a:solidFill>
                <a:latin typeface="Calibri" pitchFamily="34" charset="0"/>
                <a:cs typeface="Calibri"/>
              </a:rPr>
              <a:t>gestión</a:t>
            </a:r>
            <a:r>
              <a:rPr spc="-4" dirty="0">
                <a:solidFill>
                  <a:prstClr val="black"/>
                </a:solidFill>
                <a:latin typeface="Calibri" pitchFamily="34" charset="0"/>
                <a:cs typeface="Calibri"/>
              </a:rPr>
              <a:t> </a:t>
            </a:r>
            <a:r>
              <a:rPr spc="-9" dirty="0">
                <a:solidFill>
                  <a:prstClr val="black"/>
                </a:solidFill>
                <a:latin typeface="Calibri" pitchFamily="34" charset="0"/>
                <a:cs typeface="Calibri"/>
              </a:rPr>
              <a:t>y producción</a:t>
            </a:r>
            <a:r>
              <a:rPr spc="-4" dirty="0">
                <a:solidFill>
                  <a:prstClr val="black"/>
                </a:solidFill>
                <a:latin typeface="Calibri" pitchFamily="34" charset="0"/>
                <a:cs typeface="Calibri"/>
              </a:rPr>
              <a:t> </a:t>
            </a:r>
            <a:r>
              <a:rPr spc="-9" dirty="0">
                <a:solidFill>
                  <a:prstClr val="black"/>
                </a:solidFill>
                <a:latin typeface="Calibri" pitchFamily="34" charset="0"/>
                <a:cs typeface="Calibri"/>
              </a:rPr>
              <a:t>energía</a:t>
            </a:r>
            <a:r>
              <a:rPr dirty="0">
                <a:solidFill>
                  <a:prstClr val="black"/>
                </a:solidFill>
                <a:latin typeface="Calibri" pitchFamily="34" charset="0"/>
                <a:cs typeface="Calibri"/>
              </a:rPr>
              <a:t> .</a:t>
            </a:r>
            <a:r>
              <a:rPr spc="-4" dirty="0">
                <a:solidFill>
                  <a:prstClr val="black"/>
                </a:solidFill>
                <a:latin typeface="Calibri" pitchFamily="34" charset="0"/>
                <a:cs typeface="Calibri"/>
              </a:rPr>
              <a:t> </a:t>
            </a:r>
            <a:endParaRPr lang="es-ES" spc="-4" dirty="0">
              <a:solidFill>
                <a:prstClr val="black"/>
              </a:solidFill>
              <a:latin typeface="Calibri" pitchFamily="34" charset="0"/>
              <a:cs typeface="Calibri"/>
            </a:endParaRPr>
          </a:p>
          <a:p>
            <a:pPr marL="318519" marR="4559" indent="-307142" algn="just" defTabSz="819047">
              <a:lnSpc>
                <a:spcPct val="97000"/>
              </a:lnSpc>
              <a:buFont typeface="Arial" pitchFamily="34" charset="0"/>
              <a:buChar char="•"/>
            </a:pPr>
            <a:r>
              <a:rPr spc="-9" dirty="0" err="1">
                <a:solidFill>
                  <a:prstClr val="black"/>
                </a:solidFill>
                <a:latin typeface="Calibri" pitchFamily="34" charset="0"/>
                <a:cs typeface="Calibri"/>
              </a:rPr>
              <a:t>Permite</a:t>
            </a:r>
            <a:r>
              <a:rPr spc="-4" dirty="0">
                <a:solidFill>
                  <a:prstClr val="black"/>
                </a:solidFill>
                <a:latin typeface="Calibri" pitchFamily="34" charset="0"/>
                <a:cs typeface="Calibri"/>
              </a:rPr>
              <a:t> </a:t>
            </a:r>
            <a:r>
              <a:rPr spc="-13" dirty="0">
                <a:solidFill>
                  <a:prstClr val="black"/>
                </a:solidFill>
                <a:latin typeface="Calibri" pitchFamily="34" charset="0"/>
                <a:cs typeface="Calibri"/>
              </a:rPr>
              <a:t>que</a:t>
            </a:r>
            <a:r>
              <a:rPr spc="-4" dirty="0">
                <a:solidFill>
                  <a:prstClr val="black"/>
                </a:solidFill>
                <a:latin typeface="Calibri" pitchFamily="34" charset="0"/>
                <a:cs typeface="Calibri"/>
              </a:rPr>
              <a:t> </a:t>
            </a:r>
            <a:r>
              <a:rPr spc="-9" dirty="0">
                <a:solidFill>
                  <a:prstClr val="black"/>
                </a:solidFill>
                <a:latin typeface="Calibri" pitchFamily="34" charset="0"/>
                <a:cs typeface="Calibri"/>
              </a:rPr>
              <a:t>el</a:t>
            </a:r>
            <a:r>
              <a:rPr spc="-4" dirty="0">
                <a:solidFill>
                  <a:prstClr val="black"/>
                </a:solidFill>
                <a:latin typeface="Calibri" pitchFamily="34" charset="0"/>
                <a:cs typeface="Calibri"/>
              </a:rPr>
              <a:t> </a:t>
            </a:r>
            <a:r>
              <a:rPr spc="-9" dirty="0">
                <a:solidFill>
                  <a:prstClr val="black"/>
                </a:solidFill>
                <a:latin typeface="Calibri" pitchFamily="34" charset="0"/>
                <a:cs typeface="Calibri"/>
              </a:rPr>
              <a:t>cuerpo</a:t>
            </a:r>
            <a:r>
              <a:rPr spc="-4" dirty="0">
                <a:solidFill>
                  <a:prstClr val="black"/>
                </a:solidFill>
                <a:latin typeface="Calibri" pitchFamily="34" charset="0"/>
                <a:cs typeface="Calibri"/>
              </a:rPr>
              <a:t> </a:t>
            </a:r>
            <a:r>
              <a:rPr spc="-9" dirty="0">
                <a:solidFill>
                  <a:prstClr val="black"/>
                </a:solidFill>
                <a:latin typeface="Calibri" pitchFamily="34" charset="0"/>
                <a:cs typeface="Calibri"/>
              </a:rPr>
              <a:t>autoregule</a:t>
            </a:r>
            <a:r>
              <a:rPr spc="-4" dirty="0">
                <a:solidFill>
                  <a:prstClr val="black"/>
                </a:solidFill>
                <a:latin typeface="Calibri" pitchFamily="34" charset="0"/>
                <a:cs typeface="Calibri"/>
              </a:rPr>
              <a:t> </a:t>
            </a:r>
            <a:r>
              <a:rPr spc="-9" dirty="0">
                <a:solidFill>
                  <a:prstClr val="black"/>
                </a:solidFill>
                <a:latin typeface="Calibri" pitchFamily="34" charset="0"/>
                <a:cs typeface="Calibri"/>
              </a:rPr>
              <a:t>la</a:t>
            </a:r>
            <a:r>
              <a:rPr spc="-4" dirty="0">
                <a:solidFill>
                  <a:prstClr val="black"/>
                </a:solidFill>
                <a:latin typeface="Calibri" pitchFamily="34" charset="0"/>
                <a:cs typeface="Calibri"/>
              </a:rPr>
              <a:t> </a:t>
            </a:r>
            <a:r>
              <a:rPr spc="-9" dirty="0">
                <a:solidFill>
                  <a:prstClr val="black"/>
                </a:solidFill>
                <a:latin typeface="Calibri" pitchFamily="34" charset="0"/>
                <a:cs typeface="Calibri"/>
              </a:rPr>
              <a:t>respuesta</a:t>
            </a:r>
            <a:r>
              <a:rPr spc="-4" dirty="0">
                <a:solidFill>
                  <a:prstClr val="black"/>
                </a:solidFill>
                <a:latin typeface="Calibri" pitchFamily="34" charset="0"/>
                <a:cs typeface="Calibri"/>
              </a:rPr>
              <a:t> </a:t>
            </a:r>
            <a:r>
              <a:rPr spc="-9" dirty="0">
                <a:solidFill>
                  <a:prstClr val="black"/>
                </a:solidFill>
                <a:latin typeface="Calibri" pitchFamily="34" charset="0"/>
                <a:cs typeface="Calibri"/>
              </a:rPr>
              <a:t>al</a:t>
            </a:r>
            <a:r>
              <a:rPr spc="-4" dirty="0">
                <a:solidFill>
                  <a:prstClr val="black"/>
                </a:solidFill>
                <a:latin typeface="Calibri" pitchFamily="34" charset="0"/>
                <a:cs typeface="Calibri"/>
              </a:rPr>
              <a:t> </a:t>
            </a:r>
            <a:r>
              <a:rPr spc="-9" dirty="0">
                <a:solidFill>
                  <a:prstClr val="black"/>
                </a:solidFill>
                <a:latin typeface="Calibri" pitchFamily="34" charset="0"/>
                <a:cs typeface="Calibri"/>
              </a:rPr>
              <a:t>estrés físico.</a:t>
            </a:r>
            <a:endParaRPr dirty="0">
              <a:solidFill>
                <a:prstClr val="black"/>
              </a:solidFill>
              <a:latin typeface="Calibri" pitchFamily="34" charset="0"/>
              <a:cs typeface="Calibri"/>
            </a:endParaRPr>
          </a:p>
          <a:p>
            <a:pPr algn="just" defTabSz="819047">
              <a:spcBef>
                <a:spcPts val="48"/>
              </a:spcBef>
            </a:pPr>
            <a:endParaRPr sz="2200" dirty="0">
              <a:solidFill>
                <a:prstClr val="black"/>
              </a:solidFill>
              <a:latin typeface="Times New Roman"/>
              <a:cs typeface="Times New Roman"/>
            </a:endParaRPr>
          </a:p>
          <a:p>
            <a:pPr marL="11377" marR="586414" algn="just" defTabSz="819047">
              <a:lnSpc>
                <a:spcPts val="1955"/>
              </a:lnSpc>
            </a:pPr>
            <a:r>
              <a:rPr b="1" spc="-13" dirty="0">
                <a:solidFill>
                  <a:prstClr val="black"/>
                </a:solidFill>
                <a:latin typeface="Calibri"/>
                <a:cs typeface="Calibri"/>
              </a:rPr>
              <a:t>Micro</a:t>
            </a:r>
            <a:r>
              <a:rPr b="1" spc="1238" dirty="0">
                <a:solidFill>
                  <a:prstClr val="black"/>
                </a:solidFill>
                <a:latin typeface="Calibri"/>
                <a:cs typeface="Calibri"/>
              </a:rPr>
              <a:t>‐</a:t>
            </a:r>
            <a:r>
              <a:rPr b="1" spc="-9" dirty="0" err="1">
                <a:solidFill>
                  <a:prstClr val="black"/>
                </a:solidFill>
                <a:latin typeface="Calibri"/>
                <a:cs typeface="Calibri"/>
              </a:rPr>
              <a:t>Nivel</a:t>
            </a:r>
            <a:r>
              <a:rPr b="1" spc="-9" dirty="0">
                <a:solidFill>
                  <a:prstClr val="black"/>
                </a:solidFill>
                <a:latin typeface="Calibri"/>
                <a:cs typeface="Calibri"/>
              </a:rPr>
              <a:t>:</a:t>
            </a:r>
            <a:endParaRPr lang="es-ES" b="1" spc="-9" dirty="0">
              <a:solidFill>
                <a:prstClr val="black"/>
              </a:solidFill>
              <a:latin typeface="Calibri"/>
              <a:cs typeface="Calibri"/>
            </a:endParaRPr>
          </a:p>
          <a:p>
            <a:pPr marL="318519" marR="586414" indent="-307142" algn="just" defTabSz="819047">
              <a:lnSpc>
                <a:spcPts val="1955"/>
              </a:lnSpc>
              <a:buFont typeface="Arial" pitchFamily="34" charset="0"/>
              <a:buChar char="•"/>
            </a:pPr>
            <a:r>
              <a:rPr spc="-9" dirty="0" err="1">
                <a:solidFill>
                  <a:prstClr val="black"/>
                </a:solidFill>
                <a:latin typeface="Calibri" pitchFamily="34" charset="0"/>
                <a:cs typeface="Calibri"/>
              </a:rPr>
              <a:t>Incrementa</a:t>
            </a:r>
            <a:r>
              <a:rPr spc="9" dirty="0">
                <a:solidFill>
                  <a:prstClr val="black"/>
                </a:solidFill>
                <a:latin typeface="Calibri" pitchFamily="34" charset="0"/>
                <a:cs typeface="Calibri"/>
              </a:rPr>
              <a:t> </a:t>
            </a:r>
            <a:r>
              <a:rPr spc="-9" dirty="0">
                <a:solidFill>
                  <a:prstClr val="black"/>
                </a:solidFill>
                <a:latin typeface="Calibri" pitchFamily="34" charset="0"/>
                <a:cs typeface="Calibri"/>
              </a:rPr>
              <a:t>los</a:t>
            </a:r>
            <a:r>
              <a:rPr spc="9" dirty="0">
                <a:solidFill>
                  <a:prstClr val="black"/>
                </a:solidFill>
                <a:latin typeface="Calibri" pitchFamily="34" charset="0"/>
                <a:cs typeface="Calibri"/>
              </a:rPr>
              <a:t> </a:t>
            </a:r>
            <a:r>
              <a:rPr spc="-9" dirty="0">
                <a:solidFill>
                  <a:prstClr val="black"/>
                </a:solidFill>
                <a:latin typeface="Calibri" pitchFamily="34" charset="0"/>
                <a:cs typeface="Calibri"/>
              </a:rPr>
              <a:t>niveles</a:t>
            </a:r>
            <a:r>
              <a:rPr spc="9" dirty="0">
                <a:solidFill>
                  <a:prstClr val="black"/>
                </a:solidFill>
                <a:latin typeface="Calibri" pitchFamily="34" charset="0"/>
                <a:cs typeface="Calibri"/>
              </a:rPr>
              <a:t> </a:t>
            </a:r>
            <a:r>
              <a:rPr spc="-13" dirty="0">
                <a:solidFill>
                  <a:prstClr val="black"/>
                </a:solidFill>
                <a:latin typeface="Calibri" pitchFamily="34" charset="0"/>
                <a:cs typeface="Calibri"/>
              </a:rPr>
              <a:t>de</a:t>
            </a:r>
            <a:r>
              <a:rPr spc="9" dirty="0">
                <a:solidFill>
                  <a:prstClr val="black"/>
                </a:solidFill>
                <a:latin typeface="Calibri" pitchFamily="34" charset="0"/>
                <a:cs typeface="Calibri"/>
              </a:rPr>
              <a:t> </a:t>
            </a:r>
            <a:r>
              <a:rPr spc="-13" dirty="0">
                <a:solidFill>
                  <a:prstClr val="black"/>
                </a:solidFill>
                <a:latin typeface="Calibri" pitchFamily="34" charset="0"/>
                <a:cs typeface="Calibri"/>
              </a:rPr>
              <a:t>ATP</a:t>
            </a:r>
            <a:r>
              <a:rPr spc="-4" dirty="0">
                <a:solidFill>
                  <a:prstClr val="black"/>
                </a:solidFill>
                <a:latin typeface="Calibri" pitchFamily="34" charset="0"/>
                <a:cs typeface="Calibri"/>
              </a:rPr>
              <a:t>,</a:t>
            </a:r>
            <a:r>
              <a:rPr dirty="0">
                <a:solidFill>
                  <a:prstClr val="black"/>
                </a:solidFill>
                <a:latin typeface="Calibri" pitchFamily="34" charset="0"/>
                <a:cs typeface="Calibri"/>
              </a:rPr>
              <a:t> </a:t>
            </a:r>
            <a:r>
              <a:rPr spc="-13" dirty="0">
                <a:solidFill>
                  <a:prstClr val="black"/>
                </a:solidFill>
                <a:latin typeface="Calibri" pitchFamily="34" charset="0"/>
                <a:cs typeface="Calibri"/>
              </a:rPr>
              <a:t>que</a:t>
            </a:r>
            <a:r>
              <a:rPr dirty="0">
                <a:solidFill>
                  <a:prstClr val="black"/>
                </a:solidFill>
                <a:latin typeface="Calibri" pitchFamily="34" charset="0"/>
                <a:cs typeface="Calibri"/>
              </a:rPr>
              <a:t> </a:t>
            </a:r>
            <a:r>
              <a:rPr spc="-9" dirty="0">
                <a:solidFill>
                  <a:prstClr val="black"/>
                </a:solidFill>
                <a:latin typeface="Calibri" pitchFamily="34" charset="0"/>
                <a:cs typeface="Calibri"/>
              </a:rPr>
              <a:t>se</a:t>
            </a:r>
            <a:r>
              <a:rPr dirty="0">
                <a:solidFill>
                  <a:prstClr val="black"/>
                </a:solidFill>
                <a:latin typeface="Calibri" pitchFamily="34" charset="0"/>
                <a:cs typeface="Calibri"/>
              </a:rPr>
              <a:t> </a:t>
            </a:r>
            <a:r>
              <a:rPr spc="-9" dirty="0">
                <a:solidFill>
                  <a:prstClr val="black"/>
                </a:solidFill>
                <a:latin typeface="Calibri" pitchFamily="34" charset="0"/>
                <a:cs typeface="Calibri"/>
              </a:rPr>
              <a:t>asocia</a:t>
            </a:r>
            <a:r>
              <a:rPr dirty="0">
                <a:solidFill>
                  <a:prstClr val="black"/>
                </a:solidFill>
                <a:latin typeface="Calibri" pitchFamily="34" charset="0"/>
                <a:cs typeface="Calibri"/>
              </a:rPr>
              <a:t> </a:t>
            </a:r>
            <a:r>
              <a:rPr spc="-9" dirty="0">
                <a:solidFill>
                  <a:prstClr val="black"/>
                </a:solidFill>
                <a:latin typeface="Calibri" pitchFamily="34" charset="0"/>
                <a:cs typeface="Calibri"/>
              </a:rPr>
              <a:t>con</a:t>
            </a:r>
            <a:r>
              <a:rPr dirty="0">
                <a:solidFill>
                  <a:prstClr val="black"/>
                </a:solidFill>
                <a:latin typeface="Calibri" pitchFamily="34" charset="0"/>
                <a:cs typeface="Calibri"/>
              </a:rPr>
              <a:t> </a:t>
            </a:r>
            <a:r>
              <a:rPr spc="-9" dirty="0">
                <a:solidFill>
                  <a:prstClr val="black"/>
                </a:solidFill>
                <a:latin typeface="Calibri" pitchFamily="34" charset="0"/>
                <a:cs typeface="Calibri"/>
              </a:rPr>
              <a:t>procesos de</a:t>
            </a:r>
            <a:r>
              <a:rPr dirty="0">
                <a:solidFill>
                  <a:prstClr val="black"/>
                </a:solidFill>
                <a:latin typeface="Calibri" pitchFamily="34" charset="0"/>
                <a:cs typeface="Calibri"/>
              </a:rPr>
              <a:t> </a:t>
            </a:r>
            <a:r>
              <a:rPr spc="-9" dirty="0">
                <a:solidFill>
                  <a:prstClr val="black"/>
                </a:solidFill>
                <a:latin typeface="Calibri" pitchFamily="34" charset="0"/>
                <a:cs typeface="Calibri"/>
              </a:rPr>
              <a:t>energía</a:t>
            </a:r>
            <a:r>
              <a:rPr dirty="0">
                <a:solidFill>
                  <a:prstClr val="black"/>
                </a:solidFill>
                <a:latin typeface="Calibri" pitchFamily="34" charset="0"/>
                <a:cs typeface="Calibri"/>
              </a:rPr>
              <a:t> </a:t>
            </a:r>
            <a:r>
              <a:rPr spc="-9" dirty="0">
                <a:solidFill>
                  <a:prstClr val="black"/>
                </a:solidFill>
                <a:latin typeface="Calibri" pitchFamily="34" charset="0"/>
                <a:cs typeface="Calibri"/>
              </a:rPr>
              <a:t>a</a:t>
            </a:r>
            <a:r>
              <a:rPr dirty="0">
                <a:solidFill>
                  <a:prstClr val="black"/>
                </a:solidFill>
                <a:latin typeface="Calibri" pitchFamily="34" charset="0"/>
                <a:cs typeface="Calibri"/>
              </a:rPr>
              <a:t> </a:t>
            </a:r>
            <a:r>
              <a:rPr spc="-9" dirty="0">
                <a:solidFill>
                  <a:prstClr val="black"/>
                </a:solidFill>
                <a:latin typeface="Calibri" pitchFamily="34" charset="0"/>
                <a:cs typeface="Calibri"/>
              </a:rPr>
              <a:t>nivel</a:t>
            </a:r>
            <a:r>
              <a:rPr dirty="0">
                <a:solidFill>
                  <a:prstClr val="black"/>
                </a:solidFill>
                <a:latin typeface="Calibri" pitchFamily="34" charset="0"/>
                <a:cs typeface="Calibri"/>
              </a:rPr>
              <a:t> </a:t>
            </a:r>
            <a:r>
              <a:rPr spc="-9" dirty="0">
                <a:solidFill>
                  <a:prstClr val="black"/>
                </a:solidFill>
                <a:latin typeface="Calibri" pitchFamily="34" charset="0"/>
                <a:cs typeface="Calibri"/>
              </a:rPr>
              <a:t>celular</a:t>
            </a:r>
            <a:r>
              <a:rPr dirty="0">
                <a:solidFill>
                  <a:prstClr val="black"/>
                </a:solidFill>
                <a:latin typeface="Calibri" pitchFamily="34" charset="0"/>
                <a:cs typeface="Calibri"/>
              </a:rPr>
              <a:t>.</a:t>
            </a:r>
          </a:p>
          <a:p>
            <a:pPr algn="just" defTabSz="819047">
              <a:spcBef>
                <a:spcPts val="5"/>
              </a:spcBef>
            </a:pPr>
            <a:endParaRPr dirty="0">
              <a:solidFill>
                <a:prstClr val="black"/>
              </a:solidFill>
              <a:latin typeface="Times New Roman"/>
              <a:cs typeface="Times New Roman"/>
            </a:endParaRPr>
          </a:p>
          <a:p>
            <a:pPr marL="11377" algn="just" defTabSz="819047"/>
            <a:r>
              <a:rPr b="1" spc="-13" dirty="0" err="1">
                <a:solidFill>
                  <a:prstClr val="black"/>
                </a:solidFill>
                <a:latin typeface="Calibri"/>
                <a:cs typeface="Calibri"/>
              </a:rPr>
              <a:t>Apoyo</a:t>
            </a:r>
            <a:r>
              <a:rPr b="1" spc="-9" dirty="0">
                <a:solidFill>
                  <a:prstClr val="black"/>
                </a:solidFill>
                <a:latin typeface="Calibri"/>
                <a:cs typeface="Calibri"/>
              </a:rPr>
              <a:t>:</a:t>
            </a:r>
            <a:endParaRPr lang="es-ES" b="1" spc="-9" dirty="0">
              <a:solidFill>
                <a:prstClr val="black"/>
              </a:solidFill>
              <a:latin typeface="Calibri"/>
              <a:cs typeface="Calibri"/>
            </a:endParaRPr>
          </a:p>
          <a:p>
            <a:pPr marL="318519" indent="-307142" algn="just" defTabSz="819047">
              <a:buFont typeface="Arial" pitchFamily="34" charset="0"/>
              <a:buChar char="•"/>
            </a:pPr>
            <a:r>
              <a:rPr lang="es-ES" spc="-9" dirty="0">
                <a:solidFill>
                  <a:prstClr val="black"/>
                </a:solidFill>
                <a:latin typeface="Calibri" pitchFamily="34" charset="0"/>
                <a:cs typeface="Calibri"/>
              </a:rPr>
              <a:t>Acción protectora cardiopulmonar</a:t>
            </a:r>
          </a:p>
          <a:p>
            <a:pPr marL="318519" indent="-307142" algn="just" defTabSz="819047">
              <a:buFont typeface="Arial" pitchFamily="34" charset="0"/>
              <a:buChar char="•"/>
            </a:pPr>
            <a:r>
              <a:rPr lang="es-ES" spc="-9" dirty="0">
                <a:solidFill>
                  <a:prstClr val="black"/>
                </a:solidFill>
                <a:latin typeface="Calibri" pitchFamily="34" charset="0"/>
                <a:cs typeface="Calibri"/>
              </a:rPr>
              <a:t>Acción antiinflamatoria :</a:t>
            </a:r>
            <a:r>
              <a:rPr lang="es-ES" spc="-9" dirty="0" err="1">
                <a:solidFill>
                  <a:prstClr val="black"/>
                </a:solidFill>
                <a:latin typeface="Calibri" pitchFamily="34" charset="0"/>
                <a:cs typeface="Calibri"/>
              </a:rPr>
              <a:t>Ashwagandha</a:t>
            </a:r>
            <a:r>
              <a:rPr lang="es-ES" spc="-9" dirty="0">
                <a:solidFill>
                  <a:prstClr val="black"/>
                </a:solidFill>
                <a:latin typeface="Calibri" pitchFamily="34" charset="0"/>
                <a:cs typeface="Calibri"/>
              </a:rPr>
              <a:t> produce respuestas anti-inflamatorias comparables a la de la hidrocortisona </a:t>
            </a:r>
            <a:r>
              <a:rPr lang="es-ES" spc="-9" baseline="30000" dirty="0">
                <a:solidFill>
                  <a:prstClr val="black"/>
                </a:solidFill>
                <a:latin typeface="Calibri" pitchFamily="34" charset="0"/>
                <a:cs typeface="Calibri"/>
              </a:rPr>
              <a:t>1</a:t>
            </a:r>
          </a:p>
          <a:p>
            <a:pPr marL="318519" indent="-307142" algn="just" defTabSz="819047">
              <a:buFont typeface="Arial" pitchFamily="34" charset="0"/>
              <a:buChar char="•"/>
            </a:pPr>
            <a:r>
              <a:rPr lang="es-ES" spc="-9" dirty="0">
                <a:solidFill>
                  <a:prstClr val="black"/>
                </a:solidFill>
                <a:latin typeface="Calibri" pitchFamily="34" charset="0"/>
                <a:cs typeface="Calibri"/>
              </a:rPr>
              <a:t>Acción antioxidante : Aumenta los niveles de los tres antioxidantes primarios : </a:t>
            </a:r>
            <a:r>
              <a:rPr lang="es-ES" spc="-9" dirty="0" err="1">
                <a:solidFill>
                  <a:prstClr val="black"/>
                </a:solidFill>
                <a:latin typeface="Calibri" pitchFamily="34" charset="0"/>
                <a:cs typeface="Calibri"/>
              </a:rPr>
              <a:t>superóxido</a:t>
            </a:r>
            <a:r>
              <a:rPr lang="es-ES" spc="-9" dirty="0">
                <a:solidFill>
                  <a:prstClr val="black"/>
                </a:solidFill>
                <a:latin typeface="Calibri" pitchFamily="34" charset="0"/>
                <a:cs typeface="Calibri"/>
              </a:rPr>
              <a:t> </a:t>
            </a:r>
            <a:r>
              <a:rPr lang="es-ES" spc="-9" dirty="0" err="1">
                <a:solidFill>
                  <a:prstClr val="black"/>
                </a:solidFill>
                <a:latin typeface="Calibri" pitchFamily="34" charset="0"/>
                <a:cs typeface="Calibri"/>
              </a:rPr>
              <a:t>dismutasa</a:t>
            </a:r>
            <a:r>
              <a:rPr lang="es-ES" spc="-9" dirty="0">
                <a:solidFill>
                  <a:prstClr val="black"/>
                </a:solidFill>
                <a:latin typeface="Calibri" pitchFamily="34" charset="0"/>
                <a:cs typeface="Calibri"/>
              </a:rPr>
              <a:t>, catalasa y glutatión peroxidasa </a:t>
            </a:r>
            <a:r>
              <a:rPr lang="es-ES" spc="-9" baseline="30000" dirty="0">
                <a:solidFill>
                  <a:prstClr val="black"/>
                </a:solidFill>
                <a:latin typeface="Calibri" pitchFamily="34" charset="0"/>
                <a:cs typeface="Calibri"/>
              </a:rPr>
              <a:t>2</a:t>
            </a:r>
            <a:endParaRPr baseline="30000" dirty="0">
              <a:solidFill>
                <a:prstClr val="black"/>
              </a:solidFill>
              <a:latin typeface="Calibri" pitchFamily="34" charset="0"/>
              <a:cs typeface="Calibri"/>
            </a:endParaRPr>
          </a:p>
        </p:txBody>
      </p:sp>
    </p:spTree>
    <p:extLst>
      <p:ext uri="{BB962C8B-B14F-4D97-AF65-F5344CB8AC3E}">
        <p14:creationId xmlns:p14="http://schemas.microsoft.com/office/powerpoint/2010/main" val="11878354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CuadroTexto"/>
          <p:cNvSpPr txBox="1"/>
          <p:nvPr/>
        </p:nvSpPr>
        <p:spPr>
          <a:xfrm>
            <a:off x="623456" y="470650"/>
            <a:ext cx="7342909" cy="359709"/>
          </a:xfrm>
          <a:prstGeom prst="rect">
            <a:avLst/>
          </a:prstGeom>
          <a:noFill/>
        </p:spPr>
        <p:txBody>
          <a:bodyPr wrap="square" lIns="81912" tIns="40955" rIns="81912" bIns="40955" rtlCol="0">
            <a:spAutoFit/>
          </a:bodyPr>
          <a:lstStyle/>
          <a:p>
            <a:pPr defTabSz="819047"/>
            <a:r>
              <a:rPr lang="es-ES" dirty="0">
                <a:solidFill>
                  <a:prstClr val="black"/>
                </a:solidFill>
              </a:rPr>
              <a:t>¿Qué propiedades debe tener un </a:t>
            </a:r>
            <a:r>
              <a:rPr lang="es-ES" dirty="0" err="1">
                <a:solidFill>
                  <a:prstClr val="black"/>
                </a:solidFill>
              </a:rPr>
              <a:t>adaptógeno</a:t>
            </a:r>
            <a:r>
              <a:rPr lang="es-ES" dirty="0">
                <a:solidFill>
                  <a:prstClr val="black"/>
                </a:solidFill>
              </a:rPr>
              <a:t>?</a:t>
            </a:r>
          </a:p>
        </p:txBody>
      </p:sp>
      <p:sp>
        <p:nvSpPr>
          <p:cNvPr id="3" name="2 CuadroTexto"/>
          <p:cNvSpPr txBox="1"/>
          <p:nvPr/>
        </p:nvSpPr>
        <p:spPr>
          <a:xfrm>
            <a:off x="623455" y="1748128"/>
            <a:ext cx="7827818" cy="3406697"/>
          </a:xfrm>
          <a:prstGeom prst="rect">
            <a:avLst/>
          </a:prstGeom>
          <a:noFill/>
        </p:spPr>
        <p:txBody>
          <a:bodyPr wrap="square" lIns="81912" tIns="40955" rIns="81912" bIns="40955" rtlCol="0">
            <a:spAutoFit/>
          </a:bodyPr>
          <a:lstStyle/>
          <a:p>
            <a:pPr algn="just" defTabSz="819047"/>
            <a:r>
              <a:rPr lang="es-ES" dirty="0">
                <a:solidFill>
                  <a:prstClr val="black"/>
                </a:solidFill>
                <a:latin typeface="Calibri" pitchFamily="34" charset="0"/>
              </a:rPr>
              <a:t>La cualidad de "</a:t>
            </a:r>
            <a:r>
              <a:rPr lang="es-ES" dirty="0" err="1">
                <a:solidFill>
                  <a:prstClr val="black"/>
                </a:solidFill>
                <a:latin typeface="Calibri" pitchFamily="34" charset="0"/>
              </a:rPr>
              <a:t>adaptógeno</a:t>
            </a:r>
            <a:r>
              <a:rPr lang="es-ES" dirty="0">
                <a:solidFill>
                  <a:prstClr val="black"/>
                </a:solidFill>
                <a:latin typeface="Calibri" pitchFamily="34" charset="0"/>
              </a:rPr>
              <a:t>" incluye diversas y variadas acciones sobre el organismo:</a:t>
            </a:r>
          </a:p>
          <a:p>
            <a:pPr algn="just" defTabSz="819047"/>
            <a:r>
              <a:rPr lang="es-ES" dirty="0">
                <a:solidFill>
                  <a:prstClr val="black"/>
                </a:solidFill>
                <a:latin typeface="Calibri" pitchFamily="34" charset="0"/>
              </a:rPr>
              <a:t> </a:t>
            </a:r>
            <a:r>
              <a:rPr lang="es-ES" dirty="0" err="1">
                <a:solidFill>
                  <a:prstClr val="black"/>
                </a:solidFill>
                <a:latin typeface="Calibri" pitchFamily="34" charset="0"/>
              </a:rPr>
              <a:t>Inmunoestimulantes</a:t>
            </a:r>
            <a:r>
              <a:rPr lang="es-ES" dirty="0">
                <a:solidFill>
                  <a:prstClr val="black"/>
                </a:solidFill>
                <a:latin typeface="Calibri" pitchFamily="34" charset="0"/>
              </a:rPr>
              <a:t>,</a:t>
            </a:r>
          </a:p>
          <a:p>
            <a:pPr algn="just" defTabSz="819047"/>
            <a:r>
              <a:rPr lang="es-ES" dirty="0">
                <a:solidFill>
                  <a:prstClr val="black"/>
                </a:solidFill>
                <a:latin typeface="Calibri" pitchFamily="34" charset="0"/>
              </a:rPr>
              <a:t> Anabolizantes, </a:t>
            </a:r>
          </a:p>
          <a:p>
            <a:pPr algn="just" defTabSz="819047"/>
            <a:r>
              <a:rPr lang="es-ES" dirty="0" err="1">
                <a:solidFill>
                  <a:prstClr val="black"/>
                </a:solidFill>
                <a:latin typeface="Calibri" pitchFamily="34" charset="0"/>
              </a:rPr>
              <a:t>Nootrópicas</a:t>
            </a:r>
            <a:r>
              <a:rPr lang="es-ES" dirty="0">
                <a:solidFill>
                  <a:prstClr val="black"/>
                </a:solidFill>
                <a:latin typeface="Calibri" pitchFamily="34" charset="0"/>
              </a:rPr>
              <a:t> (mejora de la capacidad cognitiva cerebral),</a:t>
            </a:r>
          </a:p>
          <a:p>
            <a:pPr algn="just" defTabSz="819047"/>
            <a:r>
              <a:rPr lang="es-ES" dirty="0">
                <a:solidFill>
                  <a:prstClr val="black"/>
                </a:solidFill>
                <a:latin typeface="Calibri" pitchFamily="34" charset="0"/>
              </a:rPr>
              <a:t> Tónicas </a:t>
            </a:r>
          </a:p>
          <a:p>
            <a:pPr algn="just" defTabSz="819047"/>
            <a:r>
              <a:rPr lang="es-ES" dirty="0" smtClean="0">
                <a:solidFill>
                  <a:prstClr val="black"/>
                </a:solidFill>
                <a:latin typeface="Calibri" pitchFamily="34" charset="0"/>
              </a:rPr>
              <a:t>Estimulantes</a:t>
            </a:r>
            <a:r>
              <a:rPr lang="es-ES" dirty="0">
                <a:solidFill>
                  <a:prstClr val="black"/>
                </a:solidFill>
                <a:latin typeface="Calibri" pitchFamily="34" charset="0"/>
              </a:rPr>
              <a:t>.</a:t>
            </a:r>
          </a:p>
          <a:p>
            <a:pPr algn="just" defTabSz="819047"/>
            <a:endParaRPr lang="es-ES" dirty="0">
              <a:solidFill>
                <a:prstClr val="black"/>
              </a:solidFill>
              <a:latin typeface="Calibri" pitchFamily="34" charset="0"/>
            </a:endParaRPr>
          </a:p>
          <a:p>
            <a:pPr algn="just" defTabSz="819047"/>
            <a:r>
              <a:rPr lang="es-ES" dirty="0">
                <a:solidFill>
                  <a:prstClr val="black"/>
                </a:solidFill>
                <a:latin typeface="Calibri" pitchFamily="34" charset="0"/>
              </a:rPr>
              <a:t>Estas plantas, como la </a:t>
            </a:r>
            <a:r>
              <a:rPr lang="es-ES" dirty="0" err="1">
                <a:solidFill>
                  <a:prstClr val="black"/>
                </a:solidFill>
                <a:latin typeface="Calibri" pitchFamily="34" charset="0"/>
              </a:rPr>
              <a:t>Ashwagandha</a:t>
            </a:r>
            <a:r>
              <a:rPr lang="es-ES" dirty="0">
                <a:solidFill>
                  <a:prstClr val="black"/>
                </a:solidFill>
                <a:latin typeface="Calibri" pitchFamily="34" charset="0"/>
              </a:rPr>
              <a:t>, pueden indistintamente reducir reacciones de estrés en la fase de alarma o prevenir o retardar la fase de agotamiento, ofreciéndonos así un cierto grado de protección frente al estrés a largo plazo.</a:t>
            </a:r>
          </a:p>
          <a:p>
            <a:pPr defTabSz="819047"/>
            <a:endParaRPr lang="es-ES" dirty="0">
              <a:solidFill>
                <a:prstClr val="black"/>
              </a:solidFill>
            </a:endParaRPr>
          </a:p>
        </p:txBody>
      </p:sp>
      <p:sp>
        <p:nvSpPr>
          <p:cNvPr id="4" name="3 Marcador de pie de página"/>
          <p:cNvSpPr>
            <a:spLocks noGrp="1"/>
          </p:cNvSpPr>
          <p:nvPr>
            <p:ph type="ftr" sz="quarter" idx="5"/>
          </p:nvPr>
        </p:nvSpPr>
        <p:spPr>
          <a:xfrm>
            <a:off x="304800" y="6410848"/>
            <a:ext cx="7291536" cy="365760"/>
          </a:xfrm>
        </p:spPr>
        <p:txBody>
          <a:bodyPr/>
          <a:lstStyle/>
          <a:p>
            <a:pPr marL="11377"/>
            <a:r>
              <a:rPr lang="es-ES" sz="1100" spc="-13" dirty="0">
                <a:solidFill>
                  <a:prstClr val="white"/>
                </a:solidFill>
              </a:rPr>
              <a:t>Documento estrictamente reservado a los profesionales de la salud</a:t>
            </a:r>
          </a:p>
        </p:txBody>
      </p:sp>
    </p:spTree>
    <p:extLst>
      <p:ext uri="{BB962C8B-B14F-4D97-AF65-F5344CB8AC3E}">
        <p14:creationId xmlns:p14="http://schemas.microsoft.com/office/powerpoint/2010/main" val="37542425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3086735082"/>
              </p:ext>
            </p:extLst>
          </p:nvPr>
        </p:nvGraphicFramePr>
        <p:xfrm>
          <a:off x="2078183" y="470647"/>
          <a:ext cx="5160679" cy="5518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Rectángulo"/>
          <p:cNvSpPr/>
          <p:nvPr/>
        </p:nvSpPr>
        <p:spPr>
          <a:xfrm>
            <a:off x="346364" y="1546412"/>
            <a:ext cx="8382000" cy="4351720"/>
          </a:xfrm>
          <a:prstGeom prst="rect">
            <a:avLst/>
          </a:prstGeom>
        </p:spPr>
        <p:txBody>
          <a:bodyPr wrap="square" lIns="82048" tIns="41025" rIns="82048" bIns="41025">
            <a:spAutoFit/>
          </a:bodyPr>
          <a:lstStyle/>
          <a:p>
            <a:pPr defTabSz="819047">
              <a:lnSpc>
                <a:spcPct val="115000"/>
              </a:lnSpc>
              <a:spcAft>
                <a:spcPts val="897"/>
              </a:spcAft>
            </a:pPr>
            <a:r>
              <a:rPr lang="es-ES" sz="1100" dirty="0">
                <a:solidFill>
                  <a:prstClr val="black"/>
                </a:solidFill>
                <a:latin typeface="Calibri"/>
                <a:ea typeface="Calibri"/>
                <a:cs typeface="Times New Roman"/>
              </a:rPr>
              <a:t>Hay varios mecanismos de acción que podrían haber contribuido a los efectos positivos de la suplementación </a:t>
            </a:r>
            <a:r>
              <a:rPr lang="es-ES" sz="1100" dirty="0" err="1">
                <a:solidFill>
                  <a:prstClr val="black"/>
                </a:solidFill>
                <a:latin typeface="Calibri"/>
                <a:ea typeface="Calibri"/>
                <a:cs typeface="Times New Roman"/>
              </a:rPr>
              <a:t>ashwagandha</a:t>
            </a:r>
            <a:r>
              <a:rPr lang="es-ES" sz="1100" dirty="0">
                <a:solidFill>
                  <a:prstClr val="black"/>
                </a:solidFill>
                <a:latin typeface="Calibri"/>
                <a:ea typeface="Calibri"/>
                <a:cs typeface="Times New Roman"/>
              </a:rPr>
              <a:t> en el entrenamiento de resistencia y mejoras de rendimiento en este estudio. </a:t>
            </a:r>
          </a:p>
          <a:p>
            <a:pPr defTabSz="819047">
              <a:lnSpc>
                <a:spcPct val="115000"/>
              </a:lnSpc>
              <a:spcAft>
                <a:spcPts val="897"/>
              </a:spcAft>
            </a:pPr>
            <a:r>
              <a:rPr lang="es-ES" sz="1100" dirty="0">
                <a:solidFill>
                  <a:prstClr val="black"/>
                </a:solidFill>
                <a:latin typeface="Calibri"/>
                <a:ea typeface="Calibri"/>
                <a:cs typeface="Times New Roman"/>
              </a:rPr>
              <a:t>Estos se pueden ver desde dos perspectivas: el desarrollo muscular y la recuperación muscular.</a:t>
            </a:r>
          </a:p>
          <a:p>
            <a:pPr defTabSz="819047">
              <a:lnSpc>
                <a:spcPct val="115000"/>
              </a:lnSpc>
              <a:spcAft>
                <a:spcPts val="897"/>
              </a:spcAft>
            </a:pPr>
            <a:r>
              <a:rPr lang="es-ES" sz="1100" dirty="0">
                <a:solidFill>
                  <a:prstClr val="black"/>
                </a:solidFill>
                <a:latin typeface="Calibri"/>
                <a:ea typeface="Calibri"/>
                <a:cs typeface="Times New Roman"/>
              </a:rPr>
              <a:t> Desarrollo muscular</a:t>
            </a:r>
          </a:p>
          <a:p>
            <a:pPr defTabSz="819047">
              <a:lnSpc>
                <a:spcPct val="115000"/>
              </a:lnSpc>
              <a:spcAft>
                <a:spcPts val="897"/>
              </a:spcAft>
            </a:pPr>
            <a:r>
              <a:rPr lang="es-ES" sz="1100" dirty="0">
                <a:solidFill>
                  <a:prstClr val="black"/>
                </a:solidFill>
                <a:latin typeface="Calibri"/>
                <a:ea typeface="Calibri"/>
                <a:cs typeface="Times New Roman"/>
              </a:rPr>
              <a:t>La capacidad de levantar pesas es una función de</a:t>
            </a:r>
          </a:p>
          <a:p>
            <a:pPr defTabSz="819047">
              <a:lnSpc>
                <a:spcPct val="115000"/>
              </a:lnSpc>
              <a:spcAft>
                <a:spcPts val="897"/>
              </a:spcAft>
            </a:pPr>
            <a:r>
              <a:rPr lang="es-ES" sz="1100" dirty="0">
                <a:solidFill>
                  <a:prstClr val="black"/>
                </a:solidFill>
                <a:latin typeface="Calibri"/>
                <a:ea typeface="Calibri"/>
                <a:cs typeface="Times New Roman"/>
              </a:rPr>
              <a:t>(a) el tamaño del músculo, </a:t>
            </a:r>
          </a:p>
          <a:p>
            <a:pPr defTabSz="819047">
              <a:lnSpc>
                <a:spcPct val="115000"/>
              </a:lnSpc>
              <a:spcAft>
                <a:spcPts val="897"/>
              </a:spcAft>
            </a:pPr>
            <a:r>
              <a:rPr lang="es-ES" sz="1100" dirty="0">
                <a:solidFill>
                  <a:prstClr val="black"/>
                </a:solidFill>
                <a:latin typeface="Calibri"/>
                <a:ea typeface="Calibri"/>
                <a:cs typeface="Times New Roman"/>
              </a:rPr>
              <a:t>(b) la producción de energía y</a:t>
            </a:r>
          </a:p>
          <a:p>
            <a:pPr defTabSz="819047">
              <a:lnSpc>
                <a:spcPct val="115000"/>
              </a:lnSpc>
              <a:spcAft>
                <a:spcPts val="897"/>
              </a:spcAft>
            </a:pPr>
            <a:r>
              <a:rPr lang="es-ES" sz="1100" dirty="0">
                <a:solidFill>
                  <a:prstClr val="black"/>
                </a:solidFill>
                <a:latin typeface="Calibri"/>
                <a:ea typeface="Calibri"/>
                <a:cs typeface="Times New Roman"/>
              </a:rPr>
              <a:t> (c) la capacidad del sistema nervioso para reclutar músculos y coordinarlos para generar la fuerza necesaria.</a:t>
            </a:r>
          </a:p>
          <a:p>
            <a:pPr defTabSz="819047">
              <a:lnSpc>
                <a:spcPct val="115000"/>
              </a:lnSpc>
              <a:spcAft>
                <a:spcPts val="897"/>
              </a:spcAft>
            </a:pPr>
            <a:r>
              <a:rPr lang="es-ES" sz="1100" dirty="0">
                <a:solidFill>
                  <a:prstClr val="black"/>
                </a:solidFill>
                <a:latin typeface="Calibri"/>
                <a:ea typeface="Calibri"/>
                <a:cs typeface="Times New Roman"/>
              </a:rPr>
              <a:t> Tamaño muscular es una función del crecimiento del músculo, que se ve afectada por dos de los efectos de </a:t>
            </a:r>
            <a:r>
              <a:rPr lang="es-ES" sz="1100" dirty="0" err="1">
                <a:solidFill>
                  <a:prstClr val="black"/>
                </a:solidFill>
                <a:latin typeface="Calibri"/>
                <a:ea typeface="Calibri"/>
                <a:cs typeface="Times New Roman"/>
              </a:rPr>
              <a:t>Ashwagandha</a:t>
            </a:r>
            <a:r>
              <a:rPr lang="es-ES" sz="1100" dirty="0">
                <a:solidFill>
                  <a:prstClr val="black"/>
                </a:solidFill>
                <a:latin typeface="Calibri"/>
                <a:ea typeface="Calibri"/>
                <a:cs typeface="Times New Roman"/>
              </a:rPr>
              <a:t>: </a:t>
            </a:r>
          </a:p>
          <a:p>
            <a:pPr marL="307682" indent="-307682" defTabSz="819047">
              <a:lnSpc>
                <a:spcPct val="115000"/>
              </a:lnSpc>
              <a:buFont typeface="+mj-lt"/>
              <a:buAutoNum type="romanLcParenBoth"/>
            </a:pPr>
            <a:r>
              <a:rPr lang="es-ES" sz="1100" dirty="0">
                <a:solidFill>
                  <a:prstClr val="black"/>
                </a:solidFill>
                <a:latin typeface="Calibri"/>
                <a:ea typeface="Calibri"/>
                <a:cs typeface="Times New Roman"/>
              </a:rPr>
              <a:t>aumento de la testosterona, lo que conduce al crecimiento del músculo </a:t>
            </a:r>
          </a:p>
          <a:p>
            <a:pPr marL="307682" indent="-307682" defTabSz="819047">
              <a:lnSpc>
                <a:spcPct val="115000"/>
              </a:lnSpc>
              <a:spcAft>
                <a:spcPts val="897"/>
              </a:spcAft>
              <a:buFont typeface="+mj-lt"/>
              <a:buAutoNum type="romanLcParenBoth"/>
            </a:pPr>
            <a:r>
              <a:rPr lang="es-ES" sz="1100" dirty="0">
                <a:solidFill>
                  <a:prstClr val="black"/>
                </a:solidFill>
                <a:latin typeface="Calibri"/>
                <a:ea typeface="Calibri"/>
                <a:cs typeface="Times New Roman"/>
              </a:rPr>
              <a:t>disminución de los niveles de cortisol, que como un agente catabólico resta valor a la masa muscular .</a:t>
            </a:r>
          </a:p>
          <a:p>
            <a:pPr defTabSz="819047">
              <a:lnSpc>
                <a:spcPct val="115000"/>
              </a:lnSpc>
              <a:spcAft>
                <a:spcPts val="897"/>
              </a:spcAft>
            </a:pPr>
            <a:r>
              <a:rPr lang="es-ES" sz="1100" dirty="0">
                <a:solidFill>
                  <a:prstClr val="black"/>
                </a:solidFill>
                <a:latin typeface="Calibri"/>
                <a:ea typeface="Calibri"/>
                <a:cs typeface="Times New Roman"/>
              </a:rPr>
              <a:t> En términos de producción de energía, </a:t>
            </a:r>
            <a:r>
              <a:rPr lang="es-ES" sz="1100" dirty="0" err="1">
                <a:solidFill>
                  <a:prstClr val="black"/>
                </a:solidFill>
                <a:latin typeface="Calibri"/>
                <a:ea typeface="Calibri"/>
                <a:cs typeface="Times New Roman"/>
              </a:rPr>
              <a:t>Ashwagandha</a:t>
            </a:r>
            <a:endParaRPr lang="es-ES" sz="1100" dirty="0">
              <a:solidFill>
                <a:prstClr val="black"/>
              </a:solidFill>
              <a:latin typeface="Calibri"/>
              <a:ea typeface="Calibri"/>
              <a:cs typeface="Times New Roman"/>
            </a:endParaRPr>
          </a:p>
          <a:p>
            <a:pPr marL="307682" indent="-307682" defTabSz="819047">
              <a:lnSpc>
                <a:spcPct val="115000"/>
              </a:lnSpc>
              <a:buFont typeface="+mj-lt"/>
              <a:buAutoNum type="romanLcParenBoth"/>
            </a:pPr>
            <a:r>
              <a:rPr lang="es-ES" sz="1100" dirty="0">
                <a:solidFill>
                  <a:prstClr val="black"/>
                </a:solidFill>
                <a:latin typeface="Calibri"/>
                <a:ea typeface="Calibri"/>
                <a:cs typeface="Times New Roman"/>
              </a:rPr>
              <a:t>puede tener efectos beneficiosos sobre los niveles de energía mitocondrial y el funcionamiento y reducir la actividad de la Mg2 + -dependiente </a:t>
            </a:r>
            <a:r>
              <a:rPr lang="es-ES" sz="1100" dirty="0" err="1">
                <a:solidFill>
                  <a:prstClr val="black"/>
                </a:solidFill>
                <a:latin typeface="Calibri"/>
                <a:ea typeface="Calibri"/>
                <a:cs typeface="Times New Roman"/>
              </a:rPr>
              <a:t>ATPasa</a:t>
            </a:r>
            <a:r>
              <a:rPr lang="es-ES" sz="1100" dirty="0">
                <a:solidFill>
                  <a:prstClr val="black"/>
                </a:solidFill>
                <a:latin typeface="Calibri"/>
                <a:ea typeface="Calibri"/>
                <a:cs typeface="Times New Roman"/>
              </a:rPr>
              <a:t> enzima responsable de la descomposición de ATP [54], </a:t>
            </a:r>
          </a:p>
          <a:p>
            <a:pPr marL="307682" indent="-307682" defTabSz="819047">
              <a:lnSpc>
                <a:spcPct val="115000"/>
              </a:lnSpc>
              <a:spcAft>
                <a:spcPts val="897"/>
              </a:spcAft>
              <a:buFont typeface="+mj-lt"/>
              <a:buAutoNum type="romanLcParenBoth"/>
            </a:pPr>
            <a:r>
              <a:rPr lang="es-ES" sz="1100" dirty="0">
                <a:solidFill>
                  <a:prstClr val="black"/>
                </a:solidFill>
                <a:latin typeface="Calibri"/>
                <a:ea typeface="Calibri"/>
                <a:cs typeface="Times New Roman"/>
              </a:rPr>
              <a:t>puede aumentar los niveles de creatina que puede a su vez conduce a la generación del ATP [8]. Por último, los efectos de la </a:t>
            </a:r>
            <a:r>
              <a:rPr lang="es-ES" sz="1100" dirty="0" err="1">
                <a:solidFill>
                  <a:prstClr val="black"/>
                </a:solidFill>
                <a:latin typeface="Calibri"/>
                <a:ea typeface="Calibri"/>
                <a:cs typeface="Times New Roman"/>
              </a:rPr>
              <a:t>ashwagandha</a:t>
            </a:r>
            <a:r>
              <a:rPr lang="es-ES" sz="1100" dirty="0">
                <a:solidFill>
                  <a:prstClr val="black"/>
                </a:solidFill>
                <a:latin typeface="Calibri"/>
                <a:ea typeface="Calibri"/>
                <a:cs typeface="Times New Roman"/>
              </a:rPr>
              <a:t> en el sistema nervioso como agente anti-ansiedad y en la promoción de la atención y concentración.</a:t>
            </a:r>
          </a:p>
        </p:txBody>
      </p:sp>
      <p:sp>
        <p:nvSpPr>
          <p:cNvPr id="4" name="3 Marcador de pie de página"/>
          <p:cNvSpPr>
            <a:spLocks noGrp="1"/>
          </p:cNvSpPr>
          <p:nvPr>
            <p:ph type="ftr" sz="quarter" idx="5"/>
          </p:nvPr>
        </p:nvSpPr>
        <p:spPr/>
        <p:txBody>
          <a:bodyPr/>
          <a:lstStyle/>
          <a:p>
            <a:pPr marL="11377"/>
            <a:r>
              <a:rPr lang="es-ES" spc="-13">
                <a:solidFill>
                  <a:prstClr val="white"/>
                </a:solidFill>
              </a:rPr>
              <a:t>Documento estrictamente reservado a los profesionales de la salud</a:t>
            </a:r>
            <a:endParaRPr lang="es-ES" spc="-13" dirty="0">
              <a:solidFill>
                <a:prstClr val="white"/>
              </a:solidFill>
            </a:endParaRPr>
          </a:p>
        </p:txBody>
      </p:sp>
    </p:spTree>
    <p:extLst>
      <p:ext uri="{BB962C8B-B14F-4D97-AF65-F5344CB8AC3E}">
        <p14:creationId xmlns:p14="http://schemas.microsoft.com/office/powerpoint/2010/main" val="190258427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3856855111"/>
              </p:ext>
            </p:extLst>
          </p:nvPr>
        </p:nvGraphicFramePr>
        <p:xfrm>
          <a:off x="2355273" y="403412"/>
          <a:ext cx="4047728" cy="5518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2 Rectángulo"/>
          <p:cNvSpPr/>
          <p:nvPr/>
        </p:nvSpPr>
        <p:spPr>
          <a:xfrm>
            <a:off x="762000" y="1561296"/>
            <a:ext cx="7620000" cy="3065206"/>
          </a:xfrm>
          <a:prstGeom prst="rect">
            <a:avLst/>
          </a:prstGeom>
        </p:spPr>
        <p:txBody>
          <a:bodyPr wrap="square" lIns="82048" tIns="41025" rIns="82048" bIns="41025">
            <a:spAutoFit/>
          </a:bodyPr>
          <a:lstStyle/>
          <a:p>
            <a:pPr algn="just" defTabSz="819047">
              <a:lnSpc>
                <a:spcPct val="115000"/>
              </a:lnSpc>
              <a:spcAft>
                <a:spcPts val="897"/>
              </a:spcAft>
            </a:pPr>
            <a:r>
              <a:rPr lang="es-ES" dirty="0">
                <a:solidFill>
                  <a:prstClr val="black"/>
                </a:solidFill>
                <a:latin typeface="Calibri"/>
                <a:ea typeface="Calibri"/>
                <a:cs typeface="Times New Roman"/>
              </a:rPr>
              <a:t>En el presente estudio, una recuperación más rápida de los daños músculo debajo de la suplementación con </a:t>
            </a:r>
            <a:r>
              <a:rPr lang="es-ES" dirty="0" err="1">
                <a:solidFill>
                  <a:prstClr val="black"/>
                </a:solidFill>
                <a:latin typeface="Calibri"/>
                <a:ea typeface="Calibri"/>
                <a:cs typeface="Times New Roman"/>
              </a:rPr>
              <a:t>Ashwagandha</a:t>
            </a:r>
            <a:r>
              <a:rPr lang="es-ES" dirty="0">
                <a:solidFill>
                  <a:prstClr val="black"/>
                </a:solidFill>
                <a:latin typeface="Calibri"/>
                <a:ea typeface="Calibri"/>
                <a:cs typeface="Times New Roman"/>
              </a:rPr>
              <a:t> se demostró mediante el control de la creatina quinasa. </a:t>
            </a:r>
          </a:p>
          <a:p>
            <a:pPr algn="just" defTabSz="819047">
              <a:lnSpc>
                <a:spcPct val="115000"/>
              </a:lnSpc>
              <a:spcAft>
                <a:spcPts val="897"/>
              </a:spcAft>
            </a:pPr>
            <a:r>
              <a:rPr lang="es-ES" dirty="0">
                <a:solidFill>
                  <a:prstClr val="black"/>
                </a:solidFill>
                <a:latin typeface="Calibri"/>
                <a:ea typeface="Calibri"/>
                <a:cs typeface="Times New Roman"/>
              </a:rPr>
              <a:t>La recuperación más rápida podría ser debido a una serie de mecanismos, o más probablemente sus efectos sinérgicos, como mediada por los diversos componentes del extracto, tales como efectos antioxidantes para combatir el daño de los radicales libres tanto en el músculo y los niveles del sistema nervioso central, anti-inflamatorio y efectos analgésicos y la reducción de ácido láctico en la sangre y nitrógeno de urea. </a:t>
            </a:r>
          </a:p>
        </p:txBody>
      </p:sp>
      <p:sp>
        <p:nvSpPr>
          <p:cNvPr id="4" name="3 Marcador de pie de página"/>
          <p:cNvSpPr>
            <a:spLocks noGrp="1"/>
          </p:cNvSpPr>
          <p:nvPr>
            <p:ph type="ftr" sz="quarter" idx="5"/>
          </p:nvPr>
        </p:nvSpPr>
        <p:spPr/>
        <p:txBody>
          <a:bodyPr/>
          <a:lstStyle/>
          <a:p>
            <a:pPr marL="11377"/>
            <a:r>
              <a:rPr lang="es-ES" spc="-13">
                <a:solidFill>
                  <a:prstClr val="white"/>
                </a:solidFill>
              </a:rPr>
              <a:t>Documento estrictamente reservado a los profesionales de la salud</a:t>
            </a:r>
            <a:endParaRPr lang="es-ES" spc="-13" dirty="0">
              <a:solidFill>
                <a:prstClr val="white"/>
              </a:solidFill>
            </a:endParaRPr>
          </a:p>
        </p:txBody>
      </p:sp>
    </p:spTree>
    <p:extLst>
      <p:ext uri="{BB962C8B-B14F-4D97-AF65-F5344CB8AC3E}">
        <p14:creationId xmlns:p14="http://schemas.microsoft.com/office/powerpoint/2010/main" val="21900130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Diagrama"/>
          <p:cNvGraphicFramePr/>
          <p:nvPr>
            <p:extLst>
              <p:ext uri="{D42A27DB-BD31-4B8C-83A1-F6EECF244321}">
                <p14:modId xmlns:p14="http://schemas.microsoft.com/office/powerpoint/2010/main" val="1328710385"/>
              </p:ext>
            </p:extLst>
          </p:nvPr>
        </p:nvGraphicFramePr>
        <p:xfrm>
          <a:off x="2042021" y="403428"/>
          <a:ext cx="4898736" cy="7822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object 3"/>
          <p:cNvSpPr txBox="1"/>
          <p:nvPr/>
        </p:nvSpPr>
        <p:spPr>
          <a:xfrm>
            <a:off x="623455" y="1546415"/>
            <a:ext cx="8181686" cy="3877985"/>
          </a:xfrm>
          <a:prstGeom prst="rect">
            <a:avLst/>
          </a:prstGeom>
        </p:spPr>
        <p:txBody>
          <a:bodyPr vert="horz" wrap="square" lIns="0" tIns="0" rIns="0" bIns="0" rtlCol="0">
            <a:spAutoFit/>
          </a:bodyPr>
          <a:lstStyle/>
          <a:p>
            <a:pPr marL="307610" indent="-307610" algn="just" defTabSz="819047">
              <a:spcBef>
                <a:spcPts val="38"/>
              </a:spcBef>
              <a:buClr>
                <a:srgbClr val="B52024"/>
              </a:buClr>
              <a:buFont typeface="Arial" pitchFamily="34" charset="0"/>
              <a:buChar char="•"/>
            </a:pPr>
            <a:r>
              <a:rPr lang="es-ES" dirty="0">
                <a:solidFill>
                  <a:prstClr val="black"/>
                </a:solidFill>
                <a:latin typeface="Times New Roman"/>
                <a:cs typeface="Times New Roman"/>
              </a:rPr>
              <a:t>más de 100 artículos sobre la </a:t>
            </a:r>
            <a:r>
              <a:rPr lang="es-ES" dirty="0" err="1">
                <a:solidFill>
                  <a:prstClr val="black"/>
                </a:solidFill>
                <a:latin typeface="Times New Roman"/>
                <a:cs typeface="Times New Roman"/>
              </a:rPr>
              <a:t>Ashwagandha</a:t>
            </a:r>
            <a:r>
              <a:rPr lang="es-ES" dirty="0">
                <a:solidFill>
                  <a:prstClr val="black"/>
                </a:solidFill>
                <a:latin typeface="Times New Roman"/>
                <a:cs typeface="Times New Roman"/>
              </a:rPr>
              <a:t> como un adyuvante para el tratamiento del cáncer</a:t>
            </a:r>
          </a:p>
          <a:p>
            <a:pPr algn="just" defTabSz="819047">
              <a:spcBef>
                <a:spcPts val="38"/>
              </a:spcBef>
              <a:buClr>
                <a:srgbClr val="B52024"/>
              </a:buClr>
              <a:buFont typeface="Calibri"/>
              <a:buChar char="•"/>
            </a:pPr>
            <a:endParaRPr lang="es-ES" dirty="0">
              <a:solidFill>
                <a:prstClr val="black"/>
              </a:solidFill>
              <a:latin typeface="Times New Roman"/>
              <a:cs typeface="Times New Roman"/>
            </a:endParaRPr>
          </a:p>
          <a:p>
            <a:pPr marL="307610" indent="-307610" algn="just" defTabSz="819047">
              <a:spcBef>
                <a:spcPts val="38"/>
              </a:spcBef>
              <a:buClr>
                <a:srgbClr val="B52024"/>
              </a:buClr>
              <a:buFont typeface="Arial" pitchFamily="34" charset="0"/>
              <a:buChar char="•"/>
            </a:pPr>
            <a:r>
              <a:rPr lang="es-ES" dirty="0" err="1">
                <a:solidFill>
                  <a:prstClr val="black"/>
                </a:solidFill>
                <a:latin typeface="Times New Roman"/>
                <a:cs typeface="Times New Roman"/>
              </a:rPr>
              <a:t>Ashwagandha</a:t>
            </a:r>
            <a:r>
              <a:rPr lang="es-ES" dirty="0">
                <a:solidFill>
                  <a:prstClr val="black"/>
                </a:solidFill>
                <a:latin typeface="Times New Roman"/>
                <a:cs typeface="Times New Roman"/>
              </a:rPr>
              <a:t> compensa los efectos múltiples del estrés que comprometen la función inmune</a:t>
            </a:r>
          </a:p>
          <a:p>
            <a:pPr algn="just" defTabSz="819047">
              <a:spcBef>
                <a:spcPts val="38"/>
              </a:spcBef>
              <a:buClr>
                <a:srgbClr val="B52024"/>
              </a:buClr>
              <a:buFont typeface="Calibri"/>
              <a:buChar char="•"/>
            </a:pPr>
            <a:endParaRPr lang="es-ES" dirty="0">
              <a:solidFill>
                <a:prstClr val="black"/>
              </a:solidFill>
              <a:latin typeface="Times New Roman"/>
              <a:cs typeface="Times New Roman"/>
            </a:endParaRPr>
          </a:p>
          <a:p>
            <a:pPr marL="307610" indent="-307610" algn="just" defTabSz="819047">
              <a:spcBef>
                <a:spcPts val="38"/>
              </a:spcBef>
              <a:buClr>
                <a:srgbClr val="B52024"/>
              </a:buClr>
              <a:buFont typeface="Arial" pitchFamily="34" charset="0"/>
              <a:buChar char="•"/>
            </a:pPr>
            <a:r>
              <a:rPr lang="es-ES" dirty="0">
                <a:solidFill>
                  <a:prstClr val="black"/>
                </a:solidFill>
                <a:latin typeface="Times New Roman"/>
                <a:cs typeface="Times New Roman"/>
              </a:rPr>
              <a:t>Incrementa citoquinas, recuento de </a:t>
            </a:r>
            <a:r>
              <a:rPr lang="es-ES" dirty="0" err="1">
                <a:solidFill>
                  <a:prstClr val="black"/>
                </a:solidFill>
                <a:latin typeface="Times New Roman"/>
                <a:cs typeface="Times New Roman"/>
              </a:rPr>
              <a:t>celulas</a:t>
            </a:r>
            <a:r>
              <a:rPr lang="es-ES" dirty="0">
                <a:solidFill>
                  <a:prstClr val="black"/>
                </a:solidFill>
                <a:latin typeface="Times New Roman"/>
                <a:cs typeface="Times New Roman"/>
              </a:rPr>
              <a:t> T, </a:t>
            </a:r>
            <a:r>
              <a:rPr lang="es-ES" dirty="0" err="1">
                <a:solidFill>
                  <a:prstClr val="black"/>
                </a:solidFill>
                <a:latin typeface="Times New Roman"/>
                <a:cs typeface="Times New Roman"/>
              </a:rPr>
              <a:t>neutrofilos</a:t>
            </a:r>
            <a:r>
              <a:rPr lang="es-ES" dirty="0">
                <a:solidFill>
                  <a:prstClr val="black"/>
                </a:solidFill>
                <a:latin typeface="Times New Roman"/>
                <a:cs typeface="Times New Roman"/>
              </a:rPr>
              <a:t>, </a:t>
            </a:r>
            <a:r>
              <a:rPr lang="es-ES" dirty="0" err="1">
                <a:solidFill>
                  <a:prstClr val="black"/>
                </a:solidFill>
                <a:latin typeface="Times New Roman"/>
                <a:cs typeface="Times New Roman"/>
              </a:rPr>
              <a:t>globulos</a:t>
            </a:r>
            <a:r>
              <a:rPr lang="es-ES" dirty="0">
                <a:solidFill>
                  <a:prstClr val="black"/>
                </a:solidFill>
                <a:latin typeface="Times New Roman"/>
                <a:cs typeface="Times New Roman"/>
              </a:rPr>
              <a:t> blancos</a:t>
            </a:r>
          </a:p>
          <a:p>
            <a:pPr algn="just" defTabSz="819047">
              <a:spcBef>
                <a:spcPts val="38"/>
              </a:spcBef>
              <a:buClr>
                <a:srgbClr val="B52024"/>
              </a:buClr>
              <a:buFont typeface="Calibri"/>
              <a:buChar char="•"/>
            </a:pPr>
            <a:endParaRPr lang="es-ES" dirty="0">
              <a:solidFill>
                <a:prstClr val="black"/>
              </a:solidFill>
              <a:latin typeface="Times New Roman"/>
              <a:cs typeface="Times New Roman"/>
            </a:endParaRPr>
          </a:p>
          <a:p>
            <a:pPr algn="just" defTabSz="819047">
              <a:spcBef>
                <a:spcPts val="38"/>
              </a:spcBef>
              <a:buClr>
                <a:srgbClr val="B52024"/>
              </a:buClr>
              <a:buFont typeface="Calibri"/>
              <a:buChar char="•"/>
            </a:pPr>
            <a:endParaRPr lang="es-ES" dirty="0">
              <a:solidFill>
                <a:prstClr val="black"/>
              </a:solidFill>
              <a:latin typeface="Times New Roman"/>
              <a:cs typeface="Times New Roman"/>
            </a:endParaRPr>
          </a:p>
          <a:p>
            <a:pPr marL="307610" indent="-307610" algn="just" defTabSz="819047">
              <a:spcBef>
                <a:spcPts val="38"/>
              </a:spcBef>
              <a:buClr>
                <a:srgbClr val="B52024"/>
              </a:buClr>
              <a:buFont typeface="Arial" pitchFamily="34" charset="0"/>
              <a:buChar char="•"/>
            </a:pPr>
            <a:r>
              <a:rPr lang="es-ES" dirty="0">
                <a:solidFill>
                  <a:prstClr val="black"/>
                </a:solidFill>
                <a:latin typeface="Times New Roman"/>
                <a:cs typeface="Times New Roman"/>
              </a:rPr>
              <a:t>Disminuye la peroxidación lipídica hepática, AST, ALT</a:t>
            </a:r>
          </a:p>
          <a:p>
            <a:pPr algn="just" defTabSz="819047">
              <a:spcBef>
                <a:spcPts val="38"/>
              </a:spcBef>
              <a:buClr>
                <a:srgbClr val="B52024"/>
              </a:buClr>
              <a:buFont typeface="Calibri"/>
              <a:buChar char="•"/>
            </a:pPr>
            <a:endParaRPr lang="es-ES" dirty="0">
              <a:solidFill>
                <a:prstClr val="black"/>
              </a:solidFill>
              <a:latin typeface="Times New Roman"/>
              <a:cs typeface="Times New Roman"/>
            </a:endParaRPr>
          </a:p>
          <a:p>
            <a:pPr algn="just" defTabSz="819047">
              <a:spcBef>
                <a:spcPts val="38"/>
              </a:spcBef>
              <a:buClr>
                <a:srgbClr val="B52024"/>
              </a:buClr>
              <a:buFont typeface="Calibri"/>
              <a:buChar char="•"/>
            </a:pPr>
            <a:endParaRPr lang="es-ES" dirty="0">
              <a:solidFill>
                <a:prstClr val="black"/>
              </a:solidFill>
              <a:latin typeface="Times New Roman"/>
              <a:cs typeface="Times New Roman"/>
            </a:endParaRPr>
          </a:p>
          <a:p>
            <a:pPr marL="307610" indent="-307610" algn="just" defTabSz="819047">
              <a:spcBef>
                <a:spcPts val="38"/>
              </a:spcBef>
              <a:buClr>
                <a:srgbClr val="B52024"/>
              </a:buClr>
              <a:buFont typeface="Arial" pitchFamily="34" charset="0"/>
              <a:buChar char="•"/>
            </a:pPr>
            <a:r>
              <a:rPr lang="es-ES" dirty="0">
                <a:solidFill>
                  <a:prstClr val="black"/>
                </a:solidFill>
                <a:latin typeface="Times New Roman"/>
                <a:cs typeface="Times New Roman"/>
              </a:rPr>
              <a:t>Suprime ,disminuye y regula la producción de anticuerpos </a:t>
            </a:r>
            <a:r>
              <a:rPr lang="es-ES" dirty="0" err="1">
                <a:solidFill>
                  <a:prstClr val="black"/>
                </a:solidFill>
                <a:latin typeface="Times New Roman"/>
                <a:cs typeface="Times New Roman"/>
              </a:rPr>
              <a:t>IgE</a:t>
            </a:r>
            <a:endParaRPr lang="es-ES" dirty="0">
              <a:solidFill>
                <a:prstClr val="black"/>
              </a:solidFill>
              <a:latin typeface="Times New Roman"/>
              <a:cs typeface="Times New Roman"/>
            </a:endParaRPr>
          </a:p>
          <a:p>
            <a:pPr algn="just" defTabSz="819047">
              <a:spcBef>
                <a:spcPts val="38"/>
              </a:spcBef>
              <a:buClr>
                <a:srgbClr val="B52024"/>
              </a:buClr>
              <a:buFont typeface="Calibri"/>
              <a:buChar char="•"/>
            </a:pPr>
            <a:endParaRPr dirty="0">
              <a:solidFill>
                <a:prstClr val="black"/>
              </a:solidFill>
              <a:latin typeface="Times New Roman"/>
              <a:cs typeface="Times New Roman"/>
            </a:endParaRPr>
          </a:p>
        </p:txBody>
      </p:sp>
      <p:sp>
        <p:nvSpPr>
          <p:cNvPr id="5" name="object 5"/>
          <p:cNvSpPr txBox="1">
            <a:spLocks noGrp="1"/>
          </p:cNvSpPr>
          <p:nvPr>
            <p:ph type="ftr" sz="quarter" idx="11"/>
          </p:nvPr>
        </p:nvSpPr>
        <p:spPr>
          <a:xfrm>
            <a:off x="304800" y="6410851"/>
            <a:ext cx="3581400" cy="138499"/>
          </a:xfrm>
          <a:prstGeom prst="rect">
            <a:avLst/>
          </a:prstGeom>
        </p:spPr>
        <p:txBody>
          <a:bodyPr vert="horz" wrap="square" lIns="0" tIns="0" rIns="0" bIns="0" rtlCol="0">
            <a:spAutoFit/>
          </a:bodyPr>
          <a:lstStyle/>
          <a:p>
            <a:pPr marL="11377"/>
            <a:r>
              <a:rPr lang="es-ES" spc="-13">
                <a:hlinkClick r:id="rId8"/>
              </a:rPr>
              <a:t>Documento estrictamente reservado a los profesionales de la salud</a:t>
            </a:r>
            <a:endParaRPr spc="-13" dirty="0">
              <a:hlinkClick r:id="rId8"/>
            </a:endParaRPr>
          </a:p>
        </p:txBody>
      </p:sp>
    </p:spTree>
    <p:extLst>
      <p:ext uri="{BB962C8B-B14F-4D97-AF65-F5344CB8AC3E}">
        <p14:creationId xmlns:p14="http://schemas.microsoft.com/office/powerpoint/2010/main" val="235369043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5 Diagrama"/>
          <p:cNvGraphicFramePr/>
          <p:nvPr>
            <p:extLst>
              <p:ext uri="{D42A27DB-BD31-4B8C-83A1-F6EECF244321}">
                <p14:modId xmlns:p14="http://schemas.microsoft.com/office/powerpoint/2010/main" val="2432306910"/>
              </p:ext>
            </p:extLst>
          </p:nvPr>
        </p:nvGraphicFramePr>
        <p:xfrm>
          <a:off x="695745" y="827738"/>
          <a:ext cx="4640695" cy="3847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object 3"/>
          <p:cNvSpPr txBox="1"/>
          <p:nvPr/>
        </p:nvSpPr>
        <p:spPr>
          <a:xfrm>
            <a:off x="764931" y="1391213"/>
            <a:ext cx="7664450" cy="1661993"/>
          </a:xfrm>
          <a:prstGeom prst="rect">
            <a:avLst/>
          </a:prstGeom>
        </p:spPr>
        <p:txBody>
          <a:bodyPr vert="horz" wrap="square" lIns="0" tIns="0" rIns="0" bIns="0" rtlCol="0">
            <a:spAutoFit/>
          </a:bodyPr>
          <a:lstStyle/>
          <a:p>
            <a:pPr marL="369705" indent="-358333" defTabSz="819047">
              <a:buClr>
                <a:srgbClr val="B52024"/>
              </a:buClr>
              <a:buFont typeface="Calibri"/>
              <a:buChar char="•"/>
              <a:tabLst>
                <a:tab pos="329893" algn="l"/>
              </a:tabLst>
            </a:pPr>
            <a:r>
              <a:rPr lang="es-ES" spc="-13" dirty="0">
                <a:solidFill>
                  <a:prstClr val="black"/>
                </a:solidFill>
                <a:latin typeface="Calibri"/>
                <a:cs typeface="Calibri"/>
              </a:rPr>
              <a:t>72 ratones albinos suizos, distribuidos aleatoriamente y 14‐grupos tratamiento día</a:t>
            </a:r>
          </a:p>
          <a:p>
            <a:pPr marL="369705" indent="-358333" defTabSz="819047">
              <a:buClr>
                <a:srgbClr val="B52024"/>
              </a:buClr>
              <a:buFont typeface="Calibri"/>
              <a:buChar char="•"/>
              <a:tabLst>
                <a:tab pos="329893" algn="l"/>
              </a:tabLst>
            </a:pPr>
            <a:r>
              <a:rPr lang="es-ES" spc="-13" dirty="0">
                <a:solidFill>
                  <a:prstClr val="black"/>
                </a:solidFill>
                <a:latin typeface="Calibri"/>
                <a:cs typeface="Calibri"/>
              </a:rPr>
              <a:t>8th  </a:t>
            </a:r>
            <a:r>
              <a:rPr lang="es-ES" spc="-13" dirty="0" err="1">
                <a:solidFill>
                  <a:prstClr val="black"/>
                </a:solidFill>
                <a:latin typeface="Calibri"/>
                <a:cs typeface="Calibri"/>
              </a:rPr>
              <a:t>day</a:t>
            </a:r>
            <a:r>
              <a:rPr lang="es-ES" spc="-13" dirty="0">
                <a:solidFill>
                  <a:prstClr val="black"/>
                </a:solidFill>
                <a:latin typeface="Calibri"/>
                <a:cs typeface="Calibri"/>
              </a:rPr>
              <a:t>: todos los grupos de tratamiento se administraron </a:t>
            </a:r>
            <a:r>
              <a:rPr lang="es-ES" spc="-13" dirty="0" err="1">
                <a:solidFill>
                  <a:prstClr val="black"/>
                </a:solidFill>
                <a:latin typeface="Calibri"/>
                <a:cs typeface="Calibri"/>
              </a:rPr>
              <a:t>ciclofosfamida</a:t>
            </a:r>
            <a:r>
              <a:rPr lang="es-ES" spc="-13" dirty="0">
                <a:solidFill>
                  <a:prstClr val="black"/>
                </a:solidFill>
                <a:latin typeface="Calibri"/>
                <a:cs typeface="Calibri"/>
              </a:rPr>
              <a:t> por vía intramuscular en dosis de 200 mg / kg de peso corporal</a:t>
            </a:r>
          </a:p>
          <a:p>
            <a:pPr marL="369705" indent="-358333" defTabSz="819047">
              <a:buClr>
                <a:srgbClr val="B52024"/>
              </a:buClr>
              <a:buFont typeface="Calibri"/>
              <a:buChar char="•"/>
              <a:tabLst>
                <a:tab pos="329893" algn="l"/>
              </a:tabLst>
            </a:pPr>
            <a:r>
              <a:rPr lang="es-ES" spc="-13" dirty="0">
                <a:solidFill>
                  <a:prstClr val="black"/>
                </a:solidFill>
                <a:latin typeface="Calibri"/>
                <a:cs typeface="Calibri"/>
              </a:rPr>
              <a:t>Días 10 y 15: muestras de sangre en ayunas - para el análisis hematológico</a:t>
            </a:r>
          </a:p>
          <a:p>
            <a:pPr marL="369705" indent="-358333" defTabSz="819047">
              <a:buClr>
                <a:srgbClr val="B52024"/>
              </a:buClr>
              <a:buFont typeface="Calibri"/>
              <a:buChar char="•"/>
              <a:tabLst>
                <a:tab pos="329893" algn="l"/>
              </a:tabLst>
            </a:pPr>
            <a:r>
              <a:rPr lang="es-ES" spc="-13" dirty="0">
                <a:solidFill>
                  <a:prstClr val="black"/>
                </a:solidFill>
                <a:latin typeface="Calibri"/>
                <a:cs typeface="Calibri"/>
              </a:rPr>
              <a:t>Día 15: Las lesiones macroscópicas observadas y medidas</a:t>
            </a:r>
          </a:p>
        </p:txBody>
      </p:sp>
      <p:sp>
        <p:nvSpPr>
          <p:cNvPr id="5" name="object 5"/>
          <p:cNvSpPr/>
          <p:nvPr/>
        </p:nvSpPr>
        <p:spPr>
          <a:xfrm>
            <a:off x="831273" y="3118389"/>
            <a:ext cx="6621086" cy="2922717"/>
          </a:xfrm>
          <a:prstGeom prst="rect">
            <a:avLst/>
          </a:prstGeom>
          <a:blipFill>
            <a:blip r:embed="rId8" cstate="print"/>
            <a:stretch>
              <a:fillRect/>
            </a:stretch>
          </a:blipFill>
        </p:spPr>
        <p:txBody>
          <a:bodyPr wrap="square" lIns="0" tIns="0" rIns="0" bIns="0" rtlCol="0"/>
          <a:lstStyle/>
          <a:p>
            <a:pPr defTabSz="819047"/>
            <a:endParaRPr>
              <a:solidFill>
                <a:prstClr val="black"/>
              </a:solidFill>
            </a:endParaRPr>
          </a:p>
        </p:txBody>
      </p:sp>
      <p:sp>
        <p:nvSpPr>
          <p:cNvPr id="4" name="3 Marcador de pie de página"/>
          <p:cNvSpPr>
            <a:spLocks noGrp="1"/>
          </p:cNvSpPr>
          <p:nvPr>
            <p:ph type="ftr" sz="quarter" idx="11"/>
          </p:nvPr>
        </p:nvSpPr>
        <p:spPr/>
        <p:txBody>
          <a:bodyPr/>
          <a:lstStyle/>
          <a:p>
            <a:pPr marL="11377"/>
            <a:r>
              <a:rPr lang="es-ES" spc="-13"/>
              <a:t>Documento estrictamente reservado a los profesionales de la salud</a:t>
            </a:r>
            <a:endParaRPr lang="es-ES" spc="-13" dirty="0"/>
          </a:p>
        </p:txBody>
      </p:sp>
    </p:spTree>
    <p:extLst>
      <p:ext uri="{BB962C8B-B14F-4D97-AF65-F5344CB8AC3E}">
        <p14:creationId xmlns:p14="http://schemas.microsoft.com/office/powerpoint/2010/main" val="195747928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1006382963"/>
              </p:ext>
            </p:extLst>
          </p:nvPr>
        </p:nvGraphicFramePr>
        <p:xfrm>
          <a:off x="1500678" y="336178"/>
          <a:ext cx="6143914" cy="67710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object 4"/>
          <p:cNvSpPr/>
          <p:nvPr/>
        </p:nvSpPr>
        <p:spPr>
          <a:xfrm>
            <a:off x="1939636" y="2487722"/>
            <a:ext cx="5541818" cy="3161403"/>
          </a:xfrm>
          <a:prstGeom prst="rect">
            <a:avLst/>
          </a:prstGeom>
          <a:blipFill>
            <a:blip r:embed="rId8" cstate="print"/>
            <a:stretch>
              <a:fillRect/>
            </a:stretch>
          </a:blipFill>
        </p:spPr>
        <p:txBody>
          <a:bodyPr wrap="square" lIns="0" tIns="0" rIns="0" bIns="0" rtlCol="0"/>
          <a:lstStyle/>
          <a:p>
            <a:pPr defTabSz="819047"/>
            <a:endParaRPr>
              <a:solidFill>
                <a:prstClr val="black"/>
              </a:solidFill>
            </a:endParaRPr>
          </a:p>
        </p:txBody>
      </p:sp>
      <p:sp>
        <p:nvSpPr>
          <p:cNvPr id="3" name="2 Marcador de pie de página"/>
          <p:cNvSpPr>
            <a:spLocks noGrp="1"/>
          </p:cNvSpPr>
          <p:nvPr>
            <p:ph type="ftr" sz="quarter" idx="5"/>
          </p:nvPr>
        </p:nvSpPr>
        <p:spPr/>
        <p:txBody>
          <a:bodyPr/>
          <a:lstStyle/>
          <a:p>
            <a:pPr marL="11377"/>
            <a:r>
              <a:rPr lang="es-ES" spc="-13">
                <a:solidFill>
                  <a:prstClr val="white"/>
                </a:solidFill>
              </a:rPr>
              <a:t>Documento estrictamente reservado a los profesionales de la salud</a:t>
            </a:r>
            <a:endParaRPr lang="es-ES" spc="-13" dirty="0">
              <a:solidFill>
                <a:prstClr val="white"/>
              </a:solidFill>
            </a:endParaRPr>
          </a:p>
        </p:txBody>
      </p:sp>
    </p:spTree>
    <p:extLst>
      <p:ext uri="{BB962C8B-B14F-4D97-AF65-F5344CB8AC3E}">
        <p14:creationId xmlns:p14="http://schemas.microsoft.com/office/powerpoint/2010/main" val="1508361323"/>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2216727" y="605134"/>
            <a:ext cx="4918364" cy="2724373"/>
          </a:xfrm>
          <a:prstGeom prst="rect">
            <a:avLst/>
          </a:prstGeom>
          <a:blipFill>
            <a:blip r:embed="rId3" cstate="print"/>
            <a:stretch>
              <a:fillRect/>
            </a:stretch>
          </a:blipFill>
        </p:spPr>
        <p:txBody>
          <a:bodyPr wrap="square" lIns="0" tIns="0" rIns="0" bIns="0" rtlCol="0"/>
          <a:lstStyle/>
          <a:p>
            <a:pPr defTabSz="819047"/>
            <a:endParaRPr>
              <a:solidFill>
                <a:prstClr val="black"/>
              </a:solidFill>
            </a:endParaRPr>
          </a:p>
        </p:txBody>
      </p:sp>
      <p:sp>
        <p:nvSpPr>
          <p:cNvPr id="4" name="object 4"/>
          <p:cNvSpPr/>
          <p:nvPr/>
        </p:nvSpPr>
        <p:spPr>
          <a:xfrm>
            <a:off x="1454743" y="3361765"/>
            <a:ext cx="5766955" cy="2664534"/>
          </a:xfrm>
          <a:prstGeom prst="rect">
            <a:avLst/>
          </a:prstGeom>
          <a:blipFill>
            <a:blip r:embed="rId4" cstate="print"/>
            <a:stretch>
              <a:fillRect/>
            </a:stretch>
          </a:blipFill>
        </p:spPr>
        <p:txBody>
          <a:bodyPr wrap="square" lIns="0" tIns="0" rIns="0" bIns="0" rtlCol="0"/>
          <a:lstStyle/>
          <a:p>
            <a:pPr defTabSz="819047"/>
            <a:endParaRPr>
              <a:solidFill>
                <a:prstClr val="black"/>
              </a:solidFill>
            </a:endParaRPr>
          </a:p>
        </p:txBody>
      </p:sp>
      <p:sp>
        <p:nvSpPr>
          <p:cNvPr id="2" name="1 Marcador de pie de página"/>
          <p:cNvSpPr>
            <a:spLocks noGrp="1"/>
          </p:cNvSpPr>
          <p:nvPr>
            <p:ph type="ftr" sz="quarter" idx="5"/>
          </p:nvPr>
        </p:nvSpPr>
        <p:spPr/>
        <p:txBody>
          <a:bodyPr/>
          <a:lstStyle/>
          <a:p>
            <a:pPr marL="11377"/>
            <a:r>
              <a:rPr lang="es-ES" spc="-13">
                <a:solidFill>
                  <a:prstClr val="white"/>
                </a:solidFill>
              </a:rPr>
              <a:t>Documento estrictamente reservado a los profesionales de la salud</a:t>
            </a:r>
            <a:endParaRPr lang="es-ES" spc="-13" dirty="0">
              <a:solidFill>
                <a:prstClr val="white"/>
              </a:solidFill>
            </a:endParaRPr>
          </a:p>
        </p:txBody>
      </p:sp>
    </p:spTree>
    <p:extLst>
      <p:ext uri="{BB962C8B-B14F-4D97-AF65-F5344CB8AC3E}">
        <p14:creationId xmlns:p14="http://schemas.microsoft.com/office/powerpoint/2010/main" val="1263930431"/>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4098877498"/>
              </p:ext>
            </p:extLst>
          </p:nvPr>
        </p:nvGraphicFramePr>
        <p:xfrm>
          <a:off x="708199" y="257445"/>
          <a:ext cx="7743075" cy="8183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object 4"/>
          <p:cNvSpPr txBox="1"/>
          <p:nvPr/>
        </p:nvSpPr>
        <p:spPr>
          <a:xfrm>
            <a:off x="695728" y="1588492"/>
            <a:ext cx="7344064" cy="4510978"/>
          </a:xfrm>
          <a:prstGeom prst="rect">
            <a:avLst/>
          </a:prstGeom>
        </p:spPr>
        <p:txBody>
          <a:bodyPr vert="horz" wrap="square" lIns="0" tIns="0" rIns="0" bIns="0" rtlCol="0">
            <a:spAutoFit/>
          </a:bodyPr>
          <a:lstStyle/>
          <a:p>
            <a:pPr marL="275775" indent="-196005" defTabSz="819047">
              <a:buClr>
                <a:srgbClr val="B52024"/>
              </a:buClr>
              <a:buFont typeface="Calibri"/>
              <a:buChar char="•"/>
              <a:tabLst>
                <a:tab pos="276344" algn="l"/>
              </a:tabLst>
            </a:pPr>
            <a:r>
              <a:rPr lang="es-ES" spc="-9" dirty="0">
                <a:solidFill>
                  <a:prstClr val="black"/>
                </a:solidFill>
                <a:latin typeface="Calibri"/>
                <a:cs typeface="Calibri"/>
              </a:rPr>
              <a:t>la</a:t>
            </a:r>
            <a:r>
              <a:rPr lang="es-ES" dirty="0">
                <a:solidFill>
                  <a:prstClr val="black"/>
                </a:solidFill>
                <a:latin typeface="Calibri"/>
                <a:cs typeface="Calibri"/>
              </a:rPr>
              <a:t> </a:t>
            </a:r>
            <a:r>
              <a:rPr lang="es-ES" spc="-9" dirty="0">
                <a:solidFill>
                  <a:prstClr val="black"/>
                </a:solidFill>
                <a:latin typeface="Calibri"/>
                <a:cs typeface="Calibri"/>
              </a:rPr>
              <a:t>longevidad</a:t>
            </a:r>
            <a:r>
              <a:rPr lang="es-ES" dirty="0">
                <a:solidFill>
                  <a:prstClr val="black"/>
                </a:solidFill>
                <a:latin typeface="Calibri"/>
                <a:cs typeface="Calibri"/>
              </a:rPr>
              <a:t> </a:t>
            </a:r>
            <a:r>
              <a:rPr lang="es-ES" spc="-9" dirty="0">
                <a:solidFill>
                  <a:prstClr val="black"/>
                </a:solidFill>
                <a:latin typeface="Calibri"/>
                <a:cs typeface="Calibri"/>
              </a:rPr>
              <a:t>esta</a:t>
            </a:r>
            <a:r>
              <a:rPr lang="es-ES" dirty="0">
                <a:solidFill>
                  <a:prstClr val="black"/>
                </a:solidFill>
                <a:latin typeface="Calibri"/>
                <a:cs typeface="Calibri"/>
              </a:rPr>
              <a:t> </a:t>
            </a:r>
            <a:r>
              <a:rPr lang="es-ES" spc="-9" dirty="0">
                <a:solidFill>
                  <a:prstClr val="black"/>
                </a:solidFill>
                <a:latin typeface="Calibri"/>
                <a:cs typeface="Calibri"/>
              </a:rPr>
              <a:t>relacionada</a:t>
            </a:r>
            <a:r>
              <a:rPr lang="es-ES" dirty="0">
                <a:solidFill>
                  <a:prstClr val="black"/>
                </a:solidFill>
                <a:latin typeface="Calibri"/>
                <a:cs typeface="Calibri"/>
              </a:rPr>
              <a:t> </a:t>
            </a:r>
            <a:r>
              <a:rPr lang="es-ES" spc="-9" dirty="0">
                <a:solidFill>
                  <a:prstClr val="black"/>
                </a:solidFill>
                <a:latin typeface="Calibri"/>
                <a:cs typeface="Calibri"/>
              </a:rPr>
              <a:t>con</a:t>
            </a:r>
            <a:r>
              <a:rPr lang="es-ES" dirty="0">
                <a:solidFill>
                  <a:prstClr val="black"/>
                </a:solidFill>
                <a:latin typeface="Calibri"/>
                <a:cs typeface="Calibri"/>
              </a:rPr>
              <a:t> </a:t>
            </a:r>
            <a:r>
              <a:rPr lang="es-ES" spc="-9" dirty="0">
                <a:solidFill>
                  <a:prstClr val="black"/>
                </a:solidFill>
                <a:latin typeface="Calibri"/>
                <a:cs typeface="Calibri"/>
              </a:rPr>
              <a:t>el</a:t>
            </a:r>
            <a:r>
              <a:rPr lang="es-ES" spc="4" dirty="0">
                <a:solidFill>
                  <a:prstClr val="black"/>
                </a:solidFill>
                <a:latin typeface="Calibri"/>
                <a:cs typeface="Calibri"/>
              </a:rPr>
              <a:t> </a:t>
            </a:r>
            <a:r>
              <a:rPr lang="es-ES" spc="-9" dirty="0">
                <a:solidFill>
                  <a:prstClr val="black"/>
                </a:solidFill>
                <a:latin typeface="Calibri"/>
                <a:cs typeface="Calibri"/>
              </a:rPr>
              <a:t>estrés</a:t>
            </a:r>
            <a:endParaRPr lang="es-ES" dirty="0">
              <a:solidFill>
                <a:prstClr val="black"/>
              </a:solidFill>
              <a:latin typeface="Calibri"/>
              <a:cs typeface="Calibri"/>
            </a:endParaRPr>
          </a:p>
          <a:p>
            <a:pPr marL="286601" indent="-206830" defTabSz="819047">
              <a:spcBef>
                <a:spcPts val="1292"/>
              </a:spcBef>
              <a:buClr>
                <a:srgbClr val="B52024"/>
              </a:buClr>
              <a:buFont typeface="Calibri"/>
              <a:buChar char="•"/>
              <a:tabLst>
                <a:tab pos="287171" algn="l"/>
              </a:tabLst>
            </a:pPr>
            <a:r>
              <a:rPr lang="es-ES" spc="-9" dirty="0">
                <a:solidFill>
                  <a:prstClr val="black"/>
                </a:solidFill>
                <a:latin typeface="Calibri"/>
                <a:cs typeface="Calibri"/>
              </a:rPr>
              <a:t>Seleccionamos</a:t>
            </a:r>
            <a:r>
              <a:rPr lang="es-ES" dirty="0">
                <a:solidFill>
                  <a:prstClr val="black"/>
                </a:solidFill>
                <a:latin typeface="Calibri"/>
                <a:cs typeface="Calibri"/>
              </a:rPr>
              <a:t> </a:t>
            </a:r>
            <a:r>
              <a:rPr lang="es-ES" spc="-9" dirty="0" err="1">
                <a:solidFill>
                  <a:prstClr val="black"/>
                </a:solidFill>
                <a:latin typeface="Calibri"/>
                <a:cs typeface="Calibri"/>
              </a:rPr>
              <a:t>Caenorhabditis</a:t>
            </a:r>
            <a:r>
              <a:rPr lang="es-ES" dirty="0">
                <a:solidFill>
                  <a:prstClr val="black"/>
                </a:solidFill>
                <a:latin typeface="Calibri"/>
                <a:cs typeface="Calibri"/>
              </a:rPr>
              <a:t> </a:t>
            </a:r>
            <a:r>
              <a:rPr lang="es-ES" spc="-9" dirty="0" err="1">
                <a:solidFill>
                  <a:prstClr val="black"/>
                </a:solidFill>
                <a:latin typeface="Calibri"/>
                <a:cs typeface="Calibri"/>
              </a:rPr>
              <a:t>Elegans</a:t>
            </a:r>
            <a:r>
              <a:rPr lang="es-ES" dirty="0">
                <a:solidFill>
                  <a:prstClr val="black"/>
                </a:solidFill>
                <a:latin typeface="Calibri"/>
                <a:cs typeface="Calibri"/>
              </a:rPr>
              <a:t> </a:t>
            </a:r>
            <a:r>
              <a:rPr lang="es-ES" spc="-13" dirty="0">
                <a:solidFill>
                  <a:prstClr val="black"/>
                </a:solidFill>
                <a:latin typeface="Calibri"/>
                <a:cs typeface="Calibri"/>
              </a:rPr>
              <a:t>como</a:t>
            </a:r>
            <a:r>
              <a:rPr lang="es-ES" dirty="0">
                <a:solidFill>
                  <a:prstClr val="black"/>
                </a:solidFill>
                <a:latin typeface="Calibri"/>
                <a:cs typeface="Calibri"/>
              </a:rPr>
              <a:t> </a:t>
            </a:r>
            <a:r>
              <a:rPr lang="es-ES" spc="-9" dirty="0">
                <a:solidFill>
                  <a:prstClr val="black"/>
                </a:solidFill>
                <a:latin typeface="Calibri"/>
                <a:cs typeface="Calibri"/>
              </a:rPr>
              <a:t>el</a:t>
            </a:r>
            <a:r>
              <a:rPr lang="es-ES" spc="4" dirty="0">
                <a:solidFill>
                  <a:prstClr val="black"/>
                </a:solidFill>
                <a:latin typeface="Calibri"/>
                <a:cs typeface="Calibri"/>
              </a:rPr>
              <a:t> </a:t>
            </a:r>
            <a:r>
              <a:rPr lang="es-ES" spc="-13" dirty="0">
                <a:solidFill>
                  <a:prstClr val="black"/>
                </a:solidFill>
                <a:latin typeface="Calibri"/>
                <a:cs typeface="Calibri"/>
              </a:rPr>
              <a:t>modelo</a:t>
            </a:r>
            <a:r>
              <a:rPr lang="es-ES" dirty="0">
                <a:solidFill>
                  <a:prstClr val="black"/>
                </a:solidFill>
                <a:latin typeface="Calibri"/>
                <a:cs typeface="Calibri"/>
              </a:rPr>
              <a:t> </a:t>
            </a:r>
            <a:r>
              <a:rPr lang="es-ES" spc="-9" dirty="0">
                <a:solidFill>
                  <a:prstClr val="black"/>
                </a:solidFill>
                <a:latin typeface="Calibri"/>
                <a:cs typeface="Calibri"/>
              </a:rPr>
              <a:t>animal</a:t>
            </a:r>
            <a:r>
              <a:rPr lang="es-ES" dirty="0">
                <a:solidFill>
                  <a:prstClr val="black"/>
                </a:solidFill>
                <a:latin typeface="Calibri"/>
                <a:cs typeface="Calibri"/>
              </a:rPr>
              <a:t> </a:t>
            </a:r>
            <a:r>
              <a:rPr lang="es-ES" spc="-9" dirty="0">
                <a:solidFill>
                  <a:prstClr val="black"/>
                </a:solidFill>
                <a:latin typeface="Calibri"/>
                <a:cs typeface="Calibri"/>
              </a:rPr>
              <a:t>porque</a:t>
            </a:r>
            <a:endParaRPr lang="es-ES" dirty="0">
              <a:solidFill>
                <a:prstClr val="black"/>
              </a:solidFill>
              <a:latin typeface="Calibri"/>
              <a:cs typeface="Calibri"/>
            </a:endParaRPr>
          </a:p>
          <a:p>
            <a:pPr marL="275775" lvl="1" defTabSz="819047">
              <a:spcBef>
                <a:spcPts val="112"/>
              </a:spcBef>
              <a:buFont typeface="Calibri"/>
              <a:buAutoNum type="alphaUcParenBoth"/>
              <a:tabLst>
                <a:tab pos="598841" algn="l"/>
              </a:tabLst>
            </a:pPr>
            <a:r>
              <a:rPr lang="es-ES" spc="-13" dirty="0">
                <a:solidFill>
                  <a:prstClr val="black"/>
                </a:solidFill>
                <a:latin typeface="Calibri"/>
                <a:cs typeface="Calibri"/>
              </a:rPr>
              <a:t>mecanismos</a:t>
            </a:r>
            <a:r>
              <a:rPr lang="es-ES" spc="4" dirty="0">
                <a:solidFill>
                  <a:prstClr val="black"/>
                </a:solidFill>
                <a:latin typeface="Calibri"/>
                <a:cs typeface="Calibri"/>
              </a:rPr>
              <a:t> </a:t>
            </a:r>
            <a:r>
              <a:rPr lang="es-ES" spc="-9" dirty="0">
                <a:solidFill>
                  <a:prstClr val="black"/>
                </a:solidFill>
                <a:latin typeface="Calibri"/>
                <a:cs typeface="Calibri"/>
              </a:rPr>
              <a:t>fundamentales</a:t>
            </a:r>
            <a:r>
              <a:rPr lang="es-ES" spc="4" dirty="0">
                <a:solidFill>
                  <a:prstClr val="black"/>
                </a:solidFill>
                <a:latin typeface="Calibri"/>
                <a:cs typeface="Calibri"/>
              </a:rPr>
              <a:t> </a:t>
            </a:r>
            <a:r>
              <a:rPr lang="es-ES" spc="-9" dirty="0">
                <a:solidFill>
                  <a:prstClr val="black"/>
                </a:solidFill>
                <a:latin typeface="Calibri"/>
                <a:cs typeface="Calibri"/>
              </a:rPr>
              <a:t>son</a:t>
            </a:r>
            <a:r>
              <a:rPr lang="es-ES" spc="4" dirty="0">
                <a:solidFill>
                  <a:prstClr val="black"/>
                </a:solidFill>
                <a:latin typeface="Calibri"/>
                <a:cs typeface="Calibri"/>
              </a:rPr>
              <a:t> </a:t>
            </a:r>
            <a:r>
              <a:rPr lang="es-ES" spc="-9" dirty="0">
                <a:solidFill>
                  <a:prstClr val="black"/>
                </a:solidFill>
                <a:latin typeface="Calibri"/>
                <a:cs typeface="Calibri"/>
              </a:rPr>
              <a:t>similares</a:t>
            </a:r>
            <a:r>
              <a:rPr lang="es-ES" spc="4" dirty="0">
                <a:solidFill>
                  <a:prstClr val="black"/>
                </a:solidFill>
                <a:latin typeface="Calibri"/>
                <a:cs typeface="Calibri"/>
              </a:rPr>
              <a:t> </a:t>
            </a:r>
            <a:r>
              <a:rPr lang="es-ES" spc="-9" dirty="0">
                <a:solidFill>
                  <a:prstClr val="black"/>
                </a:solidFill>
                <a:latin typeface="Calibri"/>
                <a:cs typeface="Calibri"/>
              </a:rPr>
              <a:t>a</a:t>
            </a:r>
            <a:r>
              <a:rPr lang="es-ES" spc="4" dirty="0">
                <a:solidFill>
                  <a:prstClr val="black"/>
                </a:solidFill>
                <a:latin typeface="Calibri"/>
                <a:cs typeface="Calibri"/>
              </a:rPr>
              <a:t> </a:t>
            </a:r>
            <a:r>
              <a:rPr lang="es-ES" spc="-9" dirty="0">
                <a:solidFill>
                  <a:prstClr val="black"/>
                </a:solidFill>
                <a:latin typeface="Calibri"/>
                <a:cs typeface="Calibri"/>
              </a:rPr>
              <a:t>los</a:t>
            </a:r>
            <a:r>
              <a:rPr lang="es-ES" spc="4" dirty="0">
                <a:solidFill>
                  <a:prstClr val="black"/>
                </a:solidFill>
                <a:latin typeface="Calibri"/>
                <a:cs typeface="Calibri"/>
              </a:rPr>
              <a:t> </a:t>
            </a:r>
            <a:r>
              <a:rPr lang="es-ES" spc="-13" dirty="0">
                <a:solidFill>
                  <a:prstClr val="black"/>
                </a:solidFill>
                <a:latin typeface="Calibri"/>
                <a:cs typeface="Calibri"/>
              </a:rPr>
              <a:t>en</a:t>
            </a:r>
            <a:r>
              <a:rPr lang="es-ES" spc="4" dirty="0">
                <a:solidFill>
                  <a:prstClr val="black"/>
                </a:solidFill>
                <a:latin typeface="Calibri"/>
                <a:cs typeface="Calibri"/>
              </a:rPr>
              <a:t> </a:t>
            </a:r>
            <a:r>
              <a:rPr lang="es-ES" spc="-9" dirty="0">
                <a:solidFill>
                  <a:prstClr val="black"/>
                </a:solidFill>
                <a:latin typeface="Calibri"/>
                <a:cs typeface="Calibri"/>
              </a:rPr>
              <a:t>sistemas</a:t>
            </a:r>
            <a:r>
              <a:rPr lang="es-ES" spc="4" dirty="0">
                <a:solidFill>
                  <a:prstClr val="black"/>
                </a:solidFill>
                <a:latin typeface="Calibri"/>
                <a:cs typeface="Calibri"/>
              </a:rPr>
              <a:t> </a:t>
            </a:r>
            <a:r>
              <a:rPr lang="es-ES" spc="-13" dirty="0">
                <a:solidFill>
                  <a:prstClr val="black"/>
                </a:solidFill>
                <a:latin typeface="Calibri"/>
                <a:cs typeface="Calibri"/>
              </a:rPr>
              <a:t>de</a:t>
            </a:r>
            <a:r>
              <a:rPr lang="es-ES" spc="4" dirty="0">
                <a:solidFill>
                  <a:prstClr val="black"/>
                </a:solidFill>
                <a:latin typeface="Calibri"/>
                <a:cs typeface="Calibri"/>
              </a:rPr>
              <a:t> </a:t>
            </a:r>
            <a:r>
              <a:rPr lang="es-ES" spc="-9" dirty="0">
                <a:solidFill>
                  <a:prstClr val="black"/>
                </a:solidFill>
                <a:latin typeface="Calibri"/>
                <a:cs typeface="Calibri"/>
              </a:rPr>
              <a:t>mamíferos,</a:t>
            </a:r>
            <a:endParaRPr lang="es-ES" dirty="0">
              <a:solidFill>
                <a:prstClr val="black"/>
              </a:solidFill>
              <a:latin typeface="Calibri"/>
              <a:cs typeface="Calibri"/>
            </a:endParaRPr>
          </a:p>
          <a:p>
            <a:pPr marL="275775" marR="283182" lvl="1" indent="10825" defTabSz="819047">
              <a:lnSpc>
                <a:spcPct val="105400"/>
              </a:lnSpc>
              <a:buFont typeface="Calibri"/>
              <a:buAutoNum type="alphaUcParenBoth"/>
              <a:tabLst>
                <a:tab pos="601121" algn="l"/>
              </a:tabLst>
            </a:pPr>
            <a:r>
              <a:rPr lang="es-ES" spc="-9" dirty="0">
                <a:solidFill>
                  <a:prstClr val="black"/>
                </a:solidFill>
                <a:latin typeface="Calibri"/>
                <a:cs typeface="Calibri"/>
              </a:rPr>
              <a:t>esperanza </a:t>
            </a:r>
            <a:r>
              <a:rPr lang="es-ES" spc="-13" dirty="0">
                <a:solidFill>
                  <a:prstClr val="black"/>
                </a:solidFill>
                <a:latin typeface="Calibri"/>
                <a:cs typeface="Calibri"/>
              </a:rPr>
              <a:t>de </a:t>
            </a:r>
            <a:r>
              <a:rPr lang="es-ES" spc="-9" dirty="0">
                <a:solidFill>
                  <a:prstClr val="black"/>
                </a:solidFill>
                <a:latin typeface="Calibri"/>
                <a:cs typeface="Calibri"/>
              </a:rPr>
              <a:t>vida normales lo suficientemente cortos para estudios </a:t>
            </a:r>
            <a:r>
              <a:rPr lang="es-ES" spc="-13" dirty="0">
                <a:solidFill>
                  <a:prstClr val="black"/>
                </a:solidFill>
                <a:latin typeface="Calibri"/>
                <a:cs typeface="Calibri"/>
              </a:rPr>
              <a:t>de</a:t>
            </a:r>
            <a:r>
              <a:rPr lang="es-ES" spc="-9" dirty="0">
                <a:solidFill>
                  <a:prstClr val="black"/>
                </a:solidFill>
                <a:latin typeface="Calibri"/>
                <a:cs typeface="Calibri"/>
              </a:rPr>
              <a:t> laboratorio</a:t>
            </a:r>
            <a:endParaRPr lang="es-ES" dirty="0">
              <a:solidFill>
                <a:prstClr val="black"/>
              </a:solidFill>
              <a:latin typeface="Calibri"/>
              <a:cs typeface="Calibri"/>
            </a:endParaRPr>
          </a:p>
          <a:p>
            <a:pPr marL="398278" indent="-318509" defTabSz="819047">
              <a:spcBef>
                <a:spcPts val="678"/>
              </a:spcBef>
              <a:buClr>
                <a:srgbClr val="B52024"/>
              </a:buClr>
              <a:buFont typeface="Calibri"/>
              <a:buChar char="•"/>
              <a:tabLst>
                <a:tab pos="398848" algn="l"/>
              </a:tabLst>
            </a:pPr>
            <a:r>
              <a:rPr lang="es-ES" spc="-9" dirty="0">
                <a:solidFill>
                  <a:prstClr val="black"/>
                </a:solidFill>
                <a:latin typeface="Calibri"/>
                <a:cs typeface="Calibri"/>
              </a:rPr>
              <a:t>Medidas: Vida</a:t>
            </a:r>
            <a:r>
              <a:rPr lang="es-ES" spc="-4" dirty="0">
                <a:solidFill>
                  <a:prstClr val="black"/>
                </a:solidFill>
                <a:latin typeface="Calibri"/>
                <a:cs typeface="Calibri"/>
              </a:rPr>
              <a:t> </a:t>
            </a:r>
            <a:r>
              <a:rPr lang="es-ES" spc="-9" dirty="0">
                <a:solidFill>
                  <a:prstClr val="black"/>
                </a:solidFill>
                <a:latin typeface="Calibri"/>
                <a:cs typeface="Calibri"/>
              </a:rPr>
              <a:t>útil,</a:t>
            </a:r>
            <a:r>
              <a:rPr lang="es-ES" spc="-4" dirty="0">
                <a:solidFill>
                  <a:prstClr val="black"/>
                </a:solidFill>
                <a:latin typeface="Calibri"/>
                <a:cs typeface="Calibri"/>
              </a:rPr>
              <a:t> </a:t>
            </a:r>
            <a:r>
              <a:rPr lang="es-ES" spc="-9" dirty="0">
                <a:solidFill>
                  <a:prstClr val="black"/>
                </a:solidFill>
                <a:latin typeface="Calibri"/>
                <a:cs typeface="Calibri"/>
              </a:rPr>
              <a:t>Locomoción,</a:t>
            </a:r>
            <a:r>
              <a:rPr lang="es-ES" spc="-4" dirty="0">
                <a:solidFill>
                  <a:prstClr val="black"/>
                </a:solidFill>
                <a:latin typeface="Calibri"/>
                <a:cs typeface="Calibri"/>
              </a:rPr>
              <a:t> </a:t>
            </a:r>
            <a:r>
              <a:rPr lang="es-ES" spc="-13" dirty="0">
                <a:solidFill>
                  <a:prstClr val="black"/>
                </a:solidFill>
                <a:latin typeface="Calibri"/>
                <a:cs typeface="Calibri"/>
              </a:rPr>
              <a:t>bombeo</a:t>
            </a:r>
            <a:r>
              <a:rPr lang="es-ES" spc="-4" dirty="0">
                <a:solidFill>
                  <a:prstClr val="black"/>
                </a:solidFill>
                <a:latin typeface="Calibri"/>
                <a:cs typeface="Calibri"/>
              </a:rPr>
              <a:t> </a:t>
            </a:r>
            <a:r>
              <a:rPr lang="es-ES" spc="-9" dirty="0">
                <a:solidFill>
                  <a:prstClr val="black"/>
                </a:solidFill>
                <a:latin typeface="Calibri"/>
                <a:cs typeface="Calibri"/>
              </a:rPr>
              <a:t>faríngea</a:t>
            </a:r>
            <a:endParaRPr lang="es-ES" dirty="0">
              <a:solidFill>
                <a:prstClr val="black"/>
              </a:solidFill>
              <a:latin typeface="Calibri"/>
              <a:cs typeface="Calibri"/>
            </a:endParaRPr>
          </a:p>
          <a:p>
            <a:pPr marL="136748" defTabSz="819047">
              <a:spcBef>
                <a:spcPts val="799"/>
              </a:spcBef>
            </a:pPr>
            <a:r>
              <a:rPr lang="es-ES" sz="2200" b="1" dirty="0">
                <a:solidFill>
                  <a:srgbClr val="177C3E"/>
                </a:solidFill>
                <a:latin typeface="Calibri"/>
                <a:cs typeface="Calibri"/>
              </a:rPr>
              <a:t>RESULTADOS</a:t>
            </a:r>
            <a:r>
              <a:rPr lang="es-ES" sz="2200" b="1" spc="-9" dirty="0">
                <a:solidFill>
                  <a:srgbClr val="177C3E"/>
                </a:solidFill>
                <a:latin typeface="Calibri"/>
                <a:cs typeface="Calibri"/>
              </a:rPr>
              <a:t>:</a:t>
            </a:r>
            <a:endParaRPr lang="es-ES" sz="2200" dirty="0">
              <a:solidFill>
                <a:prstClr val="black"/>
              </a:solidFill>
              <a:latin typeface="Calibri"/>
              <a:cs typeface="Calibri"/>
            </a:endParaRPr>
          </a:p>
          <a:p>
            <a:pPr marL="369789" marR="3508150" indent="-358393" defTabSz="819047">
              <a:spcBef>
                <a:spcPts val="1614"/>
              </a:spcBef>
              <a:buClr>
                <a:srgbClr val="B52024"/>
              </a:buClr>
              <a:buFont typeface="Calibri"/>
              <a:buChar char="•"/>
              <a:tabLst>
                <a:tab pos="330473" algn="l"/>
              </a:tabLst>
            </a:pPr>
            <a:r>
              <a:rPr lang="es-ES" spc="-9" dirty="0">
                <a:solidFill>
                  <a:prstClr val="black"/>
                </a:solidFill>
                <a:latin typeface="Calibri"/>
                <a:cs typeface="Calibri"/>
              </a:rPr>
              <a:t>Esperanza </a:t>
            </a:r>
            <a:r>
              <a:rPr lang="es-ES" spc="-13" dirty="0">
                <a:solidFill>
                  <a:prstClr val="black"/>
                </a:solidFill>
                <a:latin typeface="Calibri"/>
                <a:cs typeface="Calibri"/>
              </a:rPr>
              <a:t>de </a:t>
            </a:r>
            <a:r>
              <a:rPr lang="es-ES" spc="-9" dirty="0">
                <a:solidFill>
                  <a:prstClr val="black"/>
                </a:solidFill>
                <a:latin typeface="Calibri"/>
                <a:cs typeface="Calibri"/>
              </a:rPr>
              <a:t>vida </a:t>
            </a:r>
            <a:r>
              <a:rPr lang="es-ES" spc="-13" dirty="0">
                <a:solidFill>
                  <a:prstClr val="black"/>
                </a:solidFill>
                <a:latin typeface="Calibri"/>
                <a:cs typeface="Calibri"/>
              </a:rPr>
              <a:t>un 23% más </a:t>
            </a:r>
            <a:r>
              <a:rPr lang="es-ES" spc="-9" dirty="0">
                <a:solidFill>
                  <a:prstClr val="black"/>
                </a:solidFill>
                <a:latin typeface="Calibri"/>
                <a:cs typeface="Calibri"/>
              </a:rPr>
              <a:t>a </a:t>
            </a:r>
            <a:r>
              <a:rPr lang="es-ES" spc="-13" dirty="0">
                <a:solidFill>
                  <a:prstClr val="black"/>
                </a:solidFill>
                <a:latin typeface="Calibri"/>
                <a:cs typeface="Calibri"/>
              </a:rPr>
              <a:t>25</a:t>
            </a:r>
            <a:r>
              <a:rPr lang="es-ES" sz="1700" spc="-20" baseline="25641" dirty="0">
                <a:solidFill>
                  <a:prstClr val="black"/>
                </a:solidFill>
                <a:latin typeface="Calibri"/>
                <a:cs typeface="Calibri"/>
              </a:rPr>
              <a:t>0</a:t>
            </a:r>
            <a:r>
              <a:rPr lang="es-ES" spc="-13" dirty="0">
                <a:solidFill>
                  <a:prstClr val="black"/>
                </a:solidFill>
                <a:latin typeface="Calibri"/>
                <a:cs typeface="Calibri"/>
              </a:rPr>
              <a:t>C</a:t>
            </a:r>
            <a:r>
              <a:rPr lang="es-ES" spc="-4" dirty="0">
                <a:solidFill>
                  <a:prstClr val="black"/>
                </a:solidFill>
                <a:latin typeface="Calibri"/>
                <a:cs typeface="Calibri"/>
              </a:rPr>
              <a:t> </a:t>
            </a:r>
            <a:r>
              <a:rPr lang="es-ES" spc="-9" dirty="0">
                <a:solidFill>
                  <a:prstClr val="black"/>
                </a:solidFill>
                <a:latin typeface="Calibri"/>
                <a:cs typeface="Calibri"/>
              </a:rPr>
              <a:t>Esperanza </a:t>
            </a:r>
            <a:r>
              <a:rPr lang="es-ES" spc="-13" dirty="0">
                <a:solidFill>
                  <a:prstClr val="black"/>
                </a:solidFill>
                <a:latin typeface="Calibri"/>
                <a:cs typeface="Calibri"/>
              </a:rPr>
              <a:t>de </a:t>
            </a:r>
            <a:r>
              <a:rPr lang="es-ES" spc="-9" dirty="0">
                <a:solidFill>
                  <a:prstClr val="black"/>
                </a:solidFill>
                <a:latin typeface="Calibri"/>
                <a:cs typeface="Calibri"/>
              </a:rPr>
              <a:t>vida del control 13.3</a:t>
            </a:r>
            <a:r>
              <a:rPr lang="es-ES" spc="-4" dirty="0">
                <a:solidFill>
                  <a:prstClr val="black"/>
                </a:solidFill>
                <a:latin typeface="Calibri"/>
                <a:cs typeface="Calibri"/>
              </a:rPr>
              <a:t> </a:t>
            </a:r>
            <a:r>
              <a:rPr lang="es-ES" spc="-9" dirty="0">
                <a:solidFill>
                  <a:prstClr val="black"/>
                </a:solidFill>
                <a:latin typeface="Calibri"/>
                <a:cs typeface="Calibri"/>
              </a:rPr>
              <a:t>días</a:t>
            </a:r>
            <a:endParaRPr lang="es-ES" dirty="0">
              <a:solidFill>
                <a:prstClr val="black"/>
              </a:solidFill>
              <a:latin typeface="Calibri"/>
              <a:cs typeface="Calibri"/>
            </a:endParaRPr>
          </a:p>
          <a:p>
            <a:pPr marL="369789" defTabSz="819047"/>
            <a:r>
              <a:rPr lang="es-ES" spc="-9" dirty="0">
                <a:solidFill>
                  <a:prstClr val="black"/>
                </a:solidFill>
                <a:latin typeface="Calibri"/>
                <a:cs typeface="Calibri"/>
              </a:rPr>
              <a:t>Esperanza </a:t>
            </a:r>
            <a:r>
              <a:rPr lang="es-ES" spc="-13" dirty="0">
                <a:solidFill>
                  <a:prstClr val="black"/>
                </a:solidFill>
                <a:latin typeface="Calibri"/>
                <a:cs typeface="Calibri"/>
              </a:rPr>
              <a:t>de </a:t>
            </a:r>
            <a:r>
              <a:rPr lang="es-ES" spc="-9" dirty="0">
                <a:solidFill>
                  <a:prstClr val="black"/>
                </a:solidFill>
                <a:latin typeface="Calibri"/>
                <a:cs typeface="Calibri"/>
              </a:rPr>
              <a:t>vida tratados con </a:t>
            </a:r>
            <a:r>
              <a:rPr lang="es-ES" spc="-13" dirty="0">
                <a:solidFill>
                  <a:prstClr val="black"/>
                </a:solidFill>
                <a:latin typeface="Calibri"/>
                <a:cs typeface="Calibri"/>
              </a:rPr>
              <a:t>KSM-66 </a:t>
            </a:r>
            <a:r>
              <a:rPr lang="es-ES" spc="4" dirty="0">
                <a:solidFill>
                  <a:prstClr val="black"/>
                </a:solidFill>
                <a:latin typeface="Calibri"/>
                <a:cs typeface="Calibri"/>
              </a:rPr>
              <a:t> </a:t>
            </a:r>
            <a:r>
              <a:rPr lang="es-ES" spc="-9" dirty="0">
                <a:solidFill>
                  <a:prstClr val="black"/>
                </a:solidFill>
                <a:latin typeface="Calibri"/>
                <a:cs typeface="Calibri"/>
              </a:rPr>
              <a:t>–</a:t>
            </a:r>
            <a:r>
              <a:rPr lang="es-ES" dirty="0">
                <a:solidFill>
                  <a:prstClr val="black"/>
                </a:solidFill>
                <a:latin typeface="Calibri"/>
                <a:cs typeface="Calibri"/>
              </a:rPr>
              <a:t> </a:t>
            </a:r>
            <a:r>
              <a:rPr lang="es-ES" spc="-9" dirty="0">
                <a:solidFill>
                  <a:prstClr val="black"/>
                </a:solidFill>
                <a:latin typeface="Calibri"/>
                <a:cs typeface="Calibri"/>
              </a:rPr>
              <a:t>16.3</a:t>
            </a:r>
            <a:r>
              <a:rPr lang="es-ES" spc="-4" dirty="0">
                <a:solidFill>
                  <a:prstClr val="black"/>
                </a:solidFill>
                <a:latin typeface="Calibri"/>
                <a:cs typeface="Calibri"/>
              </a:rPr>
              <a:t> </a:t>
            </a:r>
            <a:r>
              <a:rPr lang="es-ES" spc="-9" dirty="0">
                <a:solidFill>
                  <a:prstClr val="black"/>
                </a:solidFill>
                <a:latin typeface="Calibri"/>
                <a:cs typeface="Calibri"/>
              </a:rPr>
              <a:t>días</a:t>
            </a:r>
            <a:endParaRPr lang="es-ES" dirty="0">
              <a:solidFill>
                <a:prstClr val="black"/>
              </a:solidFill>
              <a:latin typeface="Calibri"/>
              <a:cs typeface="Calibri"/>
            </a:endParaRPr>
          </a:p>
          <a:p>
            <a:pPr marL="329904" indent="-318509" defTabSz="819047">
              <a:spcBef>
                <a:spcPts val="1041"/>
              </a:spcBef>
              <a:buClr>
                <a:srgbClr val="B52024"/>
              </a:buClr>
              <a:buFont typeface="Calibri"/>
              <a:buChar char="•"/>
              <a:tabLst>
                <a:tab pos="330473" algn="l"/>
              </a:tabLst>
            </a:pPr>
            <a:r>
              <a:rPr lang="es-ES" spc="-13" dirty="0">
                <a:solidFill>
                  <a:prstClr val="black"/>
                </a:solidFill>
                <a:latin typeface="Calibri"/>
                <a:cs typeface="Calibri"/>
              </a:rPr>
              <a:t>aumento </a:t>
            </a:r>
            <a:r>
              <a:rPr lang="es-ES" spc="-9" dirty="0">
                <a:solidFill>
                  <a:prstClr val="black"/>
                </a:solidFill>
                <a:latin typeface="Calibri"/>
                <a:cs typeface="Calibri"/>
              </a:rPr>
              <a:t>del </a:t>
            </a:r>
            <a:r>
              <a:rPr lang="es-ES" spc="-13" dirty="0">
                <a:solidFill>
                  <a:prstClr val="black"/>
                </a:solidFill>
                <a:latin typeface="Calibri"/>
                <a:cs typeface="Calibri"/>
              </a:rPr>
              <a:t>35% en </a:t>
            </a:r>
            <a:r>
              <a:rPr lang="es-ES" spc="-9" dirty="0">
                <a:solidFill>
                  <a:prstClr val="black"/>
                </a:solidFill>
                <a:latin typeface="Calibri"/>
                <a:cs typeface="Calibri"/>
              </a:rPr>
              <a:t>el calor</a:t>
            </a:r>
            <a:r>
              <a:rPr lang="es-ES" spc="-18" dirty="0">
                <a:solidFill>
                  <a:prstClr val="black"/>
                </a:solidFill>
                <a:latin typeface="SimSun"/>
                <a:cs typeface="SimSun"/>
              </a:rPr>
              <a:t>‐</a:t>
            </a:r>
            <a:r>
              <a:rPr lang="es-ES" spc="-9" dirty="0">
                <a:solidFill>
                  <a:prstClr val="black"/>
                </a:solidFill>
                <a:latin typeface="Calibri"/>
                <a:cs typeface="Calibri"/>
              </a:rPr>
              <a:t>tolerancia </a:t>
            </a:r>
            <a:r>
              <a:rPr lang="es-ES" spc="-13" dirty="0">
                <a:solidFill>
                  <a:prstClr val="black"/>
                </a:solidFill>
                <a:latin typeface="Calibri"/>
                <a:cs typeface="Calibri"/>
              </a:rPr>
              <a:t>en 35</a:t>
            </a:r>
            <a:r>
              <a:rPr lang="es-ES" sz="1700" spc="-20" baseline="25641" dirty="0">
                <a:solidFill>
                  <a:prstClr val="black"/>
                </a:solidFill>
                <a:latin typeface="Calibri"/>
                <a:cs typeface="Calibri"/>
              </a:rPr>
              <a:t>0</a:t>
            </a:r>
            <a:r>
              <a:rPr lang="es-ES" spc="-13" dirty="0">
                <a:solidFill>
                  <a:prstClr val="black"/>
                </a:solidFill>
                <a:latin typeface="Calibri"/>
                <a:cs typeface="Calibri"/>
              </a:rPr>
              <a:t>C</a:t>
            </a:r>
            <a:endParaRPr lang="es-ES" dirty="0">
              <a:solidFill>
                <a:prstClr val="black"/>
              </a:solidFill>
              <a:latin typeface="Calibri"/>
              <a:cs typeface="Calibri"/>
            </a:endParaRPr>
          </a:p>
          <a:p>
            <a:pPr marL="329904" indent="-318509" defTabSz="819047">
              <a:spcBef>
                <a:spcPts val="879"/>
              </a:spcBef>
              <a:buClr>
                <a:srgbClr val="B52024"/>
              </a:buClr>
              <a:buFont typeface="Calibri"/>
              <a:buChar char="•"/>
              <a:tabLst>
                <a:tab pos="330473" algn="l"/>
              </a:tabLst>
            </a:pPr>
            <a:r>
              <a:rPr lang="es-ES" spc="-9" dirty="0">
                <a:solidFill>
                  <a:prstClr val="black"/>
                </a:solidFill>
                <a:latin typeface="Calibri"/>
                <a:cs typeface="Calibri"/>
              </a:rPr>
              <a:t>Locomoción </a:t>
            </a:r>
            <a:r>
              <a:rPr lang="es-ES" spc="-13" dirty="0">
                <a:solidFill>
                  <a:prstClr val="black"/>
                </a:solidFill>
                <a:latin typeface="Calibri"/>
                <a:cs typeface="Calibri"/>
              </a:rPr>
              <a:t>más </a:t>
            </a:r>
            <a:r>
              <a:rPr lang="es-ES" spc="-9" dirty="0">
                <a:solidFill>
                  <a:prstClr val="black"/>
                </a:solidFill>
                <a:latin typeface="Calibri"/>
                <a:cs typeface="Calibri"/>
              </a:rPr>
              <a:t>activa y </a:t>
            </a:r>
            <a:r>
              <a:rPr lang="es-ES" spc="-13" dirty="0">
                <a:solidFill>
                  <a:prstClr val="black"/>
                </a:solidFill>
                <a:latin typeface="Calibri"/>
                <a:cs typeface="Calibri"/>
              </a:rPr>
              <a:t>mayor bombeo </a:t>
            </a:r>
            <a:r>
              <a:rPr lang="es-ES" spc="-9" dirty="0" err="1">
                <a:solidFill>
                  <a:prstClr val="black"/>
                </a:solidFill>
                <a:latin typeface="Calibri"/>
                <a:cs typeface="Calibri"/>
              </a:rPr>
              <a:t>faringeo</a:t>
            </a:r>
            <a:r>
              <a:rPr lang="es-ES" spc="-9" dirty="0">
                <a:solidFill>
                  <a:prstClr val="black"/>
                </a:solidFill>
                <a:latin typeface="Calibri"/>
                <a:cs typeface="Calibri"/>
              </a:rPr>
              <a:t> y </a:t>
            </a:r>
            <a:r>
              <a:rPr lang="es-ES" spc="-13" dirty="0">
                <a:solidFill>
                  <a:prstClr val="black"/>
                </a:solidFill>
                <a:latin typeface="Calibri"/>
                <a:cs typeface="Calibri"/>
              </a:rPr>
              <a:t>edad más </a:t>
            </a:r>
            <a:r>
              <a:rPr lang="es-ES" spc="-9" dirty="0">
                <a:solidFill>
                  <a:prstClr val="black"/>
                </a:solidFill>
                <a:latin typeface="Calibri"/>
                <a:cs typeface="Calibri"/>
              </a:rPr>
              <a:t>avanzada</a:t>
            </a:r>
            <a:endParaRPr lang="es-ES" dirty="0">
              <a:solidFill>
                <a:prstClr val="black"/>
              </a:solidFill>
              <a:latin typeface="Calibri"/>
              <a:cs typeface="Calibri"/>
            </a:endParaRPr>
          </a:p>
        </p:txBody>
      </p:sp>
      <p:sp>
        <p:nvSpPr>
          <p:cNvPr id="3" name="2 Marcador de pie de página"/>
          <p:cNvSpPr>
            <a:spLocks noGrp="1"/>
          </p:cNvSpPr>
          <p:nvPr>
            <p:ph type="ftr" sz="quarter" idx="11"/>
          </p:nvPr>
        </p:nvSpPr>
        <p:spPr/>
        <p:txBody>
          <a:bodyPr/>
          <a:lstStyle/>
          <a:p>
            <a:pPr marL="11377"/>
            <a:r>
              <a:rPr lang="es-ES" spc="-13"/>
              <a:t>Documento estrictamente reservado a los profesionales de la salud</a:t>
            </a:r>
            <a:endParaRPr lang="es-ES" spc="-13" dirty="0"/>
          </a:p>
        </p:txBody>
      </p:sp>
    </p:spTree>
    <p:extLst>
      <p:ext uri="{BB962C8B-B14F-4D97-AF65-F5344CB8AC3E}">
        <p14:creationId xmlns:p14="http://schemas.microsoft.com/office/powerpoint/2010/main" val="48992090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2156029652"/>
              </p:ext>
            </p:extLst>
          </p:nvPr>
        </p:nvGraphicFramePr>
        <p:xfrm>
          <a:off x="1228149" y="268943"/>
          <a:ext cx="6756977" cy="7694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object 4"/>
          <p:cNvSpPr/>
          <p:nvPr/>
        </p:nvSpPr>
        <p:spPr>
          <a:xfrm>
            <a:off x="2147454" y="2017058"/>
            <a:ext cx="4918364" cy="3611208"/>
          </a:xfrm>
          <a:prstGeom prst="rect">
            <a:avLst/>
          </a:prstGeom>
          <a:blipFill>
            <a:blip r:embed="rId8" cstate="print"/>
            <a:stretch>
              <a:fillRect/>
            </a:stretch>
          </a:blipFill>
        </p:spPr>
        <p:txBody>
          <a:bodyPr wrap="square" lIns="0" tIns="0" rIns="0" bIns="0" rtlCol="0"/>
          <a:lstStyle/>
          <a:p>
            <a:pPr defTabSz="819047"/>
            <a:endParaRPr>
              <a:solidFill>
                <a:prstClr val="black"/>
              </a:solidFill>
            </a:endParaRPr>
          </a:p>
        </p:txBody>
      </p:sp>
      <p:sp>
        <p:nvSpPr>
          <p:cNvPr id="3" name="2 Marcador de pie de página"/>
          <p:cNvSpPr>
            <a:spLocks noGrp="1"/>
          </p:cNvSpPr>
          <p:nvPr>
            <p:ph type="ftr" sz="quarter" idx="5"/>
          </p:nvPr>
        </p:nvSpPr>
        <p:spPr>
          <a:xfrm>
            <a:off x="304800" y="6410848"/>
            <a:ext cx="7651576" cy="365760"/>
          </a:xfrm>
        </p:spPr>
        <p:txBody>
          <a:bodyPr/>
          <a:lstStyle/>
          <a:p>
            <a:pPr marL="11377"/>
            <a:r>
              <a:rPr lang="es-ES" sz="1000" spc="-13" dirty="0">
                <a:solidFill>
                  <a:prstClr val="white"/>
                </a:solidFill>
              </a:rPr>
              <a:t>Documento estrictamente reservado a los profesionales de la salud</a:t>
            </a:r>
          </a:p>
        </p:txBody>
      </p:sp>
    </p:spTree>
    <p:extLst>
      <p:ext uri="{BB962C8B-B14F-4D97-AF65-F5344CB8AC3E}">
        <p14:creationId xmlns:p14="http://schemas.microsoft.com/office/powerpoint/2010/main" val="195309458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1631763370"/>
              </p:ext>
            </p:extLst>
          </p:nvPr>
        </p:nvGraphicFramePr>
        <p:xfrm>
          <a:off x="765007" y="403413"/>
          <a:ext cx="7270629" cy="6599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object 3"/>
          <p:cNvSpPr txBox="1"/>
          <p:nvPr/>
        </p:nvSpPr>
        <p:spPr>
          <a:xfrm>
            <a:off x="695683" y="1458443"/>
            <a:ext cx="7443932" cy="2215991"/>
          </a:xfrm>
          <a:prstGeom prst="rect">
            <a:avLst/>
          </a:prstGeom>
        </p:spPr>
        <p:txBody>
          <a:bodyPr vert="horz" wrap="square" lIns="0" tIns="0" rIns="0" bIns="0" rtlCol="0">
            <a:spAutoFit/>
          </a:bodyPr>
          <a:lstStyle/>
          <a:p>
            <a:pPr marL="318519" indent="-307142" defTabSz="819047">
              <a:buClr>
                <a:srgbClr val="B52025"/>
              </a:buClr>
              <a:buFont typeface="Calibri"/>
              <a:buChar char="•"/>
              <a:tabLst>
                <a:tab pos="329893" algn="l"/>
              </a:tabLst>
            </a:pPr>
            <a:r>
              <a:rPr lang="es-ES" spc="-9" dirty="0">
                <a:solidFill>
                  <a:prstClr val="black"/>
                </a:solidFill>
                <a:latin typeface="Calibri"/>
                <a:cs typeface="Calibri"/>
              </a:rPr>
              <a:t>Toxicidad aguda - No se encontró Toxicidad hasta 2000 mg / kg de peso corporal</a:t>
            </a:r>
          </a:p>
          <a:p>
            <a:pPr marL="318519" indent="-307142" defTabSz="819047">
              <a:buClr>
                <a:srgbClr val="B52025"/>
              </a:buClr>
              <a:buFont typeface="Calibri"/>
              <a:buChar char="•"/>
              <a:tabLst>
                <a:tab pos="329893" algn="l"/>
              </a:tabLst>
            </a:pPr>
            <a:endParaRPr lang="es-ES" spc="-9" dirty="0">
              <a:solidFill>
                <a:prstClr val="black"/>
              </a:solidFill>
              <a:latin typeface="Calibri"/>
              <a:cs typeface="Calibri"/>
            </a:endParaRPr>
          </a:p>
          <a:p>
            <a:pPr marL="318519" indent="-307142" defTabSz="819047">
              <a:buClr>
                <a:srgbClr val="B52025"/>
              </a:buClr>
              <a:buFont typeface="Calibri"/>
              <a:buChar char="•"/>
              <a:tabLst>
                <a:tab pos="329893" algn="l"/>
              </a:tabLst>
            </a:pPr>
            <a:r>
              <a:rPr lang="es-ES" spc="-9" dirty="0">
                <a:solidFill>
                  <a:prstClr val="black"/>
                </a:solidFill>
                <a:latin typeface="Calibri"/>
                <a:cs typeface="Calibri"/>
              </a:rPr>
              <a:t>Sub - aguda 28 días repetida de toxicidad - No se han encontrado hasta 2000 mg / kg Toxicidad peso corporal</a:t>
            </a:r>
          </a:p>
          <a:p>
            <a:pPr marL="318519" indent="-307142" defTabSz="819047">
              <a:buClr>
                <a:srgbClr val="B52025"/>
              </a:buClr>
              <a:buFont typeface="Calibri"/>
              <a:buChar char="•"/>
              <a:tabLst>
                <a:tab pos="329893" algn="l"/>
              </a:tabLst>
            </a:pPr>
            <a:endParaRPr lang="es-ES" spc="-9" dirty="0">
              <a:solidFill>
                <a:prstClr val="black"/>
              </a:solidFill>
              <a:latin typeface="Calibri"/>
              <a:cs typeface="Calibri"/>
            </a:endParaRPr>
          </a:p>
          <a:p>
            <a:pPr marL="318519" indent="-307142" defTabSz="819047">
              <a:buClr>
                <a:srgbClr val="B52025"/>
              </a:buClr>
              <a:buFont typeface="Calibri"/>
              <a:buChar char="•"/>
              <a:tabLst>
                <a:tab pos="329893" algn="l"/>
              </a:tabLst>
            </a:pPr>
            <a:r>
              <a:rPr lang="es-ES" spc="-9" dirty="0" err="1">
                <a:solidFill>
                  <a:prstClr val="black"/>
                </a:solidFill>
                <a:latin typeface="Calibri"/>
                <a:cs typeface="Calibri"/>
              </a:rPr>
              <a:t>Genotoxicidad</a:t>
            </a:r>
            <a:r>
              <a:rPr lang="es-ES" spc="-9" dirty="0">
                <a:solidFill>
                  <a:prstClr val="black"/>
                </a:solidFill>
                <a:latin typeface="Calibri"/>
                <a:cs typeface="Calibri"/>
              </a:rPr>
              <a:t> (aguda y 28 días repiten orales por </a:t>
            </a:r>
            <a:r>
              <a:rPr lang="es-ES" spc="-9" dirty="0" err="1">
                <a:solidFill>
                  <a:prstClr val="black"/>
                </a:solidFill>
                <a:latin typeface="Calibri"/>
                <a:cs typeface="Calibri"/>
              </a:rPr>
              <a:t>Comet</a:t>
            </a:r>
            <a:r>
              <a:rPr lang="es-ES" spc="-9" dirty="0">
                <a:solidFill>
                  <a:prstClr val="black"/>
                </a:solidFill>
                <a:latin typeface="Calibri"/>
                <a:cs typeface="Calibri"/>
              </a:rPr>
              <a:t> </a:t>
            </a:r>
            <a:r>
              <a:rPr lang="es-ES" spc="-9" dirty="0" err="1">
                <a:solidFill>
                  <a:prstClr val="black"/>
                </a:solidFill>
                <a:latin typeface="Calibri"/>
                <a:cs typeface="Calibri"/>
              </a:rPr>
              <a:t>Assay</a:t>
            </a:r>
            <a:r>
              <a:rPr lang="es-ES" spc="-9" dirty="0">
                <a:solidFill>
                  <a:prstClr val="black"/>
                </a:solidFill>
                <a:latin typeface="Calibri"/>
                <a:cs typeface="Calibri"/>
              </a:rPr>
              <a:t>) – No</a:t>
            </a:r>
          </a:p>
          <a:p>
            <a:pPr marL="11376" defTabSz="819047">
              <a:buClr>
                <a:srgbClr val="B52025"/>
              </a:buClr>
              <a:tabLst>
                <a:tab pos="329893" algn="l"/>
              </a:tabLst>
            </a:pPr>
            <a:r>
              <a:rPr lang="es-ES" spc="-9" dirty="0">
                <a:solidFill>
                  <a:prstClr val="black"/>
                </a:solidFill>
                <a:latin typeface="Calibri"/>
                <a:cs typeface="Calibri"/>
              </a:rPr>
              <a:t>	</a:t>
            </a:r>
            <a:r>
              <a:rPr lang="es-ES" spc="-9" dirty="0" err="1">
                <a:solidFill>
                  <a:prstClr val="black"/>
                </a:solidFill>
                <a:latin typeface="Calibri"/>
                <a:cs typeface="Calibri"/>
              </a:rPr>
              <a:t>mutagénico</a:t>
            </a:r>
            <a:r>
              <a:rPr lang="es-ES" spc="-9" dirty="0">
                <a:solidFill>
                  <a:prstClr val="black"/>
                </a:solidFill>
                <a:latin typeface="Calibri"/>
                <a:cs typeface="Calibri"/>
              </a:rPr>
              <a:t> hasta 2.000 mg / kg de peso corporal</a:t>
            </a:r>
          </a:p>
        </p:txBody>
      </p:sp>
      <p:sp>
        <p:nvSpPr>
          <p:cNvPr id="4" name="3 Marcador de pie de página"/>
          <p:cNvSpPr>
            <a:spLocks noGrp="1"/>
          </p:cNvSpPr>
          <p:nvPr>
            <p:ph type="ftr" sz="quarter" idx="11"/>
          </p:nvPr>
        </p:nvSpPr>
        <p:spPr/>
        <p:txBody>
          <a:bodyPr/>
          <a:lstStyle/>
          <a:p>
            <a:pPr marL="11377"/>
            <a:r>
              <a:rPr lang="es-ES" spc="-13"/>
              <a:t>Documento estrictamente reservado a los profesionales de la salud</a:t>
            </a:r>
            <a:endParaRPr lang="es-ES" spc="-13" dirty="0"/>
          </a:p>
        </p:txBody>
      </p:sp>
    </p:spTree>
    <p:extLst>
      <p:ext uri="{BB962C8B-B14F-4D97-AF65-F5344CB8AC3E}">
        <p14:creationId xmlns:p14="http://schemas.microsoft.com/office/powerpoint/2010/main" val="425027672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174503247"/>
              </p:ext>
            </p:extLst>
          </p:nvPr>
        </p:nvGraphicFramePr>
        <p:xfrm>
          <a:off x="301752" y="228600"/>
          <a:ext cx="8534400" cy="758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Marcador de pie de página"/>
          <p:cNvSpPr>
            <a:spLocks noGrp="1"/>
          </p:cNvSpPr>
          <p:nvPr>
            <p:ph type="ftr" sz="quarter" idx="11"/>
          </p:nvPr>
        </p:nvSpPr>
        <p:spPr/>
        <p:txBody>
          <a:bodyPr/>
          <a:lstStyle/>
          <a:p>
            <a:pPr marL="11377"/>
            <a:r>
              <a:rPr lang="es-ES" spc="-13"/>
              <a:t>Documento estrictamente reservado a los profesionales de la salud</a:t>
            </a:r>
            <a:endParaRPr lang="es-ES" spc="-13" dirty="0"/>
          </a:p>
        </p:txBody>
      </p:sp>
      <p:sp>
        <p:nvSpPr>
          <p:cNvPr id="3" name="2 Marcador de contenido"/>
          <p:cNvSpPr>
            <a:spLocks noGrp="1"/>
          </p:cNvSpPr>
          <p:nvPr>
            <p:ph sz="quarter" idx="1"/>
          </p:nvPr>
        </p:nvSpPr>
        <p:spPr/>
        <p:txBody>
          <a:bodyPr/>
          <a:lstStyle/>
          <a:p>
            <a:r>
              <a:rPr lang="es-ES" dirty="0" smtClean="0"/>
              <a:t>Contraindicada</a:t>
            </a:r>
          </a:p>
          <a:p>
            <a:pPr lvl="1"/>
            <a:r>
              <a:rPr lang="es-ES" dirty="0" smtClean="0"/>
              <a:t> en embarazadas y  o en periodo de lactancia.</a:t>
            </a:r>
          </a:p>
          <a:p>
            <a:pPr lvl="1"/>
            <a:r>
              <a:rPr lang="es-ES" dirty="0" smtClean="0"/>
              <a:t>Pacientes Hipertiroideos</a:t>
            </a:r>
          </a:p>
          <a:p>
            <a:pPr lvl="1"/>
            <a:r>
              <a:rPr lang="es-ES" dirty="0" smtClean="0"/>
              <a:t>Pacientes con úlceras péptica</a:t>
            </a:r>
          </a:p>
          <a:p>
            <a:endParaRPr lang="es-ES" dirty="0" smtClean="0"/>
          </a:p>
          <a:p>
            <a:r>
              <a:rPr lang="es-ES" dirty="0" smtClean="0"/>
              <a:t>Interacciones :</a:t>
            </a:r>
          </a:p>
          <a:p>
            <a:pPr lvl="1"/>
            <a:r>
              <a:rPr lang="es-ES" dirty="0" smtClean="0"/>
              <a:t>Puede aumentar el efecto de ansiolíticos</a:t>
            </a:r>
          </a:p>
          <a:p>
            <a:pPr lvl="1"/>
            <a:r>
              <a:rPr lang="es-ES" dirty="0" smtClean="0"/>
              <a:t>Puede aumentar los efectos de los antidepresivos</a:t>
            </a:r>
          </a:p>
          <a:p>
            <a:pPr lvl="1"/>
            <a:r>
              <a:rPr lang="es-ES" dirty="0" smtClean="0"/>
              <a:t>Puede disminuir los efectos de los inmunosupresores</a:t>
            </a:r>
            <a:endParaRPr lang="es-ES" dirty="0"/>
          </a:p>
        </p:txBody>
      </p:sp>
    </p:spTree>
    <p:extLst>
      <p:ext uri="{BB962C8B-B14F-4D97-AF65-F5344CB8AC3E}">
        <p14:creationId xmlns:p14="http://schemas.microsoft.com/office/powerpoint/2010/main" val="2317431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CuadroTexto"/>
          <p:cNvSpPr txBox="1"/>
          <p:nvPr/>
        </p:nvSpPr>
        <p:spPr>
          <a:xfrm>
            <a:off x="1039091" y="403414"/>
            <a:ext cx="6650182" cy="913707"/>
          </a:xfrm>
          <a:prstGeom prst="rect">
            <a:avLst/>
          </a:prstGeom>
          <a:noFill/>
        </p:spPr>
        <p:txBody>
          <a:bodyPr wrap="square" lIns="81912" tIns="40955" rIns="81912" bIns="40955" rtlCol="0">
            <a:spAutoFit/>
          </a:bodyPr>
          <a:lstStyle/>
          <a:p>
            <a:pPr defTabSz="819047"/>
            <a:r>
              <a:rPr lang="es-ES" dirty="0">
                <a:solidFill>
                  <a:prstClr val="black"/>
                </a:solidFill>
              </a:rPr>
              <a:t>Efectos secundarios</a:t>
            </a:r>
          </a:p>
          <a:p>
            <a:pPr defTabSz="819047"/>
            <a:r>
              <a:rPr lang="es-ES" dirty="0" err="1">
                <a:solidFill>
                  <a:prstClr val="black"/>
                </a:solidFill>
              </a:rPr>
              <a:t>Aswagandha</a:t>
            </a:r>
            <a:r>
              <a:rPr lang="es-ES" dirty="0">
                <a:solidFill>
                  <a:prstClr val="black"/>
                </a:solidFill>
              </a:rPr>
              <a:t>, ¿el mejor </a:t>
            </a:r>
            <a:r>
              <a:rPr lang="es-ES" dirty="0" err="1">
                <a:solidFill>
                  <a:prstClr val="black"/>
                </a:solidFill>
              </a:rPr>
              <a:t>adaptógeno</a:t>
            </a:r>
            <a:r>
              <a:rPr lang="es-ES" dirty="0">
                <a:solidFill>
                  <a:prstClr val="black"/>
                </a:solidFill>
              </a:rPr>
              <a:t>?</a:t>
            </a:r>
          </a:p>
          <a:p>
            <a:pPr defTabSz="819047"/>
            <a:endParaRPr lang="es-ES" dirty="0">
              <a:solidFill>
                <a:prstClr val="black"/>
              </a:solidFill>
            </a:endParaRPr>
          </a:p>
        </p:txBody>
      </p:sp>
      <p:sp>
        <p:nvSpPr>
          <p:cNvPr id="3" name="2 CuadroTexto"/>
          <p:cNvSpPr txBox="1"/>
          <p:nvPr/>
        </p:nvSpPr>
        <p:spPr>
          <a:xfrm>
            <a:off x="1039091" y="1949833"/>
            <a:ext cx="6650182" cy="1467704"/>
          </a:xfrm>
          <a:prstGeom prst="rect">
            <a:avLst/>
          </a:prstGeom>
          <a:noFill/>
        </p:spPr>
        <p:txBody>
          <a:bodyPr wrap="square" lIns="81912" tIns="40955" rIns="81912" bIns="40955" rtlCol="0">
            <a:spAutoFit/>
          </a:bodyPr>
          <a:lstStyle/>
          <a:p>
            <a:pPr algn="just" defTabSz="819047"/>
            <a:endParaRPr lang="es-ES" dirty="0">
              <a:solidFill>
                <a:prstClr val="black"/>
              </a:solidFill>
            </a:endParaRPr>
          </a:p>
          <a:p>
            <a:pPr algn="just" defTabSz="819047"/>
            <a:r>
              <a:rPr lang="es-ES" dirty="0">
                <a:solidFill>
                  <a:prstClr val="black"/>
                </a:solidFill>
                <a:latin typeface="Calibri" pitchFamily="34" charset="0"/>
              </a:rPr>
              <a:t>Los estudios de toxicidad revelan que la </a:t>
            </a:r>
            <a:r>
              <a:rPr lang="es-ES" dirty="0" err="1">
                <a:solidFill>
                  <a:prstClr val="black"/>
                </a:solidFill>
                <a:latin typeface="Calibri" pitchFamily="34" charset="0"/>
              </a:rPr>
              <a:t>Ashwagandha</a:t>
            </a:r>
            <a:r>
              <a:rPr lang="es-ES" dirty="0">
                <a:solidFill>
                  <a:prstClr val="black"/>
                </a:solidFill>
                <a:latin typeface="Calibri" pitchFamily="34" charset="0"/>
              </a:rPr>
              <a:t> es una sustancia segura carente totalmente de efectos secundarios, cumpliendo así una condición básica que podría situarla como el </a:t>
            </a:r>
            <a:r>
              <a:rPr lang="es-ES" dirty="0" err="1">
                <a:solidFill>
                  <a:prstClr val="black"/>
                </a:solidFill>
                <a:latin typeface="Calibri" pitchFamily="34" charset="0"/>
              </a:rPr>
              <a:t>adaptógeno</a:t>
            </a:r>
            <a:r>
              <a:rPr lang="es-ES" dirty="0">
                <a:solidFill>
                  <a:prstClr val="black"/>
                </a:solidFill>
                <a:latin typeface="Calibri" pitchFamily="34" charset="0"/>
              </a:rPr>
              <a:t> ideal.</a:t>
            </a:r>
          </a:p>
        </p:txBody>
      </p:sp>
      <p:sp>
        <p:nvSpPr>
          <p:cNvPr id="4" name="3 Marcador de pie de página"/>
          <p:cNvSpPr>
            <a:spLocks noGrp="1"/>
          </p:cNvSpPr>
          <p:nvPr>
            <p:ph type="ftr" sz="quarter" idx="5"/>
          </p:nvPr>
        </p:nvSpPr>
        <p:spPr>
          <a:xfrm>
            <a:off x="304800" y="6410848"/>
            <a:ext cx="7723584" cy="365760"/>
          </a:xfrm>
        </p:spPr>
        <p:txBody>
          <a:bodyPr/>
          <a:lstStyle/>
          <a:p>
            <a:pPr marL="11377"/>
            <a:r>
              <a:rPr lang="es-ES" sz="1100" spc="-13" dirty="0">
                <a:solidFill>
                  <a:prstClr val="white"/>
                </a:solidFill>
              </a:rPr>
              <a:t>Documento estrictamente reservado a los profesionales de la salud</a:t>
            </a:r>
          </a:p>
        </p:txBody>
      </p:sp>
    </p:spTree>
    <p:extLst>
      <p:ext uri="{BB962C8B-B14F-4D97-AF65-F5344CB8AC3E}">
        <p14:creationId xmlns:p14="http://schemas.microsoft.com/office/powerpoint/2010/main" val="9890145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3760148221"/>
              </p:ext>
            </p:extLst>
          </p:nvPr>
        </p:nvGraphicFramePr>
        <p:xfrm>
          <a:off x="301752" y="228600"/>
          <a:ext cx="8534400" cy="758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Marcador de pie de página"/>
          <p:cNvSpPr>
            <a:spLocks noGrp="1"/>
          </p:cNvSpPr>
          <p:nvPr>
            <p:ph type="ftr" sz="quarter" idx="11"/>
          </p:nvPr>
        </p:nvSpPr>
        <p:spPr/>
        <p:txBody>
          <a:bodyPr/>
          <a:lstStyle/>
          <a:p>
            <a:pPr marL="11377"/>
            <a:r>
              <a:rPr lang="es-ES" spc="-13"/>
              <a:t>Documento estrictamente reservado a los profesionales de la salud</a:t>
            </a:r>
            <a:endParaRPr lang="es-ES" spc="-13" dirty="0"/>
          </a:p>
        </p:txBody>
      </p:sp>
      <p:pic>
        <p:nvPicPr>
          <p:cNvPr id="2" name="1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840182" y="1479177"/>
            <a:ext cx="3463636" cy="2823882"/>
          </a:xfrm>
          <a:prstGeom prst="rect">
            <a:avLst/>
          </a:prstGeom>
        </p:spPr>
      </p:pic>
      <p:sp>
        <p:nvSpPr>
          <p:cNvPr id="12" name="11 CuadroTexto"/>
          <p:cNvSpPr txBox="1"/>
          <p:nvPr/>
        </p:nvSpPr>
        <p:spPr>
          <a:xfrm>
            <a:off x="784108" y="4572000"/>
            <a:ext cx="6996545" cy="2575841"/>
          </a:xfrm>
          <a:prstGeom prst="rect">
            <a:avLst/>
          </a:prstGeom>
          <a:noFill/>
        </p:spPr>
        <p:txBody>
          <a:bodyPr wrap="square" lIns="82048" tIns="41025" rIns="82048" bIns="41025" rtlCol="0">
            <a:spAutoFit/>
          </a:bodyPr>
          <a:lstStyle/>
          <a:p>
            <a:pPr defTabSz="818759"/>
            <a:r>
              <a:rPr lang="es-ES" dirty="0">
                <a:solidFill>
                  <a:prstClr val="black"/>
                </a:solidFill>
                <a:latin typeface="Calibri" pitchFamily="34" charset="0"/>
              </a:rPr>
              <a:t>100 % de origen natural</a:t>
            </a:r>
          </a:p>
          <a:p>
            <a:pPr defTabSz="818759"/>
            <a:r>
              <a:rPr lang="es-ES" dirty="0" err="1">
                <a:solidFill>
                  <a:prstClr val="black"/>
                </a:solidFill>
                <a:latin typeface="Calibri" pitchFamily="34" charset="0"/>
              </a:rPr>
              <a:t>Microencapsulada</a:t>
            </a:r>
            <a:r>
              <a:rPr lang="es-ES" dirty="0">
                <a:solidFill>
                  <a:prstClr val="black"/>
                </a:solidFill>
                <a:latin typeface="Calibri" pitchFamily="34" charset="0"/>
              </a:rPr>
              <a:t> en una cápsula de aceite vegetal para que pueda llegar al duodeno sin verse afectado por el </a:t>
            </a:r>
            <a:r>
              <a:rPr lang="es-ES" dirty="0" err="1">
                <a:solidFill>
                  <a:prstClr val="black"/>
                </a:solidFill>
                <a:latin typeface="Calibri" pitchFamily="34" charset="0"/>
              </a:rPr>
              <a:t>ph</a:t>
            </a:r>
            <a:r>
              <a:rPr lang="es-ES" dirty="0">
                <a:solidFill>
                  <a:prstClr val="black"/>
                </a:solidFill>
                <a:latin typeface="Calibri" pitchFamily="34" charset="0"/>
              </a:rPr>
              <a:t> del sistema digestivo.</a:t>
            </a:r>
          </a:p>
          <a:p>
            <a:pPr defTabSz="818759"/>
            <a:r>
              <a:rPr lang="es-ES" dirty="0">
                <a:solidFill>
                  <a:prstClr val="black"/>
                </a:solidFill>
                <a:latin typeface="Calibri" pitchFamily="34" charset="0"/>
              </a:rPr>
              <a:t>Los </a:t>
            </a:r>
            <a:r>
              <a:rPr lang="es-ES" dirty="0" err="1">
                <a:solidFill>
                  <a:prstClr val="black"/>
                </a:solidFill>
                <a:latin typeface="Calibri" pitchFamily="34" charset="0"/>
              </a:rPr>
              <a:t>microgránulos</a:t>
            </a:r>
            <a:r>
              <a:rPr lang="es-ES" dirty="0">
                <a:solidFill>
                  <a:prstClr val="black"/>
                </a:solidFill>
                <a:latin typeface="Calibri" pitchFamily="34" charset="0"/>
              </a:rPr>
              <a:t> contienen otros ingredientes que componen el </a:t>
            </a:r>
            <a:r>
              <a:rPr lang="es-ES" dirty="0" err="1">
                <a:solidFill>
                  <a:prstClr val="black"/>
                </a:solidFill>
                <a:latin typeface="Calibri" pitchFamily="34" charset="0"/>
              </a:rPr>
              <a:t>cocKtel</a:t>
            </a:r>
            <a:r>
              <a:rPr lang="es-ES" dirty="0">
                <a:solidFill>
                  <a:prstClr val="black"/>
                </a:solidFill>
                <a:latin typeface="Calibri" pitchFamily="34" charset="0"/>
              </a:rPr>
              <a:t> de antioxidantes que se encuentran de forma natural en la pulpa del </a:t>
            </a:r>
            <a:r>
              <a:rPr lang="es-ES" dirty="0" err="1">
                <a:solidFill>
                  <a:prstClr val="black"/>
                </a:solidFill>
                <a:latin typeface="Calibri" pitchFamily="34" charset="0"/>
              </a:rPr>
              <a:t>melon</a:t>
            </a:r>
            <a:r>
              <a:rPr lang="es-ES" dirty="0">
                <a:solidFill>
                  <a:prstClr val="black"/>
                </a:solidFill>
                <a:latin typeface="Calibri" pitchFamily="34" charset="0"/>
              </a:rPr>
              <a:t> (catalasa, </a:t>
            </a:r>
            <a:r>
              <a:rPr lang="es-ES" dirty="0" err="1">
                <a:solidFill>
                  <a:prstClr val="black"/>
                </a:solidFill>
                <a:latin typeface="Calibri" pitchFamily="34" charset="0"/>
              </a:rPr>
              <a:t>glutation</a:t>
            </a:r>
            <a:r>
              <a:rPr lang="es-ES" dirty="0">
                <a:solidFill>
                  <a:prstClr val="black"/>
                </a:solidFill>
                <a:latin typeface="Calibri" pitchFamily="34" charset="0"/>
              </a:rPr>
              <a:t> peroxidasa , vitaminas , carotenoides, selenio y acido </a:t>
            </a:r>
            <a:r>
              <a:rPr lang="es-ES" dirty="0" err="1">
                <a:solidFill>
                  <a:prstClr val="black"/>
                </a:solidFill>
                <a:latin typeface="Calibri" pitchFamily="34" charset="0"/>
              </a:rPr>
              <a:t>lipoíco</a:t>
            </a:r>
            <a:r>
              <a:rPr lang="es-ES" dirty="0">
                <a:solidFill>
                  <a:prstClr val="black"/>
                </a:solidFill>
                <a:latin typeface="Calibri" pitchFamily="34" charset="0"/>
              </a:rPr>
              <a:t>)</a:t>
            </a:r>
          </a:p>
          <a:p>
            <a:pPr defTabSz="818759"/>
            <a:endParaRPr lang="es-ES" dirty="0">
              <a:solidFill>
                <a:prstClr val="black"/>
              </a:solidFill>
            </a:endParaRPr>
          </a:p>
          <a:p>
            <a:pPr defTabSz="818759"/>
            <a:endParaRPr lang="es-ES" dirty="0">
              <a:solidFill>
                <a:prstClr val="black"/>
              </a:solidFill>
            </a:endParaRPr>
          </a:p>
        </p:txBody>
      </p:sp>
    </p:spTree>
    <p:extLst>
      <p:ext uri="{BB962C8B-B14F-4D97-AF65-F5344CB8AC3E}">
        <p14:creationId xmlns:p14="http://schemas.microsoft.com/office/powerpoint/2010/main" val="143344906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3169714186"/>
              </p:ext>
            </p:extLst>
          </p:nvPr>
        </p:nvGraphicFramePr>
        <p:xfrm>
          <a:off x="301752" y="228600"/>
          <a:ext cx="8534400" cy="758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Marcador de pie de página"/>
          <p:cNvSpPr>
            <a:spLocks noGrp="1"/>
          </p:cNvSpPr>
          <p:nvPr>
            <p:ph type="ftr" sz="quarter" idx="11"/>
          </p:nvPr>
        </p:nvSpPr>
        <p:spPr/>
        <p:txBody>
          <a:bodyPr/>
          <a:lstStyle/>
          <a:p>
            <a:pPr marL="11377"/>
            <a:r>
              <a:rPr lang="es-ES" spc="-13"/>
              <a:t>Documento estrictamente reservado a los profesionales de la salud</a:t>
            </a:r>
            <a:endParaRPr lang="es-ES" spc="-13" dirty="0"/>
          </a:p>
        </p:txBody>
      </p:sp>
      <p:sp>
        <p:nvSpPr>
          <p:cNvPr id="3" name="2 Marcador de contenido"/>
          <p:cNvSpPr>
            <a:spLocks noGrp="1"/>
          </p:cNvSpPr>
          <p:nvPr>
            <p:ph sz="quarter" idx="1"/>
          </p:nvPr>
        </p:nvSpPr>
        <p:spPr/>
        <p:txBody>
          <a:bodyPr/>
          <a:lstStyle/>
          <a:p>
            <a:r>
              <a:rPr lang="es-ES" sz="2200" dirty="0">
                <a:latin typeface="Calibri" pitchFamily="34" charset="0"/>
              </a:rPr>
              <a:t>Relación única</a:t>
            </a:r>
          </a:p>
          <a:p>
            <a:r>
              <a:rPr lang="es-ES" sz="2200" dirty="0">
                <a:latin typeface="Calibri" pitchFamily="34" charset="0"/>
              </a:rPr>
              <a:t>Proporciona las 3 </a:t>
            </a:r>
            <a:r>
              <a:rPr lang="es-ES" sz="2200" dirty="0" err="1">
                <a:latin typeface="Calibri" pitchFamily="34" charset="0"/>
              </a:rPr>
              <a:t>isoformas</a:t>
            </a:r>
            <a:r>
              <a:rPr lang="es-ES" sz="2200" dirty="0">
                <a:latin typeface="Calibri" pitchFamily="34" charset="0"/>
              </a:rPr>
              <a:t> existentes en las plantas</a:t>
            </a:r>
          </a:p>
          <a:p>
            <a:endParaRPr lang="es-ES" sz="2200" dirty="0">
              <a:latin typeface="Calibri" pitchFamily="34" charset="0"/>
            </a:endParaRPr>
          </a:p>
          <a:p>
            <a:endParaRPr lang="es-ES" sz="2900" dirty="0">
              <a:latin typeface="Calibri" pitchFamily="34" charset="0"/>
            </a:endParaRPr>
          </a:p>
          <a:p>
            <a:endParaRPr lang="es-ES" dirty="0"/>
          </a:p>
        </p:txBody>
      </p:sp>
      <p:pic>
        <p:nvPicPr>
          <p:cNvPr id="2" name="1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01092" y="2487707"/>
            <a:ext cx="5195455" cy="3571875"/>
          </a:xfrm>
          <a:prstGeom prst="rect">
            <a:avLst/>
          </a:prstGeom>
        </p:spPr>
      </p:pic>
    </p:spTree>
    <p:extLst>
      <p:ext uri="{BB962C8B-B14F-4D97-AF65-F5344CB8AC3E}">
        <p14:creationId xmlns:p14="http://schemas.microsoft.com/office/powerpoint/2010/main" val="108593066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547971304"/>
              </p:ext>
            </p:extLst>
          </p:nvPr>
        </p:nvGraphicFramePr>
        <p:xfrm>
          <a:off x="301752" y="228600"/>
          <a:ext cx="8534400" cy="758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Marcador de pie de página"/>
          <p:cNvSpPr>
            <a:spLocks noGrp="1"/>
          </p:cNvSpPr>
          <p:nvPr>
            <p:ph type="ftr" sz="quarter" idx="11"/>
          </p:nvPr>
        </p:nvSpPr>
        <p:spPr>
          <a:xfrm>
            <a:off x="304801" y="6410848"/>
            <a:ext cx="5860473" cy="365760"/>
          </a:xfrm>
        </p:spPr>
        <p:txBody>
          <a:bodyPr/>
          <a:lstStyle/>
          <a:p>
            <a:pPr marL="11377"/>
            <a:r>
              <a:rPr lang="es-ES" spc="-13" dirty="0"/>
              <a:t>Documento estrictamente reservado a los profesionales de la salud</a:t>
            </a:r>
          </a:p>
        </p:txBody>
      </p:sp>
      <p:sp>
        <p:nvSpPr>
          <p:cNvPr id="3" name="2 Marcador de contenido"/>
          <p:cNvSpPr>
            <a:spLocks noGrp="1"/>
          </p:cNvSpPr>
          <p:nvPr>
            <p:ph sz="quarter" idx="1"/>
          </p:nvPr>
        </p:nvSpPr>
        <p:spPr/>
        <p:txBody>
          <a:bodyPr/>
          <a:lstStyle/>
          <a:p>
            <a:pPr lvl="1"/>
            <a:r>
              <a:rPr lang="es-ES" sz="1700" dirty="0">
                <a:latin typeface="Calibri" pitchFamily="34" charset="0"/>
              </a:rPr>
              <a:t>Método </a:t>
            </a:r>
            <a:r>
              <a:rPr lang="es-ES" sz="1700" dirty="0" err="1">
                <a:latin typeface="Calibri" pitchFamily="34" charset="0"/>
              </a:rPr>
              <a:t>zhou</a:t>
            </a:r>
            <a:r>
              <a:rPr lang="es-ES" sz="1700" dirty="0">
                <a:latin typeface="Calibri" pitchFamily="34" charset="0"/>
              </a:rPr>
              <a:t> &amp; </a:t>
            </a:r>
            <a:r>
              <a:rPr lang="es-ES" sz="1700" dirty="0" err="1">
                <a:latin typeface="Calibri" pitchFamily="34" charset="0"/>
              </a:rPr>
              <a:t>prognom</a:t>
            </a:r>
            <a:r>
              <a:rPr lang="es-ES" sz="1700" dirty="0">
                <a:latin typeface="Calibri" pitchFamily="34" charset="0"/>
              </a:rPr>
              <a:t>  para valorar su actividad enzimática ( </a:t>
            </a:r>
            <a:r>
              <a:rPr lang="es-ES" sz="1700" dirty="0" err="1">
                <a:latin typeface="Calibri" pitchFamily="34" charset="0"/>
              </a:rPr>
              <a:t>sod</a:t>
            </a:r>
            <a:r>
              <a:rPr lang="es-ES" sz="1700" dirty="0">
                <a:latin typeface="Calibri" pitchFamily="34" charset="0"/>
              </a:rPr>
              <a:t>: 15000 IU/gr , catalasa :2140 IU/gr, </a:t>
            </a:r>
            <a:r>
              <a:rPr lang="es-ES" sz="1700" dirty="0" err="1">
                <a:latin typeface="Calibri" pitchFamily="34" charset="0"/>
              </a:rPr>
              <a:t>glutation</a:t>
            </a:r>
            <a:r>
              <a:rPr lang="es-ES" sz="1700" dirty="0">
                <a:latin typeface="Calibri" pitchFamily="34" charset="0"/>
              </a:rPr>
              <a:t> peroxidasa: 214 IU/gr)</a:t>
            </a:r>
          </a:p>
          <a:p>
            <a:pPr lvl="1"/>
            <a:endParaRPr lang="es-ES" sz="1700" dirty="0">
              <a:latin typeface="Calibri" pitchFamily="34" charset="0"/>
            </a:endParaRPr>
          </a:p>
          <a:p>
            <a:pPr marL="0" indent="0">
              <a:buNone/>
            </a:pPr>
            <a:endParaRPr lang="es-ES" sz="2200" dirty="0">
              <a:latin typeface="Calibri" pitchFamily="34" charset="0"/>
            </a:endParaRPr>
          </a:p>
          <a:p>
            <a:endParaRPr lang="es-ES" sz="2900" dirty="0">
              <a:latin typeface="Calibri" pitchFamily="34" charset="0"/>
            </a:endParaRPr>
          </a:p>
          <a:p>
            <a:endParaRPr lang="es-ES" dirty="0"/>
          </a:p>
        </p:txBody>
      </p:sp>
      <p:pic>
        <p:nvPicPr>
          <p:cNvPr id="2" name="1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74274" y="2487707"/>
            <a:ext cx="5195455" cy="3781985"/>
          </a:xfrm>
          <a:prstGeom prst="rect">
            <a:avLst/>
          </a:prstGeom>
        </p:spPr>
      </p:pic>
    </p:spTree>
    <p:extLst>
      <p:ext uri="{BB962C8B-B14F-4D97-AF65-F5344CB8AC3E}">
        <p14:creationId xmlns:p14="http://schemas.microsoft.com/office/powerpoint/2010/main" val="82510196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576357522"/>
              </p:ext>
            </p:extLst>
          </p:nvPr>
        </p:nvGraphicFramePr>
        <p:xfrm>
          <a:off x="301752" y="228600"/>
          <a:ext cx="8534400" cy="758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Marcador de pie de página"/>
          <p:cNvSpPr>
            <a:spLocks noGrp="1"/>
          </p:cNvSpPr>
          <p:nvPr>
            <p:ph type="ftr" sz="quarter" idx="11"/>
          </p:nvPr>
        </p:nvSpPr>
        <p:spPr>
          <a:xfrm>
            <a:off x="304801" y="6410848"/>
            <a:ext cx="5860473" cy="365760"/>
          </a:xfrm>
        </p:spPr>
        <p:txBody>
          <a:bodyPr/>
          <a:lstStyle/>
          <a:p>
            <a:pPr marL="11377"/>
            <a:r>
              <a:rPr lang="es-ES" spc="-13" dirty="0"/>
              <a:t>Documento estrictamente reservado a los profesionales de la salud</a:t>
            </a:r>
          </a:p>
        </p:txBody>
      </p:sp>
      <p:sp>
        <p:nvSpPr>
          <p:cNvPr id="3" name="2 Marcador de contenido"/>
          <p:cNvSpPr>
            <a:spLocks noGrp="1"/>
          </p:cNvSpPr>
          <p:nvPr>
            <p:ph sz="quarter" idx="1"/>
          </p:nvPr>
        </p:nvSpPr>
        <p:spPr/>
        <p:txBody>
          <a:bodyPr/>
          <a:lstStyle/>
          <a:p>
            <a:pPr marL="0" indent="0">
              <a:buNone/>
            </a:pPr>
            <a:endParaRPr lang="es-ES" sz="1700" dirty="0">
              <a:latin typeface="Calibri" pitchFamily="34" charset="0"/>
            </a:endParaRPr>
          </a:p>
          <a:p>
            <a:pPr lvl="1"/>
            <a:endParaRPr lang="es-ES" sz="1700" dirty="0">
              <a:latin typeface="Calibri" pitchFamily="34" charset="0"/>
            </a:endParaRPr>
          </a:p>
          <a:p>
            <a:pPr marL="0" indent="0">
              <a:buNone/>
            </a:pPr>
            <a:endParaRPr lang="es-ES" sz="2200" dirty="0">
              <a:latin typeface="Calibri" pitchFamily="34" charset="0"/>
            </a:endParaRPr>
          </a:p>
          <a:p>
            <a:pPr marL="0" indent="0">
              <a:buNone/>
            </a:pPr>
            <a:endParaRPr lang="es-ES" sz="2900" dirty="0">
              <a:latin typeface="Calibri" pitchFamily="34" charset="0"/>
            </a:endParaRPr>
          </a:p>
          <a:p>
            <a:endParaRPr lang="es-ES" dirty="0"/>
          </a:p>
        </p:txBody>
      </p:sp>
      <p:pic>
        <p:nvPicPr>
          <p:cNvPr id="9" name="8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74274" y="2554941"/>
            <a:ext cx="5195455" cy="3781985"/>
          </a:xfrm>
          <a:prstGeom prst="rect">
            <a:avLst/>
          </a:prstGeom>
        </p:spPr>
      </p:pic>
    </p:spTree>
    <p:extLst>
      <p:ext uri="{BB962C8B-B14F-4D97-AF65-F5344CB8AC3E}">
        <p14:creationId xmlns:p14="http://schemas.microsoft.com/office/powerpoint/2010/main" val="133018268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78584130"/>
              </p:ext>
            </p:extLst>
          </p:nvPr>
        </p:nvGraphicFramePr>
        <p:xfrm>
          <a:off x="301752" y="228600"/>
          <a:ext cx="8534400" cy="758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Marcador de pie de página"/>
          <p:cNvSpPr>
            <a:spLocks noGrp="1"/>
          </p:cNvSpPr>
          <p:nvPr>
            <p:ph type="ftr" sz="quarter" idx="11"/>
          </p:nvPr>
        </p:nvSpPr>
        <p:spPr>
          <a:xfrm>
            <a:off x="304801" y="6410848"/>
            <a:ext cx="5860473" cy="365760"/>
          </a:xfrm>
        </p:spPr>
        <p:txBody>
          <a:bodyPr/>
          <a:lstStyle/>
          <a:p>
            <a:pPr marL="11377"/>
            <a:r>
              <a:rPr lang="es-ES" spc="-13" dirty="0"/>
              <a:t>Documento estrictamente reservado a los profesionales de la salud</a:t>
            </a:r>
          </a:p>
        </p:txBody>
      </p:sp>
      <p:sp>
        <p:nvSpPr>
          <p:cNvPr id="3" name="2 Marcador de contenido"/>
          <p:cNvSpPr>
            <a:spLocks noGrp="1"/>
          </p:cNvSpPr>
          <p:nvPr>
            <p:ph sz="quarter" idx="1"/>
          </p:nvPr>
        </p:nvSpPr>
        <p:spPr/>
        <p:txBody>
          <a:bodyPr/>
          <a:lstStyle/>
          <a:p>
            <a:r>
              <a:rPr lang="es-ES" sz="2200" dirty="0">
                <a:latin typeface="Calibri" pitchFamily="34" charset="0"/>
              </a:rPr>
              <a:t> La suplementación  con SOD B ® induce la expresión de antioxidantes endógenos</a:t>
            </a:r>
            <a:endParaRPr lang="es-ES" sz="1700" dirty="0">
              <a:latin typeface="Calibri" pitchFamily="34" charset="0"/>
            </a:endParaRPr>
          </a:p>
          <a:p>
            <a:pPr lvl="1"/>
            <a:endParaRPr lang="es-ES" sz="1700" dirty="0">
              <a:latin typeface="Calibri" pitchFamily="34" charset="0"/>
            </a:endParaRPr>
          </a:p>
          <a:p>
            <a:pPr marL="0" indent="0">
              <a:buNone/>
            </a:pPr>
            <a:endParaRPr lang="es-ES" sz="2200" dirty="0">
              <a:latin typeface="Calibri" pitchFamily="34" charset="0"/>
            </a:endParaRPr>
          </a:p>
          <a:p>
            <a:pPr marL="0" indent="0">
              <a:buNone/>
            </a:pPr>
            <a:endParaRPr lang="es-ES" sz="2900" dirty="0">
              <a:latin typeface="Calibri" pitchFamily="34" charset="0"/>
            </a:endParaRPr>
          </a:p>
          <a:p>
            <a:endParaRPr lang="es-ES" dirty="0"/>
          </a:p>
        </p:txBody>
      </p:sp>
      <p:pic>
        <p:nvPicPr>
          <p:cNvPr id="2" name="1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70364" y="2286000"/>
            <a:ext cx="5195455" cy="3781985"/>
          </a:xfrm>
          <a:prstGeom prst="rect">
            <a:avLst/>
          </a:prstGeom>
        </p:spPr>
      </p:pic>
    </p:spTree>
    <p:extLst>
      <p:ext uri="{BB962C8B-B14F-4D97-AF65-F5344CB8AC3E}">
        <p14:creationId xmlns:p14="http://schemas.microsoft.com/office/powerpoint/2010/main" val="233979205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3522843500"/>
              </p:ext>
            </p:extLst>
          </p:nvPr>
        </p:nvGraphicFramePr>
        <p:xfrm>
          <a:off x="301752" y="228600"/>
          <a:ext cx="8534400" cy="758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Marcador de pie de página"/>
          <p:cNvSpPr>
            <a:spLocks noGrp="1"/>
          </p:cNvSpPr>
          <p:nvPr>
            <p:ph type="ftr" sz="quarter" idx="11"/>
          </p:nvPr>
        </p:nvSpPr>
        <p:spPr>
          <a:xfrm>
            <a:off x="304801" y="6410848"/>
            <a:ext cx="5860473" cy="365760"/>
          </a:xfrm>
        </p:spPr>
        <p:txBody>
          <a:bodyPr/>
          <a:lstStyle/>
          <a:p>
            <a:pPr marL="11377"/>
            <a:r>
              <a:rPr lang="es-ES" spc="-13" dirty="0"/>
              <a:t>Documento estrictamente reservado a los profesionales de la salud</a:t>
            </a:r>
          </a:p>
        </p:txBody>
      </p:sp>
      <p:sp>
        <p:nvSpPr>
          <p:cNvPr id="3" name="2 Marcador de contenido"/>
          <p:cNvSpPr>
            <a:spLocks noGrp="1"/>
          </p:cNvSpPr>
          <p:nvPr>
            <p:ph sz="quarter" idx="1"/>
          </p:nvPr>
        </p:nvSpPr>
        <p:spPr/>
        <p:txBody>
          <a:bodyPr/>
          <a:lstStyle/>
          <a:p>
            <a:r>
              <a:rPr lang="es-ES" sz="2200" dirty="0">
                <a:latin typeface="Calibri" pitchFamily="34" charset="0"/>
              </a:rPr>
              <a:t> La suplementación  con SOD B ® induce la expresión de antioxidantes endógenos</a:t>
            </a:r>
            <a:endParaRPr lang="es-ES" sz="1700" dirty="0">
              <a:latin typeface="Calibri" pitchFamily="34" charset="0"/>
            </a:endParaRPr>
          </a:p>
          <a:p>
            <a:pPr lvl="1"/>
            <a:endParaRPr lang="es-ES" sz="1700" dirty="0">
              <a:latin typeface="Calibri" pitchFamily="34" charset="0"/>
            </a:endParaRPr>
          </a:p>
          <a:p>
            <a:pPr marL="0" indent="0">
              <a:buNone/>
            </a:pPr>
            <a:endParaRPr lang="es-ES" sz="2200" dirty="0">
              <a:latin typeface="Calibri" pitchFamily="34" charset="0"/>
            </a:endParaRPr>
          </a:p>
          <a:p>
            <a:pPr marL="0" indent="0">
              <a:buNone/>
            </a:pPr>
            <a:endParaRPr lang="es-ES" sz="2900" dirty="0">
              <a:latin typeface="Calibri" pitchFamily="34" charset="0"/>
            </a:endParaRPr>
          </a:p>
          <a:p>
            <a:endParaRPr lang="es-ES" dirty="0"/>
          </a:p>
        </p:txBody>
      </p:sp>
      <p:pic>
        <p:nvPicPr>
          <p:cNvPr id="6" name="5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74274" y="2286000"/>
            <a:ext cx="5195455" cy="3781985"/>
          </a:xfrm>
          <a:prstGeom prst="rect">
            <a:avLst/>
          </a:prstGeom>
        </p:spPr>
      </p:pic>
    </p:spTree>
    <p:extLst>
      <p:ext uri="{BB962C8B-B14F-4D97-AF65-F5344CB8AC3E}">
        <p14:creationId xmlns:p14="http://schemas.microsoft.com/office/powerpoint/2010/main" val="295088703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3275909222"/>
              </p:ext>
            </p:extLst>
          </p:nvPr>
        </p:nvGraphicFramePr>
        <p:xfrm>
          <a:off x="301752" y="228600"/>
          <a:ext cx="8534400" cy="758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Marcador de pie de página"/>
          <p:cNvSpPr>
            <a:spLocks noGrp="1"/>
          </p:cNvSpPr>
          <p:nvPr>
            <p:ph type="ftr" sz="quarter" idx="11"/>
          </p:nvPr>
        </p:nvSpPr>
        <p:spPr>
          <a:xfrm>
            <a:off x="304801" y="6410848"/>
            <a:ext cx="5860473" cy="365760"/>
          </a:xfrm>
        </p:spPr>
        <p:txBody>
          <a:bodyPr/>
          <a:lstStyle/>
          <a:p>
            <a:pPr marL="11377"/>
            <a:r>
              <a:rPr lang="es-ES" spc="-13" dirty="0"/>
              <a:t>Documento estrictamente reservado a los profesionales de la salud</a:t>
            </a:r>
          </a:p>
        </p:txBody>
      </p:sp>
      <p:sp>
        <p:nvSpPr>
          <p:cNvPr id="3" name="2 Marcador de contenido"/>
          <p:cNvSpPr>
            <a:spLocks noGrp="1"/>
          </p:cNvSpPr>
          <p:nvPr>
            <p:ph sz="quarter" idx="1"/>
          </p:nvPr>
        </p:nvSpPr>
        <p:spPr/>
        <p:txBody>
          <a:bodyPr/>
          <a:lstStyle/>
          <a:p>
            <a:r>
              <a:rPr lang="es-ES" sz="1300" dirty="0">
                <a:latin typeface="Calibri" pitchFamily="34" charset="0"/>
              </a:rPr>
              <a:t>Nrf2 factor</a:t>
            </a:r>
          </a:p>
          <a:p>
            <a:pPr marL="0" indent="0">
              <a:buNone/>
            </a:pPr>
            <a:r>
              <a:rPr lang="es-ES" sz="1300" dirty="0">
                <a:latin typeface="Calibri" pitchFamily="34" charset="0"/>
              </a:rPr>
              <a:t>De transcripción</a:t>
            </a:r>
          </a:p>
          <a:p>
            <a:pPr marL="0" indent="0">
              <a:buNone/>
            </a:pPr>
            <a:r>
              <a:rPr lang="es-ES" sz="1300" dirty="0">
                <a:latin typeface="Calibri" pitchFamily="34" charset="0"/>
              </a:rPr>
              <a:t>Que induce la síntesis</a:t>
            </a:r>
          </a:p>
          <a:p>
            <a:pPr marL="0" indent="0">
              <a:buNone/>
            </a:pPr>
            <a:r>
              <a:rPr lang="es-ES" sz="1300" dirty="0">
                <a:latin typeface="Calibri" pitchFamily="34" charset="0"/>
              </a:rPr>
              <a:t> de enzimas antioxidantes</a:t>
            </a:r>
          </a:p>
          <a:p>
            <a:pPr marL="0" indent="0">
              <a:buNone/>
            </a:pPr>
            <a:endParaRPr lang="es-ES" sz="1300" dirty="0">
              <a:latin typeface="Calibri" pitchFamily="34" charset="0"/>
            </a:endParaRPr>
          </a:p>
          <a:p>
            <a:pPr marL="0" indent="0">
              <a:buNone/>
            </a:pPr>
            <a:endParaRPr lang="es-ES" sz="2900" dirty="0">
              <a:latin typeface="Calibri" pitchFamily="34" charset="0"/>
            </a:endParaRPr>
          </a:p>
          <a:p>
            <a:endParaRPr lang="es-ES" dirty="0"/>
          </a:p>
        </p:txBody>
      </p:sp>
      <p:pic>
        <p:nvPicPr>
          <p:cNvPr id="2" name="1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38796" y="1546413"/>
            <a:ext cx="4866409" cy="4723279"/>
          </a:xfrm>
          <a:prstGeom prst="rect">
            <a:avLst/>
          </a:prstGeom>
        </p:spPr>
      </p:pic>
    </p:spTree>
    <p:extLst>
      <p:ext uri="{BB962C8B-B14F-4D97-AF65-F5344CB8AC3E}">
        <p14:creationId xmlns:p14="http://schemas.microsoft.com/office/powerpoint/2010/main" val="370440951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4118471314"/>
              </p:ext>
            </p:extLst>
          </p:nvPr>
        </p:nvGraphicFramePr>
        <p:xfrm>
          <a:off x="301752" y="228600"/>
          <a:ext cx="8534400" cy="758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Marcador de pie de página"/>
          <p:cNvSpPr>
            <a:spLocks noGrp="1"/>
          </p:cNvSpPr>
          <p:nvPr>
            <p:ph type="ftr" sz="quarter" idx="11"/>
          </p:nvPr>
        </p:nvSpPr>
        <p:spPr>
          <a:xfrm>
            <a:off x="304801" y="6410848"/>
            <a:ext cx="5860473" cy="365760"/>
          </a:xfrm>
        </p:spPr>
        <p:txBody>
          <a:bodyPr/>
          <a:lstStyle/>
          <a:p>
            <a:pPr marL="11377"/>
            <a:r>
              <a:rPr lang="es-ES" spc="-13" dirty="0"/>
              <a:t>Documento estrictamente reservado a los profesionales de la salud</a:t>
            </a:r>
          </a:p>
        </p:txBody>
      </p:sp>
      <p:sp>
        <p:nvSpPr>
          <p:cNvPr id="3" name="2 Marcador de contenido"/>
          <p:cNvSpPr>
            <a:spLocks noGrp="1"/>
          </p:cNvSpPr>
          <p:nvPr>
            <p:ph sz="quarter" idx="1"/>
          </p:nvPr>
        </p:nvSpPr>
        <p:spPr/>
        <p:txBody>
          <a:bodyPr/>
          <a:lstStyle/>
          <a:p>
            <a:r>
              <a:rPr lang="es-ES" sz="2200" dirty="0">
                <a:latin typeface="Calibri" pitchFamily="34" charset="0"/>
              </a:rPr>
              <a:t> La suplementación  con SOD B ® induce la expresión de antioxidantes endógenos</a:t>
            </a:r>
            <a:endParaRPr lang="es-ES" sz="1700" dirty="0">
              <a:latin typeface="Calibri" pitchFamily="34" charset="0"/>
            </a:endParaRPr>
          </a:p>
          <a:p>
            <a:pPr lvl="1"/>
            <a:endParaRPr lang="es-ES" sz="1700" dirty="0">
              <a:latin typeface="Calibri" pitchFamily="34" charset="0"/>
            </a:endParaRPr>
          </a:p>
          <a:p>
            <a:pPr marL="0" indent="0">
              <a:buNone/>
            </a:pPr>
            <a:endParaRPr lang="es-ES" sz="2200" dirty="0">
              <a:latin typeface="Calibri" pitchFamily="34" charset="0"/>
            </a:endParaRPr>
          </a:p>
          <a:p>
            <a:pPr marL="0" indent="0">
              <a:buNone/>
            </a:pPr>
            <a:endParaRPr lang="es-ES" sz="2900" dirty="0">
              <a:latin typeface="Calibri" pitchFamily="34" charset="0"/>
            </a:endParaRPr>
          </a:p>
          <a:p>
            <a:endParaRPr lang="es-ES" dirty="0"/>
          </a:p>
        </p:txBody>
      </p:sp>
      <p:pic>
        <p:nvPicPr>
          <p:cNvPr id="2" name="1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38546" y="1344706"/>
            <a:ext cx="8866909" cy="4605618"/>
          </a:xfrm>
          <a:prstGeom prst="rect">
            <a:avLst/>
          </a:prstGeom>
        </p:spPr>
      </p:pic>
    </p:spTree>
    <p:extLst>
      <p:ext uri="{BB962C8B-B14F-4D97-AF65-F5344CB8AC3E}">
        <p14:creationId xmlns:p14="http://schemas.microsoft.com/office/powerpoint/2010/main" val="1453528607"/>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Diagrama"/>
          <p:cNvGraphicFramePr/>
          <p:nvPr>
            <p:extLst>
              <p:ext uri="{D42A27DB-BD31-4B8C-83A1-F6EECF244321}">
                <p14:modId xmlns:p14="http://schemas.microsoft.com/office/powerpoint/2010/main" val="2445443995"/>
              </p:ext>
            </p:extLst>
          </p:nvPr>
        </p:nvGraphicFramePr>
        <p:xfrm>
          <a:off x="301752" y="228600"/>
          <a:ext cx="8534400" cy="7589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3 Marcador de pie de página"/>
          <p:cNvSpPr>
            <a:spLocks noGrp="1"/>
          </p:cNvSpPr>
          <p:nvPr>
            <p:ph type="ftr" sz="quarter" idx="11"/>
          </p:nvPr>
        </p:nvSpPr>
        <p:spPr>
          <a:xfrm>
            <a:off x="304801" y="6410848"/>
            <a:ext cx="5860473" cy="365760"/>
          </a:xfrm>
        </p:spPr>
        <p:txBody>
          <a:bodyPr/>
          <a:lstStyle/>
          <a:p>
            <a:pPr marL="11377"/>
            <a:r>
              <a:rPr lang="es-ES" spc="-13" dirty="0"/>
              <a:t>Documento estrictamente reservado a los profesionales de la salud</a:t>
            </a:r>
          </a:p>
        </p:txBody>
      </p:sp>
      <p:sp>
        <p:nvSpPr>
          <p:cNvPr id="3" name="2 Marcador de contenido"/>
          <p:cNvSpPr>
            <a:spLocks noGrp="1"/>
          </p:cNvSpPr>
          <p:nvPr>
            <p:ph sz="quarter" idx="1"/>
          </p:nvPr>
        </p:nvSpPr>
        <p:spPr/>
        <p:txBody>
          <a:bodyPr/>
          <a:lstStyle/>
          <a:p>
            <a:pPr marL="274257" lvl="1" indent="0">
              <a:buNone/>
            </a:pPr>
            <a:endParaRPr lang="es-ES" sz="1700" dirty="0">
              <a:latin typeface="Calibri" pitchFamily="34" charset="0"/>
            </a:endParaRPr>
          </a:p>
          <a:p>
            <a:pPr marL="0" indent="0">
              <a:buNone/>
            </a:pPr>
            <a:endParaRPr lang="es-ES" sz="2200" dirty="0">
              <a:latin typeface="Calibri" pitchFamily="34" charset="0"/>
            </a:endParaRPr>
          </a:p>
          <a:p>
            <a:pPr marL="0" indent="0">
              <a:buNone/>
            </a:pPr>
            <a:endParaRPr lang="es-ES" sz="2900" dirty="0">
              <a:latin typeface="Calibri" pitchFamily="34" charset="0"/>
            </a:endParaRPr>
          </a:p>
          <a:p>
            <a:endParaRPr lang="es-ES" dirty="0"/>
          </a:p>
        </p:txBody>
      </p:sp>
      <p:pic>
        <p:nvPicPr>
          <p:cNvPr id="6" name="5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58061" y="2286000"/>
            <a:ext cx="5195455" cy="3781985"/>
          </a:xfrm>
          <a:prstGeom prst="rect">
            <a:avLst/>
          </a:prstGeom>
        </p:spPr>
      </p:pic>
    </p:spTree>
    <p:extLst>
      <p:ext uri="{BB962C8B-B14F-4D97-AF65-F5344CB8AC3E}">
        <p14:creationId xmlns:p14="http://schemas.microsoft.com/office/powerpoint/2010/main" val="2816994060"/>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pie de página"/>
          <p:cNvSpPr>
            <a:spLocks noGrp="1"/>
          </p:cNvSpPr>
          <p:nvPr>
            <p:ph type="ftr" sz="quarter" idx="5"/>
          </p:nvPr>
        </p:nvSpPr>
        <p:spPr/>
        <p:txBody>
          <a:bodyPr/>
          <a:lstStyle/>
          <a:p>
            <a:pPr marL="11377"/>
            <a:r>
              <a:rPr lang="es-ES" spc="-13">
                <a:solidFill>
                  <a:prstClr val="white"/>
                </a:solidFill>
              </a:rPr>
              <a:t>Documento estrictamente reservado a los profesionales de la salud</a:t>
            </a:r>
            <a:endParaRPr lang="es-ES" spc="-13" dirty="0">
              <a:solidFill>
                <a:prstClr val="white"/>
              </a:solidFill>
            </a:endParaRPr>
          </a:p>
        </p:txBody>
      </p:sp>
      <p:pic>
        <p:nvPicPr>
          <p:cNvPr id="6" name="5 Image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0657" y="629200"/>
            <a:ext cx="7042687" cy="5599601"/>
          </a:xfrm>
          <a:prstGeom prst="rect">
            <a:avLst/>
          </a:prstGeom>
        </p:spPr>
      </p:pic>
      <p:sp>
        <p:nvSpPr>
          <p:cNvPr id="7" name="6 CuadroTexto"/>
          <p:cNvSpPr txBox="1"/>
          <p:nvPr/>
        </p:nvSpPr>
        <p:spPr>
          <a:xfrm>
            <a:off x="1050656" y="739588"/>
            <a:ext cx="3244253" cy="2452731"/>
          </a:xfrm>
          <a:prstGeom prst="rect">
            <a:avLst/>
          </a:prstGeom>
          <a:noFill/>
        </p:spPr>
        <p:txBody>
          <a:bodyPr wrap="square" lIns="82048" tIns="41025" rIns="82048" bIns="41025" rtlCol="0">
            <a:spAutoFit/>
          </a:bodyPr>
          <a:lstStyle/>
          <a:p>
            <a:pPr defTabSz="818759"/>
            <a:r>
              <a:rPr lang="es-ES" sz="1100" dirty="0">
                <a:solidFill>
                  <a:prstClr val="black"/>
                </a:solidFill>
              </a:rPr>
              <a:t>Generación de radicales libres</a:t>
            </a:r>
          </a:p>
          <a:p>
            <a:pPr defTabSz="818759"/>
            <a:endParaRPr lang="es-ES" sz="1100" dirty="0">
              <a:solidFill>
                <a:prstClr val="black"/>
              </a:solidFill>
            </a:endParaRPr>
          </a:p>
          <a:p>
            <a:pPr defTabSz="818759"/>
            <a:r>
              <a:rPr lang="es-ES" sz="1100" dirty="0">
                <a:solidFill>
                  <a:prstClr val="black"/>
                </a:solidFill>
              </a:rPr>
              <a:t>La producción de radicales libres es una reacción en cascada a partir de moléculas de O</a:t>
            </a:r>
            <a:r>
              <a:rPr lang="es-ES" sz="1100" baseline="-25000" dirty="0">
                <a:solidFill>
                  <a:prstClr val="black"/>
                </a:solidFill>
              </a:rPr>
              <a:t>2</a:t>
            </a:r>
            <a:r>
              <a:rPr lang="es-ES" sz="1100" dirty="0">
                <a:solidFill>
                  <a:prstClr val="black"/>
                </a:solidFill>
              </a:rPr>
              <a:t> las cuales, después de haber sido transformado en el O</a:t>
            </a:r>
            <a:r>
              <a:rPr lang="es-ES" sz="1100" baseline="-25000" dirty="0">
                <a:solidFill>
                  <a:prstClr val="black"/>
                </a:solidFill>
              </a:rPr>
              <a:t>2</a:t>
            </a:r>
            <a:r>
              <a:rPr lang="es-ES" sz="1100" baseline="30000" dirty="0">
                <a:solidFill>
                  <a:prstClr val="black"/>
                </a:solidFill>
              </a:rPr>
              <a:t>-</a:t>
            </a:r>
            <a:r>
              <a:rPr lang="es-ES" sz="1100" dirty="0">
                <a:solidFill>
                  <a:prstClr val="black"/>
                </a:solidFill>
              </a:rPr>
              <a:t> ,molécula más reactiva  , conducen a la síntesis de numerosos radicales secundarios (ROO</a:t>
            </a:r>
            <a:r>
              <a:rPr lang="es-ES" sz="1100" baseline="30000" dirty="0">
                <a:solidFill>
                  <a:prstClr val="black"/>
                </a:solidFill>
              </a:rPr>
              <a:t>-</a:t>
            </a:r>
            <a:r>
              <a:rPr lang="es-ES" sz="1100" dirty="0">
                <a:solidFill>
                  <a:prstClr val="black"/>
                </a:solidFill>
              </a:rPr>
              <a:t>)</a:t>
            </a:r>
          </a:p>
          <a:p>
            <a:pPr defTabSz="818759"/>
            <a:endParaRPr lang="es-ES" sz="1100" dirty="0">
              <a:solidFill>
                <a:prstClr val="black"/>
              </a:solidFill>
            </a:endParaRPr>
          </a:p>
          <a:p>
            <a:pPr defTabSz="818759"/>
            <a:r>
              <a:rPr lang="es-ES" sz="1100" dirty="0">
                <a:solidFill>
                  <a:prstClr val="black"/>
                </a:solidFill>
              </a:rPr>
              <a:t>Cuando más producido y no neutralizado, especies reactivas de oxígeno (ROS) causan un daño irreversible a los principales constituyentes de los </a:t>
            </a:r>
            <a:r>
              <a:rPr lang="es-ES" sz="1100" dirty="0" err="1">
                <a:solidFill>
                  <a:prstClr val="black"/>
                </a:solidFill>
              </a:rPr>
              <a:t>celulas</a:t>
            </a:r>
            <a:r>
              <a:rPr lang="es-ES" sz="1100" dirty="0">
                <a:solidFill>
                  <a:prstClr val="black"/>
                </a:solidFill>
              </a:rPr>
              <a:t> del cuerpo (ADN , membranas </a:t>
            </a:r>
            <a:r>
              <a:rPr lang="es-ES" sz="1100" dirty="0" err="1">
                <a:solidFill>
                  <a:prstClr val="black"/>
                </a:solidFill>
              </a:rPr>
              <a:t>lipidicas</a:t>
            </a:r>
            <a:r>
              <a:rPr lang="es-ES" sz="1100" dirty="0">
                <a:solidFill>
                  <a:prstClr val="black"/>
                </a:solidFill>
              </a:rPr>
              <a:t> y </a:t>
            </a:r>
            <a:r>
              <a:rPr lang="es-ES" sz="1100" dirty="0" err="1">
                <a:solidFill>
                  <a:prstClr val="black"/>
                </a:solidFill>
              </a:rPr>
              <a:t>proteinas</a:t>
            </a:r>
            <a:r>
              <a:rPr lang="es-ES" sz="1100" dirty="0">
                <a:solidFill>
                  <a:prstClr val="black"/>
                </a:solidFill>
              </a:rPr>
              <a:t>), causando enfermedades.</a:t>
            </a:r>
          </a:p>
        </p:txBody>
      </p:sp>
    </p:spTree>
    <p:extLst>
      <p:ext uri="{BB962C8B-B14F-4D97-AF65-F5344CB8AC3E}">
        <p14:creationId xmlns:p14="http://schemas.microsoft.com/office/powerpoint/2010/main" val="367598826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l">
  <a:themeElements>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l">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1_Civil">
  <a:themeElements>
    <a:clrScheme name="Civi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l">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67</TotalTime>
  <Words>7464</Words>
  <Application>Microsoft Office PowerPoint</Application>
  <PresentationFormat>Presentación en pantalla (4:3)</PresentationFormat>
  <Paragraphs>779</Paragraphs>
  <Slides>104</Slides>
  <Notes>45</Notes>
  <HiddenSlides>12</HiddenSlides>
  <MMClips>0</MMClips>
  <ScaleCrop>false</ScaleCrop>
  <HeadingPairs>
    <vt:vector size="4" baseType="variant">
      <vt:variant>
        <vt:lpstr>Tema</vt:lpstr>
      </vt:variant>
      <vt:variant>
        <vt:i4>2</vt:i4>
      </vt:variant>
      <vt:variant>
        <vt:lpstr>Títulos de diapositiva</vt:lpstr>
      </vt:variant>
      <vt:variant>
        <vt:i4>104</vt:i4>
      </vt:variant>
    </vt:vector>
  </HeadingPairs>
  <TitlesOfParts>
    <vt:vector size="106" baseType="lpstr">
      <vt:lpstr>Civil</vt:lpstr>
      <vt:lpstr>1_Civil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6. Estudio eficacia y seguridad de Ashwagandha en la gestión del peso en pacientes con estrés crónico Body-weight management in adults under chronic stress through treatment with Ashwagandha root extract: A double-blind, randomized, placebo-controlled trial. Dnyanraj Choudhary, Sauvik Bhattacharyya, Deepak Langade  J Evid Based complementaria Altern Med. 2016 abril 6. pii: 2156587216641830</vt:lpstr>
      <vt:lpstr>Introducción</vt:lpstr>
      <vt:lpstr>Relación entre estrés crónico, obedidad visceral y sindrome metabólico</vt:lpstr>
      <vt:lpstr>PSS</vt:lpstr>
      <vt:lpstr>Mean Oxford Happiness Questionnaire Score </vt:lpstr>
      <vt:lpstr>Mean Serum Cortisol Level (mcg/dl) </vt:lpstr>
      <vt:lpstr>Mean Body weight (kg)</vt:lpstr>
      <vt:lpstr>IMC</vt:lpstr>
      <vt:lpstr>Mean Food Cravings Questionnaire Scores</vt:lpstr>
      <vt:lpstr>Mean Food Cravings Questionnaire Scores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MEDIA</dc:creator>
  <cp:lastModifiedBy>MEDIA</cp:lastModifiedBy>
  <cp:revision>16</cp:revision>
  <dcterms:created xsi:type="dcterms:W3CDTF">2016-04-21T09:21:36Z</dcterms:created>
  <dcterms:modified xsi:type="dcterms:W3CDTF">2016-09-30T12:44:51Z</dcterms:modified>
</cp:coreProperties>
</file>